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26" r:id="rId1"/>
  </p:sldMasterIdLst>
  <p:notesMasterIdLst>
    <p:notesMasterId r:id="rId6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86"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319" r:id="rId30"/>
    <p:sldId id="283" r:id="rId31"/>
    <p:sldId id="287" r:id="rId32"/>
    <p:sldId id="284" r:id="rId33"/>
    <p:sldId id="288" r:id="rId34"/>
    <p:sldId id="289" r:id="rId35"/>
    <p:sldId id="290" r:id="rId36"/>
    <p:sldId id="291" r:id="rId37"/>
    <p:sldId id="292" r:id="rId38"/>
    <p:sldId id="293" r:id="rId39"/>
    <p:sldId id="294" r:id="rId40"/>
    <p:sldId id="296" r:id="rId41"/>
    <p:sldId id="311" r:id="rId42"/>
    <p:sldId id="309" r:id="rId43"/>
    <p:sldId id="297" r:id="rId44"/>
    <p:sldId id="306" r:id="rId45"/>
    <p:sldId id="299" r:id="rId46"/>
    <p:sldId id="308" r:id="rId47"/>
    <p:sldId id="300" r:id="rId48"/>
    <p:sldId id="307" r:id="rId49"/>
    <p:sldId id="310" r:id="rId50"/>
    <p:sldId id="295" r:id="rId51"/>
    <p:sldId id="301" r:id="rId52"/>
    <p:sldId id="302" r:id="rId53"/>
    <p:sldId id="303" r:id="rId54"/>
    <p:sldId id="304" r:id="rId55"/>
    <p:sldId id="305" r:id="rId56"/>
    <p:sldId id="312" r:id="rId57"/>
    <p:sldId id="313" r:id="rId58"/>
    <p:sldId id="314" r:id="rId59"/>
    <p:sldId id="315" r:id="rId60"/>
    <p:sldId id="316" r:id="rId61"/>
    <p:sldId id="317" r:id="rId62"/>
    <p:sldId id="318" r:id="rId63"/>
    <p:sldId id="320" r:id="rId64"/>
    <p:sldId id="285" r:id="rId6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5028" autoAdjust="0"/>
  </p:normalViewPr>
  <p:slideViewPr>
    <p:cSldViewPr snapToGrid="0" snapToObjects="1">
      <p:cViewPr varScale="1">
        <p:scale>
          <a:sx n="91" d="100"/>
          <a:sy n="91" d="100"/>
        </p:scale>
        <p:origin x="-1576" y="-104"/>
      </p:cViewPr>
      <p:guideLst>
        <p:guide orient="horz" pos="2160"/>
        <p:guide pos="2880"/>
      </p:guideLst>
    </p:cSldViewPr>
  </p:slideViewPr>
  <p:outlineViewPr>
    <p:cViewPr>
      <p:scale>
        <a:sx n="33" d="100"/>
        <a:sy n="33" d="100"/>
      </p:scale>
      <p:origin x="0" y="2308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notesMaster" Target="notesMasters/notesMaster1.xml"/><Relationship Id="rId67" Type="http://schemas.openxmlformats.org/officeDocument/2006/relationships/printerSettings" Target="printerSettings/printerSettings1.bin"/><Relationship Id="rId68" Type="http://schemas.openxmlformats.org/officeDocument/2006/relationships/presProps" Target="presProps.xml"/><Relationship Id="rId69" Type="http://schemas.openxmlformats.org/officeDocument/2006/relationships/viewProps" Target="viewProp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heme" Target="theme/theme1.xml"/><Relationship Id="rId71"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FCEDAC-68C6-A64F-A6C7-34EA8DF7712D}" type="datetimeFigureOut">
              <a:rPr lang="en-US" smtClean="0"/>
              <a:t>6/13/12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B79B27-EE2E-5647-8EE5-786B2CC047DE}" type="slidenum">
              <a:rPr lang="en-US" smtClean="0"/>
              <a:t>‹#›</a:t>
            </a:fld>
            <a:endParaRPr lang="en-US"/>
          </a:p>
        </p:txBody>
      </p:sp>
    </p:spTree>
    <p:extLst>
      <p:ext uri="{BB962C8B-B14F-4D97-AF65-F5344CB8AC3E}">
        <p14:creationId xmlns:p14="http://schemas.microsoft.com/office/powerpoint/2010/main" val="18655024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NMJ can be subdivided into three basic components: the presynaptic</a:t>
            </a:r>
            <a:r>
              <a:rPr lang="en-US" baseline="0" dirty="0" smtClean="0"/>
              <a:t> membrane, the synaptic cleft, and the postsynaptic membrane in the end plate region of a skeletal muscle fiber.  Each motor neuron innervates a number of muscle fibers (</a:t>
            </a:r>
            <a:r>
              <a:rPr lang="en-US" baseline="0" dirty="0" err="1" smtClean="0"/>
              <a:t>myofibers</a:t>
            </a:r>
            <a:r>
              <a:rPr lang="en-US" baseline="0" dirty="0" smtClean="0"/>
              <a:t>); combined, these are termed the motor unit.  For successful NMJ transmission to occur, the action potential traveling down a motor neuron to a </a:t>
            </a:r>
            <a:r>
              <a:rPr lang="en-US" baseline="0" dirty="0" err="1" smtClean="0"/>
              <a:t>myofiber</a:t>
            </a:r>
            <a:r>
              <a:rPr lang="en-US" baseline="0" dirty="0" smtClean="0"/>
              <a:t> must be successfully propagated to the end plate region of the innervated muscle fiber.  The arriving action potential at the level of the nerve terminal results in depolarization of this region and consequent opening of calcium channels on the </a:t>
            </a:r>
            <a:r>
              <a:rPr lang="en-US" baseline="0" dirty="0" err="1" smtClean="0"/>
              <a:t>axolemma</a:t>
            </a:r>
            <a:r>
              <a:rPr lang="en-US" baseline="0" dirty="0" smtClean="0"/>
              <a:t> surface.  The increased cytosolic concentration of calcium triggers exocytosis of Ach by causing Ach-containing vesicles to dock and fuse with the </a:t>
            </a:r>
            <a:r>
              <a:rPr lang="en-US" baseline="0" dirty="0" err="1" smtClean="0"/>
              <a:t>plasmalemma</a:t>
            </a:r>
            <a:r>
              <a:rPr lang="en-US" baseline="0" dirty="0" smtClean="0"/>
              <a:t> at the synaptic cleft regions.  Three classes of proteins are involved in the process of Ach exocytosis and all 3 are vulnerable to toxins and disease processes: 1) </a:t>
            </a:r>
            <a:r>
              <a:rPr lang="en-US" baseline="0" dirty="0" err="1" smtClean="0"/>
              <a:t>Synapsin</a:t>
            </a:r>
            <a:r>
              <a:rPr lang="en-US" baseline="0" dirty="0" smtClean="0"/>
              <a:t> I (controls the availability of synaptic vesicles) and </a:t>
            </a:r>
            <a:r>
              <a:rPr lang="en-US" baseline="0" dirty="0" err="1" smtClean="0"/>
              <a:t>synaptotagmin</a:t>
            </a:r>
            <a:r>
              <a:rPr lang="en-US" baseline="0" dirty="0" smtClean="0"/>
              <a:t> (associates with N-type </a:t>
            </a:r>
            <a:r>
              <a:rPr lang="en-US" baseline="0" dirty="0" err="1" smtClean="0"/>
              <a:t>Ca</a:t>
            </a:r>
            <a:r>
              <a:rPr lang="en-US" baseline="0" dirty="0" smtClean="0"/>
              <a:t> channels), 2) </a:t>
            </a:r>
            <a:r>
              <a:rPr lang="en-US" baseline="0" dirty="0" err="1" smtClean="0"/>
              <a:t>Synaptobrevin</a:t>
            </a:r>
            <a:r>
              <a:rPr lang="en-US" baseline="0" dirty="0" smtClean="0"/>
              <a:t> (vesicle-associated membrane protein), </a:t>
            </a:r>
            <a:r>
              <a:rPr lang="en-US" baseline="0" dirty="0" err="1" smtClean="0"/>
              <a:t>syntaxin</a:t>
            </a:r>
            <a:r>
              <a:rPr lang="en-US" baseline="0" dirty="0" smtClean="0"/>
              <a:t> and </a:t>
            </a:r>
            <a:r>
              <a:rPr lang="en-US" baseline="0" dirty="0" err="1" smtClean="0"/>
              <a:t>synaptosome</a:t>
            </a:r>
            <a:r>
              <a:rPr lang="en-US" baseline="0" dirty="0" smtClean="0"/>
              <a:t>-associated protein 25, which are all essential components of the exocytosis process; 3) N-ethyl-</a:t>
            </a:r>
            <a:r>
              <a:rPr lang="en-US" baseline="0" dirty="0" err="1" smtClean="0"/>
              <a:t>maleimide</a:t>
            </a:r>
            <a:r>
              <a:rPr lang="en-US" baseline="0" dirty="0" smtClean="0"/>
              <a:t>-sensitive fusion protein (NSF) and soluble NSF-attachment proteins, which are all involved in NT release.  The released Ach crosses the synaptic cleft to reach the Ach receptors, located on the end-plate of the skeletal muscle fiber.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4</a:t>
            </a:fld>
            <a:endParaRPr lang="en-US"/>
          </a:p>
        </p:txBody>
      </p:sp>
    </p:spTree>
    <p:extLst>
      <p:ext uri="{BB962C8B-B14F-4D97-AF65-F5344CB8AC3E}">
        <p14:creationId xmlns:p14="http://schemas.microsoft.com/office/powerpoint/2010/main" val="3872301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all cases,</a:t>
            </a:r>
            <a:r>
              <a:rPr lang="en-US" baseline="0" dirty="0" smtClean="0"/>
              <a:t> there is a reduction in neuromuscular transmission and decreased muscle </a:t>
            </a:r>
            <a:r>
              <a:rPr lang="en-US" baseline="0" dirty="0" err="1" smtClean="0"/>
              <a:t>contaction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16</a:t>
            </a:fld>
            <a:endParaRPr lang="en-US"/>
          </a:p>
        </p:txBody>
      </p:sp>
    </p:spTree>
    <p:extLst>
      <p:ext uri="{BB962C8B-B14F-4D97-AF65-F5344CB8AC3E}">
        <p14:creationId xmlns:p14="http://schemas.microsoft.com/office/powerpoint/2010/main" val="30508876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Bimodal</a:t>
            </a:r>
            <a:r>
              <a:rPr lang="en-US" baseline="0" dirty="0" smtClean="0"/>
              <a:t> age distribution in dogs, cats and humans- in people women 20-30 y/o and men 60-70 y/o</a:t>
            </a:r>
          </a:p>
          <a:p>
            <a:r>
              <a:rPr lang="en-US" baseline="0" dirty="0" smtClean="0"/>
              <a:t>Purebred cats more common, with the Abyssinian and Somali breeds overrepresented</a:t>
            </a:r>
          </a:p>
          <a:p>
            <a:endParaRPr lang="nl-NL" baseline="0" dirty="0" smtClean="0"/>
          </a:p>
          <a:p>
            <a:r>
              <a:rPr lang="nl-NL" baseline="0" dirty="0" err="1" smtClean="0"/>
              <a:t>Famiial</a:t>
            </a:r>
            <a:r>
              <a:rPr lang="nl-NL" baseline="0" dirty="0" smtClean="0"/>
              <a:t> </a:t>
            </a:r>
            <a:r>
              <a:rPr lang="nl-NL" baseline="0" dirty="0" err="1" smtClean="0"/>
              <a:t>autoimmune</a:t>
            </a:r>
            <a:r>
              <a:rPr lang="nl-NL" baseline="0" dirty="0" smtClean="0"/>
              <a:t> MG has been </a:t>
            </a:r>
            <a:r>
              <a:rPr lang="nl-NL" baseline="0" dirty="0" err="1" smtClean="0"/>
              <a:t>reported</a:t>
            </a:r>
            <a:r>
              <a:rPr lang="nl-NL" baseline="0" dirty="0" smtClean="0"/>
              <a:t> int he Newfoundland (</a:t>
            </a:r>
            <a:r>
              <a:rPr lang="nl-NL" baseline="0" dirty="0" err="1" smtClean="0"/>
              <a:t>Lipsitz</a:t>
            </a:r>
            <a:r>
              <a:rPr lang="nl-NL" baseline="0" dirty="0" smtClean="0"/>
              <a:t> D, Berry JL, </a:t>
            </a:r>
            <a:r>
              <a:rPr lang="nl-NL" baseline="0" dirty="0" err="1" smtClean="0"/>
              <a:t>Shelton</a:t>
            </a:r>
            <a:r>
              <a:rPr lang="nl-NL" baseline="0" dirty="0" smtClean="0"/>
              <a:t> GD: </a:t>
            </a:r>
            <a:r>
              <a:rPr lang="nl-NL" baseline="0" dirty="0" err="1" smtClean="0"/>
              <a:t>Inherited</a:t>
            </a:r>
            <a:r>
              <a:rPr lang="nl-NL" baseline="0" dirty="0" smtClean="0"/>
              <a:t> </a:t>
            </a:r>
            <a:r>
              <a:rPr lang="nl-NL" baseline="0" dirty="0" err="1" smtClean="0"/>
              <a:t>predisposition</a:t>
            </a:r>
            <a:r>
              <a:rPr lang="nl-NL" baseline="0" dirty="0" smtClean="0"/>
              <a:t> </a:t>
            </a:r>
            <a:r>
              <a:rPr lang="nl-NL" baseline="0" dirty="0" err="1" smtClean="0"/>
              <a:t>to</a:t>
            </a:r>
            <a:r>
              <a:rPr lang="nl-NL" baseline="0" dirty="0" smtClean="0"/>
              <a:t> </a:t>
            </a:r>
            <a:r>
              <a:rPr lang="nl-NL" baseline="0" dirty="0" err="1" smtClean="0"/>
              <a:t>myasthenia</a:t>
            </a:r>
            <a:r>
              <a:rPr lang="nl-NL" baseline="0" dirty="0" smtClean="0"/>
              <a:t> gravis in </a:t>
            </a:r>
            <a:r>
              <a:rPr lang="nl-NL" baseline="0" dirty="0" err="1" smtClean="0"/>
              <a:t>newfoundlands</a:t>
            </a:r>
            <a:r>
              <a:rPr lang="nl-NL" baseline="0" dirty="0" smtClean="0"/>
              <a:t>. JAVMA 1999; 215) </a:t>
            </a:r>
            <a:r>
              <a:rPr lang="nl-NL" baseline="0" dirty="0" err="1" smtClean="0"/>
              <a:t>and</a:t>
            </a:r>
            <a:r>
              <a:rPr lang="nl-NL" baseline="0" dirty="0" smtClean="0"/>
              <a:t> Great Dane (Kent M, et al: Adult </a:t>
            </a:r>
            <a:r>
              <a:rPr lang="nl-NL" baseline="0" dirty="0" err="1" smtClean="0"/>
              <a:t>onset</a:t>
            </a:r>
            <a:r>
              <a:rPr lang="nl-NL" baseline="0" dirty="0" smtClean="0"/>
              <a:t> </a:t>
            </a:r>
            <a:r>
              <a:rPr lang="nl-NL" baseline="0" dirty="0" err="1" smtClean="0"/>
              <a:t>acquired</a:t>
            </a:r>
            <a:r>
              <a:rPr lang="nl-NL" baseline="0" dirty="0" smtClean="0"/>
              <a:t> </a:t>
            </a:r>
            <a:r>
              <a:rPr lang="nl-NL" baseline="0" dirty="0" err="1" smtClean="0"/>
              <a:t>myasthenia</a:t>
            </a:r>
            <a:r>
              <a:rPr lang="nl-NL" baseline="0" dirty="0" smtClean="0"/>
              <a:t> gravis in </a:t>
            </a:r>
            <a:r>
              <a:rPr lang="nl-NL" baseline="0" dirty="0" err="1" smtClean="0"/>
              <a:t>three</a:t>
            </a:r>
            <a:r>
              <a:rPr lang="nl-NL" baseline="0" dirty="0" smtClean="0"/>
              <a:t> Great Dane </a:t>
            </a:r>
            <a:r>
              <a:rPr lang="nl-NL" baseline="0" dirty="0" err="1" smtClean="0"/>
              <a:t>littermates</a:t>
            </a:r>
            <a:r>
              <a:rPr lang="nl-NL" baseline="0" dirty="0" smtClean="0"/>
              <a:t>. J Small </a:t>
            </a:r>
            <a:r>
              <a:rPr lang="nl-NL" baseline="0" dirty="0" err="1" smtClean="0"/>
              <a:t>Anim</a:t>
            </a:r>
            <a:r>
              <a:rPr lang="nl-NL" baseline="0" dirty="0" smtClean="0"/>
              <a:t> </a:t>
            </a:r>
            <a:r>
              <a:rPr lang="nl-NL" baseline="0" dirty="0" err="1" smtClean="0"/>
              <a:t>Pract</a:t>
            </a:r>
            <a:r>
              <a:rPr lang="nl-NL" baseline="0" dirty="0" smtClean="0"/>
              <a:t> 2008; 49).</a:t>
            </a:r>
          </a:p>
          <a:p>
            <a:endParaRPr lang="en-US" dirty="0" smtClean="0"/>
          </a:p>
          <a:p>
            <a:r>
              <a:rPr lang="en-US" dirty="0" smtClean="0"/>
              <a:t>While intact dogs may be slightly less likely to develop MG, intact female dogs</a:t>
            </a:r>
            <a:r>
              <a:rPr lang="en-US" baseline="0" dirty="0" smtClean="0"/>
              <a:t> who develop MG should be spayed as spaying is beneficial in preventing hormonal effects that can exacerbate MG.</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17</a:t>
            </a:fld>
            <a:endParaRPr lang="en-US"/>
          </a:p>
        </p:txBody>
      </p:sp>
    </p:spTree>
    <p:extLst>
      <p:ext uri="{BB962C8B-B14F-4D97-AF65-F5344CB8AC3E}">
        <p14:creationId xmlns:p14="http://schemas.microsoft.com/office/powerpoint/2010/main" val="2810160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Paraneoplastic</a:t>
            </a:r>
            <a:r>
              <a:rPr lang="en-US" baseline="0" dirty="0" smtClean="0"/>
              <a:t> </a:t>
            </a:r>
            <a:endParaRPr lang="en-US" dirty="0" smtClean="0"/>
          </a:p>
          <a:p>
            <a:r>
              <a:rPr lang="en-US" dirty="0" smtClean="0"/>
              <a:t>Association</a:t>
            </a:r>
            <a:r>
              <a:rPr lang="en-US" baseline="0" dirty="0" smtClean="0"/>
              <a:t> of </a:t>
            </a:r>
            <a:r>
              <a:rPr lang="en-US" baseline="0" dirty="0" err="1" smtClean="0"/>
              <a:t>thymomas</a:t>
            </a:r>
            <a:r>
              <a:rPr lang="en-US" baseline="0" dirty="0" smtClean="0"/>
              <a:t> and acquired MG has been demonstrated in humans, dogs and cats</a:t>
            </a:r>
          </a:p>
          <a:p>
            <a:r>
              <a:rPr lang="en-US" baseline="0" dirty="0" smtClean="0"/>
              <a:t>In people, 30-60% </a:t>
            </a:r>
            <a:r>
              <a:rPr lang="en-US" baseline="0" dirty="0" err="1" smtClean="0"/>
              <a:t>thymomas</a:t>
            </a:r>
            <a:r>
              <a:rPr lang="en-US" baseline="0" dirty="0" smtClean="0"/>
              <a:t> are associated with MG.</a:t>
            </a:r>
          </a:p>
          <a:p>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18</a:t>
            </a:fld>
            <a:endParaRPr lang="en-US"/>
          </a:p>
        </p:txBody>
      </p:sp>
    </p:spTree>
    <p:extLst>
      <p:ext uri="{BB962C8B-B14F-4D97-AF65-F5344CB8AC3E}">
        <p14:creationId xmlns:p14="http://schemas.microsoft.com/office/powerpoint/2010/main" val="3412013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Cardiac involvement in MG is well documented in human medicine and may be the result of autoantibodies directed</a:t>
            </a:r>
            <a:r>
              <a:rPr lang="en-US" baseline="0" dirty="0" smtClean="0"/>
              <a:t> against the conducting tissue of the heart or a result of secondary focal myocarditis. </a:t>
            </a:r>
          </a:p>
          <a:p>
            <a:r>
              <a:rPr lang="en-US" baseline="0" dirty="0" smtClean="0"/>
              <a:t>Hackett TB, et al: Third degree </a:t>
            </a:r>
            <a:r>
              <a:rPr lang="en-US" baseline="0" dirty="0" err="1" smtClean="0"/>
              <a:t>atrioventricular</a:t>
            </a:r>
            <a:r>
              <a:rPr lang="en-US" baseline="0" dirty="0" smtClean="0"/>
              <a:t> block and acquired myasthenia gravis in four dogs. J Am Vet </a:t>
            </a:r>
            <a:r>
              <a:rPr lang="en-US" baseline="0" dirty="0" err="1" smtClean="0"/>
              <a:t>Assoc</a:t>
            </a:r>
            <a:r>
              <a:rPr lang="en-US" baseline="0" dirty="0" smtClean="0"/>
              <a:t> 1995: 206 (8): </a:t>
            </a:r>
            <a:r>
              <a:rPr lang="en-US" sz="1200" kern="1200" dirty="0" smtClean="0">
                <a:solidFill>
                  <a:schemeClr val="tx1"/>
                </a:solidFill>
                <a:latin typeface="+mn-lt"/>
                <a:ea typeface="+mn-ea"/>
                <a:cs typeface="+mn-cs"/>
              </a:rPr>
              <a:t>Third degree </a:t>
            </a:r>
            <a:r>
              <a:rPr lang="en-US" sz="1200" kern="1200" dirty="0" err="1" smtClean="0">
                <a:solidFill>
                  <a:schemeClr val="tx1"/>
                </a:solidFill>
                <a:latin typeface="+mn-lt"/>
                <a:ea typeface="+mn-ea"/>
                <a:cs typeface="+mn-cs"/>
              </a:rPr>
              <a:t>atrioventricular</a:t>
            </a:r>
            <a:r>
              <a:rPr lang="en-US" sz="1200" kern="1200" dirty="0" smtClean="0">
                <a:solidFill>
                  <a:schemeClr val="tx1"/>
                </a:solidFill>
                <a:latin typeface="+mn-lt"/>
                <a:ea typeface="+mn-ea"/>
                <a:cs typeface="+mn-cs"/>
              </a:rPr>
              <a:t> block was diagnosed in 4 dogs with acquired myasthenia gravis (serum acetylcholine receptor antibody titer &gt; 0.6 </a:t>
            </a:r>
            <a:r>
              <a:rPr lang="en-US" sz="1200" kern="1200" dirty="0" err="1" smtClean="0">
                <a:solidFill>
                  <a:schemeClr val="tx1"/>
                </a:solidFill>
                <a:latin typeface="+mn-lt"/>
                <a:ea typeface="+mn-ea"/>
                <a:cs typeface="+mn-cs"/>
              </a:rPr>
              <a:t>nmol</a:t>
            </a:r>
            <a:r>
              <a:rPr lang="en-US" sz="1200" kern="1200" dirty="0" smtClean="0">
                <a:solidFill>
                  <a:schemeClr val="tx1"/>
                </a:solidFill>
                <a:latin typeface="+mn-lt"/>
                <a:ea typeface="+mn-ea"/>
                <a:cs typeface="+mn-cs"/>
              </a:rPr>
              <a:t>/L). All 4 dogs had </a:t>
            </a:r>
            <a:r>
              <a:rPr lang="en-US" sz="1200" kern="1200" dirty="0" err="1" smtClean="0">
                <a:solidFill>
                  <a:schemeClr val="tx1"/>
                </a:solidFill>
                <a:latin typeface="+mn-lt"/>
                <a:ea typeface="+mn-ea"/>
                <a:cs typeface="+mn-cs"/>
              </a:rPr>
              <a:t>megaesophagus</a:t>
            </a:r>
            <a:r>
              <a:rPr lang="en-US" sz="1200" kern="1200" dirty="0" smtClean="0">
                <a:solidFill>
                  <a:schemeClr val="tx1"/>
                </a:solidFill>
                <a:latin typeface="+mn-lt"/>
                <a:ea typeface="+mn-ea"/>
                <a:cs typeface="+mn-cs"/>
              </a:rPr>
              <a:t>. Two dogs also had </a:t>
            </a:r>
            <a:r>
              <a:rPr lang="en-US" sz="1200" kern="1200" dirty="0" err="1" smtClean="0">
                <a:solidFill>
                  <a:schemeClr val="tx1"/>
                </a:solidFill>
                <a:latin typeface="+mn-lt"/>
                <a:ea typeface="+mn-ea"/>
                <a:cs typeface="+mn-cs"/>
              </a:rPr>
              <a:t>mediastinal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thymomas</a:t>
            </a:r>
            <a:r>
              <a:rPr lang="en-US" sz="1200" kern="1200" dirty="0" smtClean="0">
                <a:solidFill>
                  <a:schemeClr val="tx1"/>
                </a:solidFill>
                <a:latin typeface="+mn-lt"/>
                <a:ea typeface="+mn-ea"/>
                <a:cs typeface="+mn-cs"/>
              </a:rPr>
              <a:t>, which were resected. One dog with </a:t>
            </a:r>
            <a:r>
              <a:rPr lang="en-US" sz="1200" kern="1200" dirty="0" err="1" smtClean="0">
                <a:solidFill>
                  <a:schemeClr val="tx1"/>
                </a:solidFill>
                <a:latin typeface="+mn-lt"/>
                <a:ea typeface="+mn-ea"/>
                <a:cs typeface="+mn-cs"/>
              </a:rPr>
              <a:t>thymoma</a:t>
            </a:r>
            <a:r>
              <a:rPr lang="en-US" sz="1200" kern="1200" dirty="0" smtClean="0">
                <a:solidFill>
                  <a:schemeClr val="tx1"/>
                </a:solidFill>
                <a:latin typeface="+mn-lt"/>
                <a:ea typeface="+mn-ea"/>
                <a:cs typeface="+mn-cs"/>
              </a:rPr>
              <a:t> received a permanent pacemaker at the same time that it underwent </a:t>
            </a:r>
            <a:r>
              <a:rPr lang="en-US" sz="1200" kern="1200" dirty="0" err="1" smtClean="0">
                <a:solidFill>
                  <a:schemeClr val="tx1"/>
                </a:solidFill>
                <a:latin typeface="+mn-lt"/>
                <a:ea typeface="+mn-ea"/>
                <a:cs typeface="+mn-cs"/>
              </a:rPr>
              <a:t>thymectomy</a:t>
            </a:r>
            <a:r>
              <a:rPr lang="en-US" sz="1200" kern="1200" dirty="0" smtClean="0">
                <a:solidFill>
                  <a:schemeClr val="tx1"/>
                </a:solidFill>
                <a:latin typeface="+mn-lt"/>
                <a:ea typeface="+mn-ea"/>
                <a:cs typeface="+mn-cs"/>
              </a:rPr>
              <a:t>; the other did not develop third degree </a:t>
            </a:r>
            <a:r>
              <a:rPr lang="en-US" sz="1200" kern="1200" dirty="0" err="1" smtClean="0">
                <a:solidFill>
                  <a:schemeClr val="tx1"/>
                </a:solidFill>
                <a:latin typeface="+mn-lt"/>
                <a:ea typeface="+mn-ea"/>
                <a:cs typeface="+mn-cs"/>
              </a:rPr>
              <a:t>atrioventricular</a:t>
            </a:r>
            <a:r>
              <a:rPr lang="en-US" sz="1200" kern="1200" dirty="0" smtClean="0">
                <a:solidFill>
                  <a:schemeClr val="tx1"/>
                </a:solidFill>
                <a:latin typeface="+mn-lt"/>
                <a:ea typeface="+mn-ea"/>
                <a:cs typeface="+mn-cs"/>
              </a:rPr>
              <a:t> block until 3 months after </a:t>
            </a:r>
            <a:r>
              <a:rPr lang="en-US" sz="1200" kern="1200" dirty="0" err="1" smtClean="0">
                <a:solidFill>
                  <a:schemeClr val="tx1"/>
                </a:solidFill>
                <a:latin typeface="+mn-lt"/>
                <a:ea typeface="+mn-ea"/>
                <a:cs typeface="+mn-cs"/>
              </a:rPr>
              <a:t>thymectomy</a:t>
            </a:r>
            <a:r>
              <a:rPr lang="en-US" sz="1200" kern="1200" dirty="0" smtClean="0">
                <a:solidFill>
                  <a:schemeClr val="tx1"/>
                </a:solidFill>
                <a:latin typeface="+mn-lt"/>
                <a:ea typeface="+mn-ea"/>
                <a:cs typeface="+mn-cs"/>
              </a:rPr>
              <a:t>. Both dogs with </a:t>
            </a:r>
            <a:r>
              <a:rPr lang="en-US" sz="1200" kern="1200" dirty="0" err="1" smtClean="0">
                <a:solidFill>
                  <a:schemeClr val="tx1"/>
                </a:solidFill>
                <a:latin typeface="+mn-lt"/>
                <a:ea typeface="+mn-ea"/>
                <a:cs typeface="+mn-cs"/>
              </a:rPr>
              <a:t>thymoma</a:t>
            </a:r>
            <a:r>
              <a:rPr lang="en-US" sz="1200" kern="1200" dirty="0" smtClean="0">
                <a:solidFill>
                  <a:schemeClr val="tx1"/>
                </a:solidFill>
                <a:latin typeface="+mn-lt"/>
                <a:ea typeface="+mn-ea"/>
                <a:cs typeface="+mn-cs"/>
              </a:rPr>
              <a:t> died of severe aspiration pneumonitis within 3 months after surgery. The third dog received a permanent pacemaker and was treated with </a:t>
            </a:r>
            <a:r>
              <a:rPr lang="en-US" sz="1200" kern="1200" dirty="0" err="1" smtClean="0">
                <a:solidFill>
                  <a:schemeClr val="tx1"/>
                </a:solidFill>
                <a:latin typeface="+mn-lt"/>
                <a:ea typeface="+mn-ea"/>
                <a:cs typeface="+mn-cs"/>
              </a:rPr>
              <a:t>pyridostigmine</a:t>
            </a:r>
            <a:r>
              <a:rPr lang="en-US" sz="1200" kern="1200" dirty="0" smtClean="0">
                <a:solidFill>
                  <a:schemeClr val="tx1"/>
                </a:solidFill>
                <a:latin typeface="+mn-lt"/>
                <a:ea typeface="+mn-ea"/>
                <a:cs typeface="+mn-cs"/>
              </a:rPr>
              <a:t> bromide, but also died of aspiration pneumonitis 1 month after the pacemaker was implanted. The fourth dog was treated with prednisolone and </a:t>
            </a:r>
            <a:r>
              <a:rPr lang="en-US" sz="1200" kern="1200" dirty="0" err="1" smtClean="0">
                <a:solidFill>
                  <a:schemeClr val="tx1"/>
                </a:solidFill>
                <a:latin typeface="+mn-lt"/>
                <a:ea typeface="+mn-ea"/>
                <a:cs typeface="+mn-cs"/>
              </a:rPr>
              <a:t>pyridostigmine</a:t>
            </a:r>
            <a:r>
              <a:rPr lang="en-US" sz="1200" kern="1200" dirty="0" smtClean="0">
                <a:solidFill>
                  <a:schemeClr val="tx1"/>
                </a:solidFill>
                <a:latin typeface="+mn-lt"/>
                <a:ea typeface="+mn-ea"/>
                <a:cs typeface="+mn-cs"/>
              </a:rPr>
              <a:t> bromide and improved, but did not become clinically normal. Because third degree </a:t>
            </a:r>
            <a:r>
              <a:rPr lang="en-US" sz="1200" kern="1200" dirty="0" err="1" smtClean="0">
                <a:solidFill>
                  <a:schemeClr val="tx1"/>
                </a:solidFill>
                <a:latin typeface="+mn-lt"/>
                <a:ea typeface="+mn-ea"/>
                <a:cs typeface="+mn-cs"/>
              </a:rPr>
              <a:t>atrioventricular</a:t>
            </a:r>
            <a:r>
              <a:rPr lang="en-US" sz="1200" kern="1200" dirty="0" smtClean="0">
                <a:solidFill>
                  <a:schemeClr val="tx1"/>
                </a:solidFill>
                <a:latin typeface="+mn-lt"/>
                <a:ea typeface="+mn-ea"/>
                <a:cs typeface="+mn-cs"/>
              </a:rPr>
              <a:t> block as well as myasthenia gravis can cause signs of weakness, acquired myasthenia gravis should be considered in dogs with idiopathic cardiac conduction disturbances. Likewise, an ECG should be evaluated in dogs with acquired myasthenia gravis.</a:t>
            </a:r>
          </a:p>
          <a:p>
            <a:endParaRPr lang="en-US" baseline="0" dirty="0" smtClean="0"/>
          </a:p>
          <a:p>
            <a:r>
              <a:rPr lang="en-US" baseline="0" dirty="0" smtClean="0"/>
              <a:t>Stats based on studies by Dewey CW, et al: Clinical forms of acquired myasthenia gravis in dogs: 25 cases (1988-1995). J Vet Intern Med 1997; 11 (2) and Shelton GD, </a:t>
            </a:r>
            <a:r>
              <a:rPr lang="en-US" baseline="0" dirty="0" err="1" smtClean="0"/>
              <a:t>Schule</a:t>
            </a:r>
            <a:r>
              <a:rPr lang="en-US" baseline="0" dirty="0" smtClean="0"/>
              <a:t> A, </a:t>
            </a:r>
            <a:r>
              <a:rPr lang="en-US" baseline="0" dirty="0" err="1" smtClean="0"/>
              <a:t>Kass</a:t>
            </a:r>
            <a:r>
              <a:rPr lang="en-US" baseline="0" dirty="0" smtClean="0"/>
              <a:t> PH: Risk factors for acquired myasthenia gravis in dogs: 1,154 cases (1991-1995). J Am Vet Med </a:t>
            </a:r>
            <a:r>
              <a:rPr lang="en-US" baseline="0" dirty="0" err="1" smtClean="0"/>
              <a:t>Assoc</a:t>
            </a:r>
            <a:r>
              <a:rPr lang="en-US" baseline="0" dirty="0" smtClean="0"/>
              <a:t> 1997; 211 (11).</a:t>
            </a:r>
          </a:p>
          <a:p>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19</a:t>
            </a:fld>
            <a:endParaRPr lang="en-US"/>
          </a:p>
        </p:txBody>
      </p:sp>
    </p:spTree>
    <p:extLst>
      <p:ext uri="{BB962C8B-B14F-4D97-AF65-F5344CB8AC3E}">
        <p14:creationId xmlns:p14="http://schemas.microsoft.com/office/powerpoint/2010/main" val="2499662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 retrospective</a:t>
            </a:r>
            <a:r>
              <a:rPr lang="en-US" baseline="0" dirty="0" smtClean="0"/>
              <a:t> studies </a:t>
            </a:r>
            <a:r>
              <a:rPr lang="en-US" dirty="0" smtClean="0"/>
              <a:t>36-43% of dogs presenting with acquired MG demonstrated focal signs,</a:t>
            </a:r>
            <a:r>
              <a:rPr lang="en-US" baseline="0" dirty="0" smtClean="0"/>
              <a:t> compared to only 15% of cats.  The difference may be ascribed partially to the larger proportion of smooth muscle in the feline esophagus as compared to the predominantly striated muscle of the canine esophagus.  Canine retrospective studies: study by Dewey CW, et a: Clinical forms of acquired myasthenia gravis in dogs: 25 cases. JVIM 1997: 11. (25 dogs), Shelton GD: Acquired myasthenia gravis: what we have learned from experimental and spontaneous animal models. Vet </a:t>
            </a:r>
            <a:r>
              <a:rPr lang="en-US" baseline="0" dirty="0" err="1" smtClean="0"/>
              <a:t>Immunol</a:t>
            </a:r>
            <a:r>
              <a:rPr lang="en-US" baseline="0" dirty="0" smtClean="0"/>
              <a:t> </a:t>
            </a:r>
            <a:r>
              <a:rPr lang="en-US" baseline="0" dirty="0" err="1" smtClean="0"/>
              <a:t>Immunopathol</a:t>
            </a:r>
            <a:r>
              <a:rPr lang="en-US" baseline="0" dirty="0" smtClean="0"/>
              <a:t> 1999; 69., Shelton GD, </a:t>
            </a:r>
            <a:r>
              <a:rPr lang="en-US" baseline="0" dirty="0" err="1" smtClean="0"/>
              <a:t>Schule</a:t>
            </a:r>
            <a:r>
              <a:rPr lang="en-US" baseline="0" dirty="0" smtClean="0"/>
              <a:t> A, </a:t>
            </a:r>
            <a:r>
              <a:rPr lang="en-US" baseline="0" dirty="0" err="1" smtClean="0"/>
              <a:t>Kass</a:t>
            </a:r>
            <a:r>
              <a:rPr lang="en-US" baseline="0" dirty="0" smtClean="0"/>
              <a:t> PH: Risk factors for acquired myasthenia gravis in dogs: 1,154 cases (1991-1995. J Am Vet Med </a:t>
            </a:r>
            <a:r>
              <a:rPr lang="en-US" baseline="0" dirty="0" err="1" smtClean="0"/>
              <a:t>Assoc</a:t>
            </a:r>
            <a:r>
              <a:rPr lang="en-US" baseline="0" dirty="0" smtClean="0"/>
              <a:t> 1997; 211. Feline retrospective study- </a:t>
            </a:r>
            <a:r>
              <a:rPr lang="en-US" baseline="0" dirty="0" err="1" smtClean="0"/>
              <a:t>Ducote</a:t>
            </a:r>
            <a:r>
              <a:rPr lang="en-US" baseline="0" dirty="0" smtClean="0"/>
              <a:t> JM et al: Clinical forms of acquired myasthenia gravis in cats.  Compendium Continuing Education Practice Vet 1999: 21.  - 84% of dogs had </a:t>
            </a:r>
            <a:r>
              <a:rPr lang="en-US" baseline="0" dirty="0" err="1" smtClean="0"/>
              <a:t>megaesophagus</a:t>
            </a:r>
            <a:r>
              <a:rPr lang="en-US" baseline="0" dirty="0" smtClean="0"/>
              <a:t> and associated aspiration pneumonia vs. 40% cats having </a:t>
            </a:r>
            <a:r>
              <a:rPr lang="en-US" baseline="0" dirty="0" err="1" smtClean="0"/>
              <a:t>megaesophagus</a:t>
            </a:r>
            <a:r>
              <a:rPr lang="en-US" baseline="0" dirty="0" smtClean="0"/>
              <a:t> and 20% having aspiration pneumonia </a:t>
            </a:r>
            <a:endParaRPr lang="en-US" dirty="0" smtClean="0"/>
          </a:p>
          <a:p>
            <a:endParaRPr lang="en-US" dirty="0" smtClean="0"/>
          </a:p>
          <a:p>
            <a:r>
              <a:rPr lang="en-US" dirty="0" smtClean="0"/>
              <a:t>In people</a:t>
            </a:r>
            <a:r>
              <a:rPr lang="en-US" baseline="0" dirty="0" smtClean="0"/>
              <a:t> 15% of all MG patients have the disease restricted to their eyes. </a:t>
            </a:r>
          </a:p>
          <a:p>
            <a:endParaRPr lang="en-US" dirty="0" smtClean="0"/>
          </a:p>
          <a:p>
            <a:r>
              <a:rPr lang="en-US" dirty="0" smtClean="0"/>
              <a:t>Acute fulminating cases-</a:t>
            </a:r>
            <a:r>
              <a:rPr lang="en-US" baseline="0" dirty="0" smtClean="0"/>
              <a:t> rapid progression of appendicular muscle weakness and may present </a:t>
            </a:r>
            <a:r>
              <a:rPr lang="en-US" baseline="0" dirty="0" err="1" smtClean="0"/>
              <a:t>nonambulatory</a:t>
            </a:r>
            <a:r>
              <a:rPr lang="en-US" baseline="0" dirty="0" smtClean="0"/>
              <a:t> in lateral </a:t>
            </a:r>
            <a:r>
              <a:rPr lang="en-US" baseline="0" dirty="0" err="1" smtClean="0"/>
              <a:t>recumbency</a:t>
            </a:r>
            <a:r>
              <a:rPr lang="en-US" baseline="0" dirty="0" smtClean="0"/>
              <a:t>.  Weakness of the skeletal muscles eventually affects the intercostal muscles and/or diaphragm, at which stage affected animals demonstrate severe respiratory distress.  Due to concurrent pharyngeal/laryngeal dysfunction, aspiration pneumonia is a frequent complication and prognosis is therefore poor.  Furthermore, for successful treatment, these cases require rapid recognition and intensive care, including respiratory supportive care.  </a:t>
            </a:r>
          </a:p>
          <a:p>
            <a:r>
              <a:rPr lang="en-US" baseline="0" dirty="0" smtClean="0"/>
              <a:t>16% dogs and 15% cats quoted in </a:t>
            </a:r>
            <a:r>
              <a:rPr lang="en-US" baseline="0" dirty="0" err="1" smtClean="0"/>
              <a:t>Penderis</a:t>
            </a:r>
            <a:r>
              <a:rPr lang="en-US" baseline="0" dirty="0" smtClean="0"/>
              <a:t>, J: </a:t>
            </a:r>
            <a:r>
              <a:rPr lang="en-US" baseline="0" dirty="0" err="1" smtClean="0"/>
              <a:t>Junctionopathies</a:t>
            </a:r>
            <a:r>
              <a:rPr lang="en-US" baseline="0" dirty="0" smtClean="0"/>
              <a:t>: Disorders of the Neuromuscular Junction in A Practical Guide to Canine and Feline Neurology 2008.</a:t>
            </a:r>
          </a:p>
          <a:p>
            <a:r>
              <a:rPr lang="en-US" baseline="0" dirty="0" smtClean="0"/>
              <a:t>&lt;5% quoted in </a:t>
            </a:r>
            <a:r>
              <a:rPr lang="en-US" baseline="0" dirty="0" err="1" smtClean="0"/>
              <a:t>Khorzad</a:t>
            </a:r>
            <a:r>
              <a:rPr lang="en-US" baseline="0" dirty="0" smtClean="0"/>
              <a:t> R, et al: Myasthenia gravis in dogs with an emphasis on treatment and critical care management. JVECC 2011: 21 (3) based on data from Dewey CW, et al: Clinical forms of acquired myasthenia gravis in dogs: 25 cases (1988-1995). J Vet Intern Med 1997; 11 (2) and Shelton GD, </a:t>
            </a:r>
            <a:r>
              <a:rPr lang="en-US" baseline="0" dirty="0" err="1" smtClean="0"/>
              <a:t>Schule</a:t>
            </a:r>
            <a:r>
              <a:rPr lang="en-US" baseline="0" dirty="0" smtClean="0"/>
              <a:t> A, </a:t>
            </a:r>
            <a:r>
              <a:rPr lang="en-US" baseline="0" dirty="0" err="1" smtClean="0"/>
              <a:t>Kass</a:t>
            </a:r>
            <a:r>
              <a:rPr lang="en-US" baseline="0" dirty="0" smtClean="0"/>
              <a:t> PH: Risk factors for acquired myasthenia gravis in dogs: 1,154 cases (1991-1995). J Am Vet Med </a:t>
            </a:r>
            <a:r>
              <a:rPr lang="en-US" baseline="0" dirty="0" err="1" smtClean="0"/>
              <a:t>Assoc</a:t>
            </a:r>
            <a:r>
              <a:rPr lang="en-US" baseline="0" dirty="0" smtClean="0"/>
              <a:t> 1997; 211 (11).</a:t>
            </a:r>
          </a:p>
          <a:p>
            <a:r>
              <a:rPr lang="en-US" baseline="0" dirty="0" smtClean="0"/>
              <a:t>Fulminating MG described in children but best documented in adults- recent study in China 12% had acute fulminating MG.</a:t>
            </a:r>
          </a:p>
          <a:p>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20</a:t>
            </a:fld>
            <a:endParaRPr lang="en-US"/>
          </a:p>
        </p:txBody>
      </p:sp>
    </p:spTree>
    <p:extLst>
      <p:ext uri="{BB962C8B-B14F-4D97-AF65-F5344CB8AC3E}">
        <p14:creationId xmlns:p14="http://schemas.microsoft.com/office/powerpoint/2010/main" val="3189626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dDx</a:t>
            </a:r>
            <a:r>
              <a:rPr lang="en-US" dirty="0" smtClean="0"/>
              <a:t>: other NMJ disorders, neuropathies and myopathies</a:t>
            </a:r>
          </a:p>
          <a:p>
            <a:r>
              <a:rPr lang="en-US" dirty="0" smtClean="0"/>
              <a:t>If high suspicion for </a:t>
            </a:r>
            <a:r>
              <a:rPr lang="en-US" dirty="0" err="1" smtClean="0"/>
              <a:t>megaesophagus</a:t>
            </a:r>
            <a:r>
              <a:rPr lang="en-US" dirty="0" smtClean="0"/>
              <a:t> but not visualized on radiographs, then can pursue</a:t>
            </a:r>
            <a:r>
              <a:rPr lang="en-US" baseline="0" dirty="0" smtClean="0"/>
              <a:t> </a:t>
            </a:r>
            <a:r>
              <a:rPr lang="en-US" baseline="0" dirty="0" err="1" smtClean="0"/>
              <a:t>esophagography</a:t>
            </a:r>
            <a:r>
              <a:rPr lang="en-US" baseline="0" dirty="0" smtClean="0"/>
              <a:t> or esophageal </a:t>
            </a:r>
            <a:r>
              <a:rPr lang="en-US" baseline="0" dirty="0" err="1" smtClean="0"/>
              <a:t>scintigraphy</a:t>
            </a:r>
            <a:r>
              <a:rPr lang="en-US" baseline="0" dirty="0" smtClean="0"/>
              <a:t>.  In light of risk of aspiration pneumonia, a safer alternative to barium </a:t>
            </a:r>
            <a:r>
              <a:rPr lang="en-US" baseline="0" dirty="0" err="1" smtClean="0"/>
              <a:t>esophagram</a:t>
            </a:r>
            <a:r>
              <a:rPr lang="en-US" baseline="0" dirty="0" smtClean="0"/>
              <a:t> is esophageal </a:t>
            </a:r>
            <a:r>
              <a:rPr lang="en-US" baseline="0" dirty="0" err="1" smtClean="0"/>
              <a:t>scintigraphy</a:t>
            </a:r>
            <a:endParaRPr lang="en-US" baseline="0" dirty="0" smtClean="0"/>
          </a:p>
          <a:p>
            <a:r>
              <a:rPr lang="en-US" baseline="0" dirty="0" smtClean="0"/>
              <a:t>Normal thoracic radiographs does not rule out the possibility of a </a:t>
            </a:r>
            <a:r>
              <a:rPr lang="en-US" baseline="0" dirty="0" err="1" smtClean="0"/>
              <a:t>thymoma</a:t>
            </a:r>
            <a:r>
              <a:rPr lang="en-US" baseline="0" dirty="0" smtClean="0"/>
              <a:t>; further imaging (CT/MRI) often helpful in human medicine to evaluate the cranial mediastinum.</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21</a:t>
            </a:fld>
            <a:endParaRPr lang="en-US"/>
          </a:p>
        </p:txBody>
      </p:sp>
    </p:spTree>
    <p:extLst>
      <p:ext uri="{BB962C8B-B14F-4D97-AF65-F5344CB8AC3E}">
        <p14:creationId xmlns:p14="http://schemas.microsoft.com/office/powerpoint/2010/main" val="3331119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Edrophonium</a:t>
            </a:r>
            <a:r>
              <a:rPr lang="en-US" dirty="0" smtClean="0"/>
              <a:t> is</a:t>
            </a:r>
            <a:r>
              <a:rPr lang="en-US" baseline="0" dirty="0" smtClean="0"/>
              <a:t> an ultra short-acting anticholinesterase agent, prolonging the residence time of </a:t>
            </a:r>
            <a:r>
              <a:rPr lang="en-US" baseline="0" dirty="0" err="1" smtClean="0"/>
              <a:t>ACh</a:t>
            </a:r>
            <a:r>
              <a:rPr lang="en-US" baseline="0" dirty="0" smtClean="0"/>
              <a:t> in the synaptic cleft and thereby improving muscle strength where NMJ blockade is present</a:t>
            </a:r>
          </a:p>
          <a:p>
            <a:r>
              <a:rPr lang="en-US" baseline="0" dirty="0" smtClean="0"/>
              <a:t>Have atropine on hand in case a cholinergic crisis is induced (overstimulation of muscarinic </a:t>
            </a:r>
            <a:r>
              <a:rPr lang="en-US" baseline="0" dirty="0" err="1" smtClean="0"/>
              <a:t>ACh</a:t>
            </a:r>
            <a:r>
              <a:rPr lang="en-US" baseline="0" dirty="0" smtClean="0"/>
              <a:t> receptors can result in adverse side effects including bronchoconstriction and </a:t>
            </a:r>
            <a:r>
              <a:rPr lang="en-US" baseline="0" dirty="0" err="1" smtClean="0"/>
              <a:t>bradycardia</a:t>
            </a:r>
            <a:r>
              <a:rPr lang="en-US" baseline="0" dirty="0" smtClean="0"/>
              <a:t>).</a:t>
            </a:r>
          </a:p>
          <a:p>
            <a:r>
              <a:rPr lang="en-US" baseline="0" dirty="0" smtClean="0"/>
              <a:t>If the patient has a history of very brief collapse episodes or when IV administration is difficult during a collapse episode, sometimes longer acting anticholinesterases are preferable (neostigmine).  If using longer-acting, </a:t>
            </a:r>
            <a:r>
              <a:rPr lang="en-US" baseline="0" dirty="0" err="1" smtClean="0"/>
              <a:t>premedicate</a:t>
            </a:r>
            <a:r>
              <a:rPr lang="en-US" baseline="0" dirty="0" smtClean="0"/>
              <a:t> with atropine at 0.02mg/kg-0.04mg/kg SQ/IM or </a:t>
            </a:r>
            <a:r>
              <a:rPr lang="en-US" baseline="0" dirty="0" err="1" smtClean="0"/>
              <a:t>glycopyrrolate</a:t>
            </a:r>
            <a:r>
              <a:rPr lang="en-US" baseline="0" dirty="0" smtClean="0"/>
              <a:t> at 0.01-0.02mg/kg SQ/IM.  </a:t>
            </a:r>
          </a:p>
          <a:p>
            <a:r>
              <a:rPr lang="en-US" baseline="0" dirty="0" smtClean="0"/>
              <a:t>Possibility of FP and FN results- other disorders causing NMJ blockade may also demonstrate a partial response to </a:t>
            </a:r>
            <a:r>
              <a:rPr lang="en-US" baseline="0" dirty="0" err="1" smtClean="0"/>
              <a:t>edrophonium</a:t>
            </a:r>
            <a:r>
              <a:rPr lang="en-US" baseline="0" dirty="0" smtClean="0"/>
              <a:t> chloride and in those MG patients with insufficient available </a:t>
            </a:r>
            <a:r>
              <a:rPr lang="en-US" baseline="0" dirty="0" err="1" smtClean="0"/>
              <a:t>ACh</a:t>
            </a:r>
            <a:r>
              <a:rPr lang="en-US" baseline="0" dirty="0" smtClean="0"/>
              <a:t> receptors, an </a:t>
            </a:r>
            <a:r>
              <a:rPr lang="en-US" baseline="0" dirty="0" err="1" smtClean="0"/>
              <a:t>inapparent</a:t>
            </a:r>
            <a:r>
              <a:rPr lang="en-US" baseline="0" dirty="0" smtClean="0"/>
              <a:t> or small response may be evident.  </a:t>
            </a:r>
          </a:p>
          <a:p>
            <a:r>
              <a:rPr lang="en-US" baseline="0" dirty="0" smtClean="0"/>
              <a:t>In focal MG, particularly in cats, there is often no detectable improvement in muscular strength and the test is of little use.  An exception is in those patients with a </a:t>
            </a:r>
            <a:r>
              <a:rPr lang="en-US" baseline="0" dirty="0" err="1" smtClean="0"/>
              <a:t>decremental</a:t>
            </a:r>
            <a:r>
              <a:rPr lang="en-US" baseline="0" dirty="0" smtClean="0"/>
              <a:t> palpebral response.  </a:t>
            </a:r>
          </a:p>
          <a:p>
            <a:r>
              <a:rPr lang="en-US" baseline="0" dirty="0" smtClean="0"/>
              <a:t>Acute fulminating MG dogs typically do not respond to </a:t>
            </a:r>
            <a:r>
              <a:rPr lang="en-US" baseline="0" dirty="0" err="1" smtClean="0"/>
              <a:t>edrophonium</a:t>
            </a:r>
            <a:r>
              <a:rPr lang="en-US" baseline="0" dirty="0" smtClean="0"/>
              <a:t> response test because fulminant dogs may not have enough </a:t>
            </a:r>
            <a:r>
              <a:rPr lang="en-US" baseline="0" dirty="0" err="1" smtClean="0"/>
              <a:t>AChRs</a:t>
            </a:r>
            <a:r>
              <a:rPr lang="en-US" baseline="0" dirty="0" smtClean="0"/>
              <a:t> available to elicit a noticeable response.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22</a:t>
            </a:fld>
            <a:endParaRPr lang="en-US"/>
          </a:p>
        </p:txBody>
      </p:sp>
    </p:spTree>
    <p:extLst>
      <p:ext uri="{BB962C8B-B14F-4D97-AF65-F5344CB8AC3E}">
        <p14:creationId xmlns:p14="http://schemas.microsoft.com/office/powerpoint/2010/main" val="1549605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Electrodiagnostic</a:t>
            </a:r>
            <a:r>
              <a:rPr lang="en-US" dirty="0" smtClean="0"/>
              <a:t> assessment is often</a:t>
            </a:r>
            <a:r>
              <a:rPr lang="en-US" baseline="0" dirty="0" smtClean="0"/>
              <a:t> useful in the diagnosis of MG, but is limited by the availability of equipment and the requirement for GA (which may be contraindicated)</a:t>
            </a:r>
          </a:p>
          <a:p>
            <a:r>
              <a:rPr lang="en-US" baseline="0" dirty="0" smtClean="0"/>
              <a:t>EMG is usually normal</a:t>
            </a:r>
          </a:p>
          <a:p>
            <a:r>
              <a:rPr lang="en-US" baseline="0" dirty="0" smtClean="0"/>
              <a:t>RNS: Utilizes the area or amplitude of successive compound muscle action potentials (CMAP) obtained by repetitively stimulating the nerve supplying that muscle.  The </a:t>
            </a:r>
            <a:r>
              <a:rPr lang="en-US" baseline="0" dirty="0" err="1" smtClean="0"/>
              <a:t>tibial</a:t>
            </a:r>
            <a:r>
              <a:rPr lang="en-US" baseline="0" dirty="0" smtClean="0"/>
              <a:t>, </a:t>
            </a:r>
            <a:r>
              <a:rPr lang="en-US" baseline="0" dirty="0" err="1" smtClean="0"/>
              <a:t>peroneal</a:t>
            </a:r>
            <a:r>
              <a:rPr lang="en-US" baseline="0" dirty="0" smtClean="0"/>
              <a:t>, or ulnar nerves are usually used with the electrodes placed in the digit innervated by that particular nerve.  At higher rates of stimulation, normal animals will often demonstrate a </a:t>
            </a:r>
            <a:r>
              <a:rPr lang="en-US" baseline="0" dirty="0" err="1" smtClean="0"/>
              <a:t>decremental</a:t>
            </a:r>
            <a:r>
              <a:rPr lang="en-US" baseline="0" dirty="0" smtClean="0"/>
              <a:t> response.  The test is highly sensitive for MG in humans, although the test is more likely to yield a positive response in cases with generalized MG than focal MG.  RNS in focal MG is still more sensitive than determining </a:t>
            </a:r>
            <a:r>
              <a:rPr lang="en-US" baseline="0" dirty="0" err="1" smtClean="0"/>
              <a:t>ACh</a:t>
            </a:r>
            <a:r>
              <a:rPr lang="en-US" baseline="0" dirty="0" smtClean="0"/>
              <a:t> receptor </a:t>
            </a:r>
            <a:r>
              <a:rPr lang="en-US" baseline="0" dirty="0" err="1" smtClean="0"/>
              <a:t>Ab</a:t>
            </a:r>
            <a:r>
              <a:rPr lang="en-US" baseline="0" dirty="0" smtClean="0"/>
              <a:t> concentrations in humans.  Some other NMJ disorders (i.e. OP toxicity) may also demonstrate a </a:t>
            </a:r>
            <a:r>
              <a:rPr lang="en-US" baseline="0" dirty="0" err="1" smtClean="0"/>
              <a:t>decremental</a:t>
            </a:r>
            <a:r>
              <a:rPr lang="en-US" baseline="0" dirty="0" smtClean="0"/>
              <a:t> response.  </a:t>
            </a:r>
          </a:p>
          <a:p>
            <a:endParaRPr lang="en-US" baseline="0" dirty="0" smtClean="0"/>
          </a:p>
          <a:p>
            <a:r>
              <a:rPr lang="en-US" baseline="0" dirty="0" smtClean="0"/>
              <a:t>SF-EMG: Use is limited.  SF-EMG is based on obtaining recordings of the evoked action potential from single muscle fibers using a special recording needle with a  very small recording surface.  Based on recording of the evoked action potential from one muscle </a:t>
            </a:r>
            <a:r>
              <a:rPr lang="en-US" baseline="0" dirty="0" err="1" smtClean="0"/>
              <a:t>fiber,t</a:t>
            </a:r>
            <a:r>
              <a:rPr lang="en-US" baseline="0" dirty="0" smtClean="0"/>
              <a:t> he time variation in NM transmission for that fiber (i.e. jitter) can be determined.  The test is based on the fact that the time variation for neuromuscular </a:t>
            </a:r>
            <a:r>
              <a:rPr lang="en-US" baseline="0" dirty="0" err="1" smtClean="0"/>
              <a:t>transmittion</a:t>
            </a:r>
            <a:r>
              <a:rPr lang="en-US" baseline="0" dirty="0" smtClean="0"/>
              <a:t> (or latency from </a:t>
            </a:r>
            <a:r>
              <a:rPr lang="en-US" baseline="0" dirty="0" err="1" smtClean="0"/>
              <a:t>stim</a:t>
            </a:r>
            <a:r>
              <a:rPr lang="en-US" baseline="0" dirty="0" smtClean="0"/>
              <a:t> to AP) is virtually constant for that muscle fiber with repeated measurements.  Any alteration in NMJ transmission is likely to result in increased variation in the time of NMJ transmission.  Two methods- the latency from the time of stimulus to the peak of an action potential for a single muscle fiber can be recorded repeatedly.  The jitter value is then calculated by determining the mean value of the consecutive differences in latency.  Normal patients- latency is virtually constant. OR the interval between the evoked AP for two different muscle fibers from the same motor unit (</a:t>
            </a:r>
            <a:r>
              <a:rPr lang="en-US" baseline="0" dirty="0" err="1" smtClean="0"/>
              <a:t>interposital</a:t>
            </a:r>
            <a:r>
              <a:rPr lang="en-US" baseline="0" dirty="0" smtClean="0"/>
              <a:t> latency) can be measured repeatedly.  The jitter value is the mean value of the consecutive differences in </a:t>
            </a:r>
            <a:r>
              <a:rPr lang="en-US" baseline="0" dirty="0" err="1" smtClean="0"/>
              <a:t>interposital</a:t>
            </a:r>
            <a:r>
              <a:rPr lang="en-US" baseline="0" dirty="0" smtClean="0"/>
              <a:t> latency.  Not specific but VERY sensitive for MG.  </a:t>
            </a:r>
          </a:p>
          <a:p>
            <a:r>
              <a:rPr lang="en-US" baseline="0" dirty="0" smtClean="0"/>
              <a:t>In people 92-100% have abnormal jitter values.</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23</a:t>
            </a:fld>
            <a:endParaRPr lang="en-US"/>
          </a:p>
        </p:txBody>
      </p:sp>
    </p:spTree>
    <p:extLst>
      <p:ext uri="{BB962C8B-B14F-4D97-AF65-F5344CB8AC3E}">
        <p14:creationId xmlns:p14="http://schemas.microsoft.com/office/powerpoint/2010/main" val="1517061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test is an </a:t>
            </a:r>
            <a:r>
              <a:rPr lang="en-US" dirty="0" err="1" smtClean="0"/>
              <a:t>immunoprecipitation</a:t>
            </a:r>
            <a:r>
              <a:rPr lang="en-US" baseline="0" dirty="0" smtClean="0"/>
              <a:t> radioimmunoassay using 125I a-</a:t>
            </a:r>
            <a:r>
              <a:rPr lang="en-US" baseline="0" dirty="0" err="1" smtClean="0"/>
              <a:t>bungarotoxin</a:t>
            </a:r>
            <a:r>
              <a:rPr lang="en-US" baseline="0" dirty="0" smtClean="0"/>
              <a:t>-labeled </a:t>
            </a:r>
            <a:r>
              <a:rPr lang="en-US" baseline="0" dirty="0" err="1" smtClean="0"/>
              <a:t>ACh</a:t>
            </a:r>
            <a:r>
              <a:rPr lang="en-US" baseline="0" dirty="0" smtClean="0"/>
              <a:t> receptor</a:t>
            </a:r>
          </a:p>
          <a:p>
            <a:r>
              <a:rPr lang="en-US" baseline="0" dirty="0" smtClean="0"/>
              <a:t>Gold standard for diagnosis in people and dogs.  </a:t>
            </a:r>
          </a:p>
          <a:p>
            <a:r>
              <a:rPr lang="en-US" baseline="0" dirty="0" smtClean="0"/>
              <a:t>Test available from Comparative Neuromuscular Lab, UC Davis San Diego </a:t>
            </a:r>
          </a:p>
          <a:p>
            <a:r>
              <a:rPr lang="en-US" baseline="0" dirty="0" smtClean="0"/>
              <a:t>FP extremely rare; positive result, therefore virtually confirmatory for acquired MG</a:t>
            </a:r>
          </a:p>
          <a:p>
            <a:r>
              <a:rPr lang="en-US" baseline="0" dirty="0" smtClean="0"/>
              <a:t>Performed on serum and is relatively inexpensive</a:t>
            </a:r>
          </a:p>
          <a:p>
            <a:r>
              <a:rPr lang="en-US" baseline="0" dirty="0" smtClean="0"/>
              <a:t>Serum </a:t>
            </a:r>
            <a:r>
              <a:rPr lang="en-US" baseline="0" dirty="0" err="1" smtClean="0"/>
              <a:t>ACh</a:t>
            </a:r>
            <a:r>
              <a:rPr lang="en-US" baseline="0" dirty="0" smtClean="0"/>
              <a:t> receptor </a:t>
            </a:r>
            <a:r>
              <a:rPr lang="en-US" baseline="0" dirty="0" err="1" smtClean="0"/>
              <a:t>Ab</a:t>
            </a:r>
            <a:r>
              <a:rPr lang="en-US" baseline="0" dirty="0" smtClean="0"/>
              <a:t> concentration will be negative for congenital MG, is lowest for focal MG and highest for acute, fulminating MG although a stat sig correlation between </a:t>
            </a:r>
            <a:r>
              <a:rPr lang="en-US" baseline="0" dirty="0" err="1" smtClean="0"/>
              <a:t>Ab</a:t>
            </a:r>
            <a:r>
              <a:rPr lang="en-US" baseline="0" dirty="0" smtClean="0"/>
              <a:t> level and disease severity has not been confirmed</a:t>
            </a:r>
          </a:p>
          <a:p>
            <a:endParaRPr lang="en-US" baseline="0" dirty="0" smtClean="0"/>
          </a:p>
          <a:p>
            <a:r>
              <a:rPr lang="en-US" baseline="0" dirty="0" err="1" smtClean="0"/>
              <a:t>Seronegativity</a:t>
            </a:r>
            <a:r>
              <a:rPr lang="en-US" baseline="0" dirty="0" smtClean="0"/>
              <a:t> is proposed to be due to: 1) in some cases, the affinity of the </a:t>
            </a:r>
            <a:r>
              <a:rPr lang="en-US" baseline="0" dirty="0" err="1" smtClean="0"/>
              <a:t>Ab</a:t>
            </a:r>
            <a:r>
              <a:rPr lang="en-US" baseline="0" dirty="0" smtClean="0"/>
              <a:t> is such that all of the available </a:t>
            </a:r>
            <a:r>
              <a:rPr lang="en-US" baseline="0" dirty="0" err="1" smtClean="0"/>
              <a:t>Ab</a:t>
            </a:r>
            <a:r>
              <a:rPr lang="en-US" baseline="0" dirty="0" smtClean="0"/>
              <a:t> is bound to the muscle end plate region with undetectable levels of circulating </a:t>
            </a:r>
            <a:r>
              <a:rPr lang="en-US" baseline="0" dirty="0" err="1" smtClean="0"/>
              <a:t>Ab</a:t>
            </a:r>
            <a:r>
              <a:rPr lang="en-US" baseline="0" dirty="0" smtClean="0"/>
              <a:t>; 2) during </a:t>
            </a:r>
            <a:r>
              <a:rPr lang="en-US" baseline="0" dirty="0" err="1" smtClean="0"/>
              <a:t>solubilization</a:t>
            </a:r>
            <a:r>
              <a:rPr lang="en-US" baseline="0" dirty="0" smtClean="0"/>
              <a:t> of the </a:t>
            </a:r>
            <a:r>
              <a:rPr lang="en-US" baseline="0" dirty="0" err="1" smtClean="0"/>
              <a:t>ACh</a:t>
            </a:r>
            <a:r>
              <a:rPr lang="en-US" baseline="0" dirty="0" smtClean="0"/>
              <a:t> receptors for the test probe, damage to certain antigenic epitopes of the </a:t>
            </a:r>
            <a:r>
              <a:rPr lang="en-US" baseline="0" dirty="0" err="1" smtClean="0"/>
              <a:t>ACh</a:t>
            </a:r>
            <a:r>
              <a:rPr lang="en-US" baseline="0" dirty="0" smtClean="0"/>
              <a:t> receptor may occur, and the test probe may </a:t>
            </a:r>
            <a:r>
              <a:rPr lang="en-US" baseline="0" dirty="0" err="1" smtClean="0"/>
              <a:t>hterefore</a:t>
            </a:r>
            <a:r>
              <a:rPr lang="en-US" baseline="0" dirty="0" smtClean="0"/>
              <a:t> fail to recognize some antigenic variations of the </a:t>
            </a:r>
            <a:r>
              <a:rPr lang="en-US" baseline="0" dirty="0" err="1" smtClean="0"/>
              <a:t>ACh</a:t>
            </a:r>
            <a:r>
              <a:rPr lang="en-US" baseline="0" dirty="0" smtClean="0"/>
              <a:t> receptor antibodies; 3) some of the antibodies in acquired MG may be directed against antigenic proteins of the end plate region other than the </a:t>
            </a:r>
            <a:r>
              <a:rPr lang="en-US" baseline="0" dirty="0" err="1" smtClean="0"/>
              <a:t>ACh</a:t>
            </a:r>
            <a:r>
              <a:rPr lang="en-US" baseline="0" dirty="0" smtClean="0"/>
              <a:t> receptors, and these would therefore not be identified by the test; 4) prior treatment with immunosuppressive medications</a:t>
            </a:r>
          </a:p>
          <a:p>
            <a:endParaRPr lang="en-US" baseline="0" dirty="0" smtClean="0"/>
          </a:p>
          <a:p>
            <a:r>
              <a:rPr lang="en-US" baseline="0" dirty="0" smtClean="0"/>
              <a:t>10-15% of generalized dogs </a:t>
            </a:r>
            <a:r>
              <a:rPr lang="en-US" baseline="0" dirty="0" err="1" smtClean="0"/>
              <a:t>seronegative</a:t>
            </a:r>
            <a:r>
              <a:rPr lang="en-US" baseline="0" dirty="0" smtClean="0"/>
              <a:t>: Dewey CW, et al: Clinical forms of acquired myasthenia gravis in dogs: 25 cases (1988-1995). J Vet Intern Med 1997; 11 (2)- but extrapolated from humans and not based on data from study.</a:t>
            </a:r>
          </a:p>
          <a:p>
            <a:r>
              <a:rPr lang="en-US" baseline="0" dirty="0" smtClean="0"/>
              <a:t>Shelton GD. Myasthenia gravis and disorders of neuromuscular transmission. Vet </a:t>
            </a:r>
            <a:r>
              <a:rPr lang="en-US" baseline="0" dirty="0" err="1" smtClean="0"/>
              <a:t>Clin</a:t>
            </a:r>
            <a:r>
              <a:rPr lang="en-US" baseline="0" dirty="0" smtClean="0"/>
              <a:t> North Am 2002; 32.</a:t>
            </a:r>
          </a:p>
          <a:p>
            <a:endParaRPr lang="en-US" baseline="0" dirty="0" smtClean="0"/>
          </a:p>
          <a:p>
            <a:r>
              <a:rPr lang="en-US" baseline="0" dirty="0" smtClean="0"/>
              <a:t>In people, single-fiber EMG is used to diagnose a disorder of neuromuscular transmission, and in people, for a presumptive diagnosis of </a:t>
            </a:r>
            <a:r>
              <a:rPr lang="en-US" baseline="0" dirty="0" err="1" smtClean="0"/>
              <a:t>seronegative</a:t>
            </a:r>
            <a:r>
              <a:rPr lang="en-US" baseline="0" dirty="0" smtClean="0"/>
              <a:t> MG.</a:t>
            </a:r>
          </a:p>
          <a:p>
            <a:endParaRPr lang="en-US" baseline="0" dirty="0" smtClean="0"/>
          </a:p>
          <a:p>
            <a:r>
              <a:rPr lang="en-US" baseline="0" dirty="0" smtClean="0"/>
              <a:t>In humans, muscle-specific receptor tyrosine kinase (</a:t>
            </a:r>
            <a:r>
              <a:rPr lang="en-US" baseline="0" dirty="0" err="1" smtClean="0"/>
              <a:t>MuSK</a:t>
            </a:r>
            <a:r>
              <a:rPr lang="en-US" baseline="0" dirty="0" smtClean="0"/>
              <a:t>) autoantibodies are detected in up to 70% of generalized </a:t>
            </a:r>
            <a:r>
              <a:rPr lang="en-US" baseline="0" dirty="0" err="1" smtClean="0"/>
              <a:t>AChR-Ab</a:t>
            </a:r>
            <a:r>
              <a:rPr lang="en-US" baseline="0" dirty="0" smtClean="0"/>
              <a:t> negative MG patients.  </a:t>
            </a:r>
            <a:r>
              <a:rPr lang="en-US" baseline="0" dirty="0" err="1" smtClean="0"/>
              <a:t>MuSk-Ab</a:t>
            </a:r>
            <a:r>
              <a:rPr lang="en-US" baseline="0" dirty="0" smtClean="0"/>
              <a:t> positive cases tend to have a more ocular distribution and therefore higher percentage of focal MG. One </a:t>
            </a:r>
            <a:r>
              <a:rPr lang="en-US" baseline="0" dirty="0" err="1" smtClean="0"/>
              <a:t>seronegative</a:t>
            </a:r>
            <a:r>
              <a:rPr lang="en-US" baseline="0" dirty="0" smtClean="0"/>
              <a:t> </a:t>
            </a:r>
            <a:r>
              <a:rPr lang="en-US" baseline="0" dirty="0" err="1" smtClean="0"/>
              <a:t>myasthenic</a:t>
            </a:r>
            <a:r>
              <a:rPr lang="en-US" baseline="0" dirty="0" smtClean="0"/>
              <a:t> dog was documented to have autoantibodies against </a:t>
            </a:r>
            <a:r>
              <a:rPr lang="en-US" baseline="0" dirty="0" err="1" smtClean="0"/>
              <a:t>MuSK</a:t>
            </a:r>
            <a:r>
              <a:rPr lang="en-US" baseline="0" dirty="0" smtClean="0"/>
              <a:t> (Shelton GD: unpublished data (2011)). Autoantibodies against skeletal proteins other than </a:t>
            </a:r>
            <a:r>
              <a:rPr lang="en-US" baseline="0" dirty="0" err="1" smtClean="0"/>
              <a:t>AChRs</a:t>
            </a:r>
            <a:r>
              <a:rPr lang="en-US" baseline="0" dirty="0" smtClean="0"/>
              <a:t> such as </a:t>
            </a:r>
            <a:r>
              <a:rPr lang="en-US" baseline="0" dirty="0" err="1" smtClean="0"/>
              <a:t>titin</a:t>
            </a:r>
            <a:r>
              <a:rPr lang="en-US" baseline="0" dirty="0" smtClean="0"/>
              <a:t> and ryanodine receptor (</a:t>
            </a:r>
            <a:r>
              <a:rPr lang="en-US" baseline="0" dirty="0" err="1" smtClean="0"/>
              <a:t>RyR</a:t>
            </a:r>
            <a:r>
              <a:rPr lang="en-US" baseline="0" dirty="0" smtClean="0"/>
              <a:t>= calcium release channel in striated muscle that is necessary for muscle contraction) are documented in human and canine MG patients with </a:t>
            </a:r>
            <a:r>
              <a:rPr lang="en-US" baseline="0" dirty="0" err="1" smtClean="0"/>
              <a:t>thymomas</a:t>
            </a:r>
            <a:r>
              <a:rPr lang="en-US" baseline="0" dirty="0" smtClean="0"/>
              <a:t>.  The combination of </a:t>
            </a:r>
            <a:r>
              <a:rPr lang="en-US" baseline="0" dirty="0" err="1" smtClean="0"/>
              <a:t>AChR</a:t>
            </a:r>
            <a:r>
              <a:rPr lang="en-US" baseline="0" dirty="0" smtClean="0"/>
              <a:t> </a:t>
            </a:r>
            <a:r>
              <a:rPr lang="en-US" baseline="0" dirty="0" err="1" smtClean="0"/>
              <a:t>nd</a:t>
            </a:r>
            <a:r>
              <a:rPr lang="en-US" baseline="0" dirty="0" smtClean="0"/>
              <a:t> </a:t>
            </a:r>
            <a:r>
              <a:rPr lang="en-US" baseline="0" dirty="0" err="1" smtClean="0"/>
              <a:t>RyR</a:t>
            </a:r>
            <a:r>
              <a:rPr lang="en-US" baseline="0" dirty="0" smtClean="0"/>
              <a:t> antibodies increases the severity of disease.  </a:t>
            </a:r>
          </a:p>
          <a:p>
            <a:r>
              <a:rPr lang="en-US" baseline="0" dirty="0" smtClean="0"/>
              <a:t>Immune complex demonstration test is not specific for </a:t>
            </a:r>
            <a:r>
              <a:rPr lang="en-US" baseline="0" dirty="0" err="1" smtClean="0"/>
              <a:t>acq</a:t>
            </a:r>
            <a:r>
              <a:rPr lang="en-US" baseline="0" dirty="0" smtClean="0"/>
              <a:t> MG because the Staphylococcal protein A-horseradish peroxidase conjugate is not specific to </a:t>
            </a:r>
            <a:r>
              <a:rPr lang="en-US" baseline="0" dirty="0" err="1" smtClean="0"/>
              <a:t>Ab</a:t>
            </a:r>
            <a:r>
              <a:rPr lang="en-US" baseline="0" dirty="0" smtClean="0"/>
              <a:t> against the </a:t>
            </a:r>
            <a:r>
              <a:rPr lang="en-US" baseline="0" dirty="0" err="1" smtClean="0"/>
              <a:t>ACh</a:t>
            </a:r>
            <a:r>
              <a:rPr lang="en-US" baseline="0" dirty="0" smtClean="0"/>
              <a:t> receptor.  Therefore, a screening test- negative result usually rules out MG.  </a:t>
            </a:r>
          </a:p>
        </p:txBody>
      </p:sp>
      <p:sp>
        <p:nvSpPr>
          <p:cNvPr id="4" name="Slide Number Placeholder 3"/>
          <p:cNvSpPr>
            <a:spLocks noGrp="1"/>
          </p:cNvSpPr>
          <p:nvPr>
            <p:ph type="sldNum" sz="quarter" idx="10"/>
          </p:nvPr>
        </p:nvSpPr>
        <p:spPr/>
        <p:txBody>
          <a:bodyPr/>
          <a:lstStyle/>
          <a:p>
            <a:fld id="{3DB79B27-EE2E-5647-8EE5-786B2CC047DE}" type="slidenum">
              <a:rPr lang="en-US" smtClean="0"/>
              <a:t>24</a:t>
            </a:fld>
            <a:endParaRPr lang="en-US"/>
          </a:p>
        </p:txBody>
      </p:sp>
    </p:spTree>
    <p:extLst>
      <p:ext uri="{BB962C8B-B14F-4D97-AF65-F5344CB8AC3E}">
        <p14:creationId xmlns:p14="http://schemas.microsoft.com/office/powerpoint/2010/main" val="318472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Abs</a:t>
            </a:r>
            <a:r>
              <a:rPr lang="en-US" baseline="0" dirty="0" smtClean="0"/>
              <a:t> that can cause NMJ blockade include aminoglycosides, </a:t>
            </a:r>
            <a:r>
              <a:rPr lang="en-US" baseline="0" dirty="0" err="1" smtClean="0"/>
              <a:t>lincomycin</a:t>
            </a:r>
            <a:r>
              <a:rPr lang="en-US" baseline="0" dirty="0" smtClean="0"/>
              <a:t>, </a:t>
            </a:r>
            <a:r>
              <a:rPr lang="en-US" baseline="0" dirty="0" err="1" smtClean="0"/>
              <a:t>penicillamine</a:t>
            </a:r>
            <a:r>
              <a:rPr lang="en-US" baseline="0" dirty="0" smtClean="0"/>
              <a:t>, </a:t>
            </a:r>
            <a:r>
              <a:rPr lang="en-US" baseline="0" dirty="0" err="1" smtClean="0"/>
              <a:t>polymyxins</a:t>
            </a:r>
            <a:r>
              <a:rPr lang="en-US" baseline="0" dirty="0" smtClean="0"/>
              <a:t> and </a:t>
            </a:r>
            <a:r>
              <a:rPr lang="en-US" baseline="0" dirty="0" err="1" smtClean="0"/>
              <a:t>tetracyclines</a:t>
            </a:r>
            <a:r>
              <a:rPr lang="en-US" baseline="0" dirty="0" smtClean="0"/>
              <a:t>.  Of these aminoglycosides are clinically the most important.</a:t>
            </a:r>
          </a:p>
          <a:p>
            <a:r>
              <a:rPr lang="en-US" baseline="0" dirty="0" smtClean="0"/>
              <a:t>Aspiration pneumonia- flip </a:t>
            </a:r>
            <a:r>
              <a:rPr lang="en-US" baseline="0" dirty="0" err="1" smtClean="0"/>
              <a:t>freq</a:t>
            </a:r>
            <a:r>
              <a:rPr lang="en-US" baseline="0" dirty="0" smtClean="0"/>
              <a:t>, Abs ideally based on results of C&amp;S, oxygen support, neb/</a:t>
            </a:r>
            <a:r>
              <a:rPr lang="en-US" baseline="0" dirty="0" err="1" smtClean="0"/>
              <a:t>coupage</a:t>
            </a:r>
            <a:endParaRPr lang="en-US" baseline="0" dirty="0" smtClean="0"/>
          </a:p>
          <a:p>
            <a:r>
              <a:rPr lang="en-US" baseline="0" dirty="0" smtClean="0"/>
              <a:t>In humans 10-20% of MG patients require mechanical ventilation and mortality d/t complications is estimated at 11-14%.  </a:t>
            </a:r>
          </a:p>
          <a:p>
            <a:r>
              <a:rPr lang="en-US" baseline="0" dirty="0" smtClean="0"/>
              <a:t>In people ventilated for </a:t>
            </a:r>
            <a:r>
              <a:rPr lang="en-US" baseline="0" dirty="0" err="1" smtClean="0"/>
              <a:t>myasthenic</a:t>
            </a:r>
            <a:r>
              <a:rPr lang="en-US" baseline="0" dirty="0" smtClean="0"/>
              <a:t> crisis, predictors of respiratory failure included presence of atelectasis, low blood pH and forced vital capacity at </a:t>
            </a:r>
            <a:r>
              <a:rPr lang="en-US" baseline="0" dirty="0" err="1" smtClean="0"/>
              <a:t>extubation</a:t>
            </a:r>
            <a:r>
              <a:rPr lang="en-US" baseline="0" dirty="0" smtClean="0"/>
              <a:t>.  The overall goal of ventilation in these patients is to avoid atelectasis.  </a:t>
            </a:r>
          </a:p>
          <a:p>
            <a:r>
              <a:rPr lang="en-US" baseline="0" dirty="0" smtClean="0"/>
              <a:t>Fluid therapy- </a:t>
            </a:r>
            <a:r>
              <a:rPr lang="en-US" baseline="0" dirty="0" err="1" smtClean="0"/>
              <a:t>regurg</a:t>
            </a:r>
            <a:r>
              <a:rPr lang="en-US" baseline="0" dirty="0" smtClean="0"/>
              <a:t>/</a:t>
            </a:r>
            <a:r>
              <a:rPr lang="en-US" baseline="0" dirty="0" err="1" smtClean="0"/>
              <a:t>ptyalism</a:t>
            </a:r>
            <a:endParaRPr lang="en-US" baseline="0" dirty="0" smtClean="0"/>
          </a:p>
          <a:p>
            <a:r>
              <a:rPr lang="en-US" baseline="0" dirty="0" smtClean="0"/>
              <a:t>Nutritional support- elevated feeding- determining ideal consistency- solid food stimulates pharyngeal/esophageal peristalsis more effectively in the normal dog, but some dogs with pharyngeal/</a:t>
            </a:r>
            <a:r>
              <a:rPr lang="en-US" baseline="0" dirty="0" err="1" smtClean="0"/>
              <a:t>esophgeal</a:t>
            </a:r>
            <a:r>
              <a:rPr lang="en-US" baseline="0" dirty="0" smtClean="0"/>
              <a:t> dysfunction tolerate semisolid food better.  Head elevated for 10-15 minutes post-feeding.  Ideally g-tube.  </a:t>
            </a:r>
          </a:p>
          <a:p>
            <a:r>
              <a:rPr lang="en-US" baseline="0" dirty="0" smtClean="0"/>
              <a:t>Modification of GI tract function- improving esophageal motility (</a:t>
            </a:r>
            <a:r>
              <a:rPr lang="en-US" baseline="0" dirty="0" err="1" smtClean="0"/>
              <a:t>prokinetic</a:t>
            </a:r>
            <a:r>
              <a:rPr lang="en-US" baseline="0" dirty="0" smtClean="0"/>
              <a:t> on GIT smooth muscle- metoclopramide and </a:t>
            </a:r>
            <a:r>
              <a:rPr lang="en-US" baseline="0" dirty="0" err="1" smtClean="0"/>
              <a:t>cisapride</a:t>
            </a:r>
            <a:r>
              <a:rPr lang="en-US" baseline="0" dirty="0" smtClean="0"/>
              <a:t>- no evidence for improving esophageal motility in either the normal or MG-affected esophagus.  </a:t>
            </a:r>
            <a:r>
              <a:rPr lang="en-US" baseline="0" dirty="0" err="1" smtClean="0"/>
              <a:t>Cisapride</a:t>
            </a:r>
            <a:r>
              <a:rPr lang="en-US" baseline="0" dirty="0" smtClean="0"/>
              <a:t> has actually been shown to increase esophageal transit time in the normal dog); increasing lower esophageal sphincter tone (contraindicated in patients being fed orally; benefit if fed via g-tube- metoclopramide and </a:t>
            </a:r>
            <a:r>
              <a:rPr lang="en-US" baseline="0" dirty="0" err="1" smtClean="0"/>
              <a:t>cisapride</a:t>
            </a:r>
            <a:r>
              <a:rPr lang="en-US" baseline="0" dirty="0" smtClean="0"/>
              <a:t>- </a:t>
            </a:r>
            <a:r>
              <a:rPr lang="en-US" baseline="0" dirty="0" err="1" smtClean="0"/>
              <a:t>cisapride</a:t>
            </a:r>
            <a:r>
              <a:rPr lang="en-US" baseline="0" dirty="0" smtClean="0"/>
              <a:t> more potent action); prevention and management of esophagitis-feed via g-tube </a:t>
            </a:r>
            <a:r>
              <a:rPr lang="en-US" baseline="0" dirty="0" err="1" smtClean="0"/>
              <a:t>nad</a:t>
            </a:r>
            <a:r>
              <a:rPr lang="en-US" baseline="0" dirty="0" smtClean="0"/>
              <a:t> increase pH of GIT content; increase pH of GIT content</a:t>
            </a:r>
          </a:p>
          <a:p>
            <a:r>
              <a:rPr lang="en-US" baseline="0" dirty="0" smtClean="0"/>
              <a:t>Mild hypothermia causes decreased muscle temperature which improves synaptic transmission because neuromuscular transmission is temperature-dependent.  A cooler body temperature also is advantageous in improving pulmonary function, and is therefore advocated for the management of human </a:t>
            </a:r>
            <a:r>
              <a:rPr lang="en-US" baseline="0" dirty="0" err="1" smtClean="0"/>
              <a:t>myasthenic</a:t>
            </a:r>
            <a:r>
              <a:rPr lang="en-US" baseline="0" dirty="0" smtClean="0"/>
              <a:t> patients.  This has not been evaluated in dogs- </a:t>
            </a:r>
            <a:r>
              <a:rPr lang="en-US" baseline="0" dirty="0" err="1" smtClean="0"/>
              <a:t>Argov</a:t>
            </a:r>
            <a:r>
              <a:rPr lang="en-US" baseline="0" dirty="0" smtClean="0"/>
              <a:t> Z: Management of </a:t>
            </a:r>
            <a:r>
              <a:rPr lang="en-US" baseline="0" dirty="0" err="1" smtClean="0"/>
              <a:t>myasthenic</a:t>
            </a:r>
            <a:r>
              <a:rPr lang="en-US" baseline="0" dirty="0" smtClean="0"/>
              <a:t> conditions: </a:t>
            </a:r>
            <a:r>
              <a:rPr lang="en-US" baseline="0" dirty="0" err="1" smtClean="0"/>
              <a:t>nonimmune</a:t>
            </a:r>
            <a:r>
              <a:rPr lang="en-US" baseline="0" dirty="0" smtClean="0"/>
              <a:t> issues. Current Opinion in Neurology 2009; 22.</a:t>
            </a:r>
          </a:p>
        </p:txBody>
      </p:sp>
      <p:sp>
        <p:nvSpPr>
          <p:cNvPr id="4" name="Slide Number Placeholder 3"/>
          <p:cNvSpPr>
            <a:spLocks noGrp="1"/>
          </p:cNvSpPr>
          <p:nvPr>
            <p:ph type="sldNum" sz="quarter" idx="10"/>
          </p:nvPr>
        </p:nvSpPr>
        <p:spPr/>
        <p:txBody>
          <a:bodyPr/>
          <a:lstStyle/>
          <a:p>
            <a:fld id="{3DB79B27-EE2E-5647-8EE5-786B2CC047DE}" type="slidenum">
              <a:rPr lang="en-US" smtClean="0"/>
              <a:t>25</a:t>
            </a:fld>
            <a:endParaRPr lang="en-US"/>
          </a:p>
        </p:txBody>
      </p:sp>
    </p:spTree>
    <p:extLst>
      <p:ext uri="{BB962C8B-B14F-4D97-AF65-F5344CB8AC3E}">
        <p14:creationId xmlns:p14="http://schemas.microsoft.com/office/powerpoint/2010/main" val="1767607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Ach receptor</a:t>
            </a:r>
            <a:r>
              <a:rPr lang="en-US" baseline="0" dirty="0" smtClean="0"/>
              <a:t> molecules are integral membrane proteins consisting of five subunits and function as sodium channels.  The five subunits are arranged in a circular shape around the central Na channel.  Located on the extracellular portion of the alpha (a)-subunit (2/receptor molecular) are the Ach binding sites.  Binding of Ach to the Ach binding sites results in opening of the Na channel and Na influx into the muscle cell.  This influx results in depolarization of the end-plate region, termed the end-plate potential (EPP).  The EPP has to reach a threshold </a:t>
            </a:r>
            <a:r>
              <a:rPr lang="en-US" baseline="0" dirty="0" err="1" smtClean="0"/>
              <a:t>ot</a:t>
            </a:r>
            <a:r>
              <a:rPr lang="en-US" baseline="0" dirty="0" smtClean="0"/>
              <a:t> result in sufficient spread of the depolarization along the muscle fiber to cause release of the intracellular </a:t>
            </a:r>
            <a:r>
              <a:rPr lang="en-US" baseline="0" dirty="0" err="1" smtClean="0"/>
              <a:t>Ca</a:t>
            </a:r>
            <a:r>
              <a:rPr lang="en-US" baseline="0" dirty="0" smtClean="0"/>
              <a:t> stores and result in muscle contraction.  The magnitude of the end-plate potential depends on the number of Ach receptors activated.  Normally, there is an overabundance of both available </a:t>
            </a:r>
            <a:r>
              <a:rPr lang="en-US" baseline="0" dirty="0" err="1" smtClean="0"/>
              <a:t>ACh</a:t>
            </a:r>
            <a:r>
              <a:rPr lang="en-US" baseline="0" dirty="0" smtClean="0"/>
              <a:t> and </a:t>
            </a:r>
            <a:r>
              <a:rPr lang="en-US" baseline="0" dirty="0" err="1" smtClean="0"/>
              <a:t>ACh</a:t>
            </a:r>
            <a:r>
              <a:rPr lang="en-US" baseline="0" dirty="0" smtClean="0"/>
              <a:t> </a:t>
            </a:r>
            <a:r>
              <a:rPr lang="en-US" baseline="0" dirty="0" err="1" smtClean="0"/>
              <a:t>receptorsand</a:t>
            </a:r>
            <a:r>
              <a:rPr lang="en-US" baseline="0" dirty="0" smtClean="0"/>
              <a:t> the EPP produced by nerve depolarization therefore usually far exceeds the requirement for muscle contraction.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5</a:t>
            </a:fld>
            <a:endParaRPr lang="en-US"/>
          </a:p>
        </p:txBody>
      </p:sp>
    </p:spTree>
    <p:extLst>
      <p:ext uri="{BB962C8B-B14F-4D97-AF65-F5344CB8AC3E}">
        <p14:creationId xmlns:p14="http://schemas.microsoft.com/office/powerpoint/2010/main" val="240598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Anticholinesterase</a:t>
            </a:r>
            <a:r>
              <a:rPr lang="en-US" baseline="0" dirty="0" smtClean="0"/>
              <a:t> therapy is the mainstay of therapy to prolong the availability of </a:t>
            </a:r>
            <a:r>
              <a:rPr lang="en-US" baseline="0" dirty="0" err="1" smtClean="0"/>
              <a:t>ACh</a:t>
            </a:r>
            <a:r>
              <a:rPr lang="en-US" baseline="0" dirty="0" smtClean="0"/>
              <a:t> for binding to </a:t>
            </a:r>
            <a:r>
              <a:rPr lang="en-US" baseline="0" dirty="0" err="1" smtClean="0"/>
              <a:t>ACh</a:t>
            </a:r>
            <a:r>
              <a:rPr lang="en-US" baseline="0" dirty="0" smtClean="0"/>
              <a:t> receptors by inhibiting degradation by </a:t>
            </a:r>
            <a:r>
              <a:rPr lang="en-US" baseline="0" dirty="0" err="1" smtClean="0"/>
              <a:t>ACh</a:t>
            </a:r>
            <a:r>
              <a:rPr lang="en-US" baseline="0" dirty="0" smtClean="0"/>
              <a:t> esterase.</a:t>
            </a:r>
          </a:p>
          <a:p>
            <a:r>
              <a:rPr lang="en-US" baseline="0" dirty="0" smtClean="0"/>
              <a:t>Start low and titrate up</a:t>
            </a:r>
          </a:p>
          <a:p>
            <a:r>
              <a:rPr lang="en-US" baseline="0" dirty="0" smtClean="0"/>
              <a:t>Side effects include muscarinic symptoms- increased GI motility, diarrhea and abdominal pain</a:t>
            </a:r>
          </a:p>
          <a:p>
            <a:r>
              <a:rPr lang="en-US" baseline="0" dirty="0" smtClean="0"/>
              <a:t>Increased gastric acid secretion, salivation and lacrimation d/t muscarinic receptor </a:t>
            </a:r>
            <a:r>
              <a:rPr lang="en-US" baseline="0" dirty="0" err="1" smtClean="0"/>
              <a:t>stim</a:t>
            </a:r>
            <a:r>
              <a:rPr lang="en-US" baseline="0" dirty="0" smtClean="0"/>
              <a:t> on exocrine glands</a:t>
            </a:r>
          </a:p>
          <a:p>
            <a:r>
              <a:rPr lang="en-US" baseline="0" dirty="0" err="1" smtClean="0"/>
              <a:t>Bradycardia</a:t>
            </a:r>
            <a:r>
              <a:rPr lang="en-US" baseline="0" dirty="0" smtClean="0"/>
              <a:t> can be seen</a:t>
            </a:r>
          </a:p>
          <a:p>
            <a:r>
              <a:rPr lang="en-US" baseline="0" dirty="0" smtClean="0"/>
              <a:t>Watch for cholinergic signs- </a:t>
            </a:r>
            <a:r>
              <a:rPr lang="en-US" baseline="0" dirty="0" err="1" smtClean="0"/>
              <a:t>hypersalivation</a:t>
            </a:r>
            <a:r>
              <a:rPr lang="en-US" baseline="0" dirty="0" smtClean="0"/>
              <a:t>, vomiting and muscle </a:t>
            </a:r>
            <a:r>
              <a:rPr lang="en-US" baseline="0" dirty="0" err="1" smtClean="0"/>
              <a:t>fasciculations</a:t>
            </a:r>
            <a:r>
              <a:rPr lang="en-US" baseline="0" dirty="0" smtClean="0"/>
              <a:t>; decrease dose if this occurs</a:t>
            </a:r>
          </a:p>
          <a:p>
            <a:r>
              <a:rPr lang="en-US" baseline="0" dirty="0" smtClean="0"/>
              <a:t>Neostigmine has more rapid onset but shorter duration of action than </a:t>
            </a:r>
            <a:r>
              <a:rPr lang="en-US" baseline="0" dirty="0" err="1" smtClean="0"/>
              <a:t>pyridostigmine</a:t>
            </a:r>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3DB79B27-EE2E-5647-8EE5-786B2CC047DE}" type="slidenum">
              <a:rPr lang="en-US" smtClean="0"/>
              <a:t>26</a:t>
            </a:fld>
            <a:endParaRPr lang="en-US"/>
          </a:p>
        </p:txBody>
      </p:sp>
    </p:spTree>
    <p:extLst>
      <p:ext uri="{BB962C8B-B14F-4D97-AF65-F5344CB8AC3E}">
        <p14:creationId xmlns:p14="http://schemas.microsoft.com/office/powerpoint/2010/main" val="117043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widely accepted that</a:t>
            </a:r>
            <a:r>
              <a:rPr lang="en-US" baseline="0" dirty="0" smtClean="0"/>
              <a:t> the etiology for acquired MG is autoimmune, there is some controversy regarding the use of immunosuppressive therapy in MG- mainly because of the high incidence of aspiration pneumonia in MG (particularly in dogs) and the potential for glucocorticoids to worsen NM weakness (observed in 50% of human MG patients and in dogs/cats; 1 study in </a:t>
            </a:r>
            <a:r>
              <a:rPr lang="en-US" baseline="0" dirty="0" err="1" smtClean="0"/>
              <a:t>myasthenic</a:t>
            </a:r>
            <a:r>
              <a:rPr lang="en-US" baseline="0" dirty="0" smtClean="0"/>
              <a:t> cats- no demonstrable muscle weakness associated with glucocorticoid therapy).</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 2001</a:t>
            </a:r>
            <a:r>
              <a:rPr lang="en-US" baseline="0" dirty="0" smtClean="0"/>
              <a:t> study found that 47/53 dogs with MG that were seropositive for </a:t>
            </a:r>
            <a:r>
              <a:rPr lang="en-US" baseline="0" dirty="0" err="1" smtClean="0"/>
              <a:t>AChR</a:t>
            </a:r>
            <a:r>
              <a:rPr lang="en-US" baseline="0" dirty="0" smtClean="0"/>
              <a:t> antibodies and were treated with anticholinesterase therapy alone went into remission </a:t>
            </a:r>
            <a:r>
              <a:rPr lang="en-US" baseline="0" dirty="0" err="1" smtClean="0"/>
              <a:t>iwthin</a:t>
            </a:r>
            <a:r>
              <a:rPr lang="en-US" baseline="0" dirty="0" smtClean="0"/>
              <a:t> an average of 6.4 months- Shelton GD, </a:t>
            </a:r>
            <a:r>
              <a:rPr lang="en-US" baseline="0" dirty="0" err="1" smtClean="0"/>
              <a:t>Linstrom</a:t>
            </a:r>
            <a:r>
              <a:rPr lang="en-US" baseline="0" dirty="0" smtClean="0"/>
              <a:t> JM: Spontaneous remission in canine myasthenia gravis: implications for assessing human MG therapies. Neurology 2001; 57 (study included only those dogs that survived to remission and not dogs that died of aspiration pneumonia early in the course of the disease.  </a:t>
            </a:r>
            <a:endParaRPr lang="en-US" dirty="0" smtClean="0"/>
          </a:p>
          <a:p>
            <a:r>
              <a:rPr lang="en-US" baseline="0" dirty="0" smtClean="0"/>
              <a:t>Dogs that go into remission on </a:t>
            </a:r>
            <a:r>
              <a:rPr lang="en-US" baseline="0" dirty="0" err="1" smtClean="0"/>
              <a:t>AChE</a:t>
            </a:r>
            <a:r>
              <a:rPr lang="en-US" baseline="0" dirty="0" smtClean="0"/>
              <a:t> drugs alone may have a better chance of staying in remission than if </a:t>
            </a:r>
            <a:r>
              <a:rPr lang="en-US" baseline="0" dirty="0" err="1" smtClean="0"/>
              <a:t>immunosuppresion</a:t>
            </a:r>
            <a:r>
              <a:rPr lang="en-US" baseline="0" dirty="0" smtClean="0"/>
              <a:t> was used.  </a:t>
            </a:r>
          </a:p>
          <a:p>
            <a:endParaRPr lang="en-US" baseline="0" dirty="0" smtClean="0"/>
          </a:p>
          <a:p>
            <a:r>
              <a:rPr lang="en-US" baseline="0" dirty="0" smtClean="0"/>
              <a:t>MOA of steroids: inhibitory on formation and release of inflammatory agents, lymphocyte division, lymphocyte reactivity to </a:t>
            </a:r>
            <a:r>
              <a:rPr lang="en-US" baseline="0" dirty="0" err="1" smtClean="0"/>
              <a:t>ACh</a:t>
            </a:r>
            <a:r>
              <a:rPr lang="en-US" baseline="0" dirty="0" smtClean="0"/>
              <a:t> receptors and leukocyte </a:t>
            </a:r>
            <a:r>
              <a:rPr lang="en-US" baseline="0" dirty="0" err="1" smtClean="0"/>
              <a:t>chemotaxis</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27</a:t>
            </a:fld>
            <a:endParaRPr lang="en-US"/>
          </a:p>
        </p:txBody>
      </p:sp>
    </p:spTree>
    <p:extLst>
      <p:ext uri="{BB962C8B-B14F-4D97-AF65-F5344CB8AC3E}">
        <p14:creationId xmlns:p14="http://schemas.microsoft.com/office/powerpoint/2010/main" val="481189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Immunosuppressant</a:t>
            </a:r>
            <a:r>
              <a:rPr lang="en-US" baseline="0" dirty="0" smtClean="0"/>
              <a:t> drugs used for the treatment of MG belong to 3 general groups based on varying mechanisms of action: inhibitors inhibitors of the cell cycle, </a:t>
            </a:r>
            <a:r>
              <a:rPr lang="en-US" baseline="0" dirty="0" err="1" smtClean="0"/>
              <a:t>immunosuppressors</a:t>
            </a:r>
            <a:r>
              <a:rPr lang="en-US" baseline="0" dirty="0" smtClean="0"/>
              <a:t> of T cells and B cell </a:t>
            </a:r>
            <a:r>
              <a:rPr lang="en-US" baseline="0" dirty="0" err="1" smtClean="0"/>
              <a:t>depleters</a:t>
            </a:r>
            <a:r>
              <a:rPr lang="en-US" baseline="0" dirty="0" smtClean="0"/>
              <a:t>.  The drugs that inhibit the cell cycle include </a:t>
            </a:r>
            <a:r>
              <a:rPr lang="en-US" baseline="0" dirty="0" err="1" smtClean="0"/>
              <a:t>leflunomide</a:t>
            </a:r>
            <a:r>
              <a:rPr lang="en-US" baseline="0" dirty="0" smtClean="0"/>
              <a:t>, azathioprine, cyclophosphamide, and </a:t>
            </a:r>
            <a:r>
              <a:rPr lang="en-US" baseline="0" dirty="0" err="1" smtClean="0"/>
              <a:t>mycophenolate</a:t>
            </a:r>
            <a:r>
              <a:rPr lang="en-US" baseline="0" dirty="0" smtClean="0"/>
              <a:t> </a:t>
            </a:r>
            <a:r>
              <a:rPr lang="en-US" baseline="0" dirty="0" err="1" smtClean="0"/>
              <a:t>mofetil</a:t>
            </a:r>
            <a:r>
              <a:rPr lang="en-US" baseline="0" dirty="0" smtClean="0"/>
              <a:t> (MMF).  Glucocorticoids, cyclosporine and </a:t>
            </a:r>
            <a:r>
              <a:rPr lang="en-US" baseline="0" dirty="0" err="1" smtClean="0"/>
              <a:t>tacrolimus</a:t>
            </a:r>
            <a:r>
              <a:rPr lang="en-US" baseline="0" dirty="0" smtClean="0"/>
              <a:t> are </a:t>
            </a:r>
            <a:r>
              <a:rPr lang="en-US" baseline="0" dirty="0" err="1" smtClean="0"/>
              <a:t>immunosuppressors</a:t>
            </a:r>
            <a:r>
              <a:rPr lang="en-US" baseline="0" dirty="0" smtClean="0"/>
              <a:t> of T cells.  </a:t>
            </a:r>
            <a:r>
              <a:rPr lang="en-US" baseline="0" dirty="0" err="1" smtClean="0"/>
              <a:t>Retuximab</a:t>
            </a:r>
            <a:r>
              <a:rPr lang="en-US" baseline="0" dirty="0" smtClean="0"/>
              <a:t> depletes B cells.  There are no controlled clinical studies in dogs that show benefit of any 1 drug over another </a:t>
            </a:r>
            <a:endParaRPr lang="en-US" dirty="0" smtClean="0"/>
          </a:p>
          <a:p>
            <a:endParaRPr lang="en-US" dirty="0" smtClean="0"/>
          </a:p>
          <a:p>
            <a:r>
              <a:rPr lang="en-US" dirty="0" smtClean="0"/>
              <a:t>Azathioprine</a:t>
            </a:r>
            <a:r>
              <a:rPr lang="en-US" baseline="0" dirty="0" smtClean="0"/>
              <a:t> is a cytotoxic antimetabolite that interferes with DNA synthesis, with its beneficial effect in acquired MG probably being mediated through reducing B and T cell lymphocyte numbers </a:t>
            </a:r>
            <a:r>
              <a:rPr lang="en-US" baseline="0" dirty="0" err="1" smtClean="0"/>
              <a:t>nad</a:t>
            </a:r>
            <a:r>
              <a:rPr lang="en-US" baseline="0" dirty="0" smtClean="0"/>
              <a:t> consequently immunoglobulin production, as well as specifically inhibiting T cell production.</a:t>
            </a:r>
          </a:p>
          <a:p>
            <a:r>
              <a:rPr lang="en-US" baseline="0" dirty="0" smtClean="0"/>
              <a:t>Side effects: BM suppression and, less often, hepatotoxicity, pancreatitis, GIT irritation.  BM suppression is much more common in cats, therefore it should not be used in this species.</a:t>
            </a:r>
          </a:p>
          <a:p>
            <a:r>
              <a:rPr lang="en-US" baseline="0" dirty="0" smtClean="0"/>
              <a:t>Monitor CBC q 1-2 weeks during first 1-2 </a:t>
            </a:r>
            <a:r>
              <a:rPr lang="en-US" baseline="0" dirty="0" err="1" smtClean="0"/>
              <a:t>mo</a:t>
            </a:r>
            <a:r>
              <a:rPr lang="en-US" baseline="0" dirty="0" smtClean="0"/>
              <a:t> of therapy then q 1-2 months thereafter</a:t>
            </a:r>
          </a:p>
          <a:p>
            <a:r>
              <a:rPr lang="en-US" baseline="0" dirty="0" smtClean="0"/>
              <a:t>Clinical response may take up to 6 weeks but in many cases response is seen within 2 weeks</a:t>
            </a:r>
          </a:p>
          <a:p>
            <a:r>
              <a:rPr lang="en-US" baseline="0" dirty="0" smtClean="0"/>
              <a:t>Another study involving 41 humans with MG- azathioprine + prednisolone for the first month had no benefit over prednisolone alone (Hart IK, </a:t>
            </a:r>
            <a:r>
              <a:rPr lang="en-US" baseline="0" dirty="0" err="1" smtClean="0"/>
              <a:t>Sathasivam</a:t>
            </a:r>
            <a:r>
              <a:rPr lang="en-US" baseline="0" dirty="0" smtClean="0"/>
              <a:t> S, </a:t>
            </a:r>
            <a:r>
              <a:rPr lang="en-US" baseline="0" dirty="0" err="1" smtClean="0"/>
              <a:t>Sharshar</a:t>
            </a:r>
            <a:r>
              <a:rPr lang="en-US" baseline="0" dirty="0" smtClean="0"/>
              <a:t> T: Immunosuppressant agents for myasthenia gravis.  Cochran Database </a:t>
            </a:r>
            <a:r>
              <a:rPr lang="en-US" baseline="0" dirty="0" err="1" smtClean="0"/>
              <a:t>Syst</a:t>
            </a:r>
            <a:r>
              <a:rPr lang="en-US" baseline="0" dirty="0" smtClean="0"/>
              <a:t> Rev 2007; 17 (4)).</a:t>
            </a:r>
          </a:p>
          <a:p>
            <a:r>
              <a:rPr lang="en-US" baseline="0" dirty="0" smtClean="0"/>
              <a:t>Dewey CW, et al: Azathioprine in 5 dogs- 4/5 dogs showed a therapeutic sequential decline in serum </a:t>
            </a:r>
            <a:r>
              <a:rPr lang="en-US" baseline="0" dirty="0" err="1" smtClean="0"/>
              <a:t>AChR</a:t>
            </a:r>
            <a:r>
              <a:rPr lang="en-US" baseline="0" dirty="0" smtClean="0"/>
              <a:t> </a:t>
            </a:r>
            <a:r>
              <a:rPr lang="en-US" baseline="0" dirty="0" err="1" smtClean="0"/>
              <a:t>Ab</a:t>
            </a:r>
            <a:r>
              <a:rPr lang="en-US" baseline="0" dirty="0" smtClean="0"/>
              <a:t> concentration while receiving azathioprine.  4/5 dogs were receiving </a:t>
            </a:r>
            <a:r>
              <a:rPr lang="en-US" baseline="0" dirty="0" err="1" smtClean="0"/>
              <a:t>pyridostigmine</a:t>
            </a:r>
            <a:r>
              <a:rPr lang="en-US" baseline="0" dirty="0" smtClean="0"/>
              <a:t> therapy prior to implementing azathioprine and 1 dog was treated with a temporary immunosuppressive dose of prednisone</a:t>
            </a:r>
          </a:p>
          <a:p>
            <a:endParaRPr lang="en-US" baseline="0" dirty="0" smtClean="0"/>
          </a:p>
          <a:p>
            <a:r>
              <a:rPr lang="en-US" baseline="0" dirty="0" smtClean="0"/>
              <a:t>Cyclosporine: inhibits T cell activation and prevents synthesis of several cytokines (IL-2).</a:t>
            </a:r>
          </a:p>
          <a:p>
            <a:r>
              <a:rPr lang="en-US" baseline="0" dirty="0" smtClean="0"/>
              <a:t> Both cyclosporine and cyclophosphamide have been demonstrated to have some efficacy in human cases of acquired MG.  In one report cyclosporine was successful in the treatment of 2 dogs with </a:t>
            </a:r>
            <a:r>
              <a:rPr lang="en-US" baseline="0" dirty="0" err="1" smtClean="0"/>
              <a:t>acq</a:t>
            </a:r>
            <a:r>
              <a:rPr lang="en-US" baseline="0" dirty="0" smtClean="0"/>
              <a:t> MG- 4mg/kg BID dosing extrapolated from humans</a:t>
            </a:r>
          </a:p>
          <a:p>
            <a:r>
              <a:rPr lang="en-US" baseline="0" dirty="0" smtClean="0"/>
              <a:t>Specific for lymphocytes; expensive</a:t>
            </a:r>
          </a:p>
          <a:p>
            <a:r>
              <a:rPr lang="en-US" baseline="0" dirty="0" smtClean="0"/>
              <a:t>Adverse effects- dose-dependent nephrotoxicity, hepatic disorders, hypertension, gingival hyperplasia, weight loss and allergic reactions in people</a:t>
            </a:r>
          </a:p>
          <a:p>
            <a:r>
              <a:rPr lang="en-US" baseline="0" dirty="0" err="1" smtClean="0"/>
              <a:t>Bexfield</a:t>
            </a:r>
            <a:r>
              <a:rPr lang="en-US" baseline="0" dirty="0" smtClean="0"/>
              <a:t> NH study: both dogs had failed therapy with </a:t>
            </a:r>
            <a:r>
              <a:rPr lang="en-US" baseline="0" dirty="0" err="1" smtClean="0"/>
              <a:t>pyridostigmine</a:t>
            </a:r>
            <a:r>
              <a:rPr lang="en-US" baseline="0" dirty="0" smtClean="0"/>
              <a:t> and </a:t>
            </a:r>
            <a:r>
              <a:rPr lang="en-US" baseline="0" dirty="0" err="1" smtClean="0"/>
              <a:t>pred</a:t>
            </a:r>
            <a:r>
              <a:rPr lang="en-US" baseline="0" dirty="0" smtClean="0"/>
              <a:t> alone- cyclosporine was effective in achieving clinical remission in these two cases.  One of the dogs that went into clinical remission reverted to </a:t>
            </a:r>
            <a:r>
              <a:rPr lang="en-US" baseline="0" dirty="0" err="1" smtClean="0"/>
              <a:t>seropositivity</a:t>
            </a:r>
            <a:r>
              <a:rPr lang="en-US" baseline="0" dirty="0" smtClean="0"/>
              <a:t> and clinical signs of MG when the immunosuppressive therapy was discontinued.</a:t>
            </a:r>
          </a:p>
          <a:p>
            <a:r>
              <a:rPr lang="en-US" baseline="0" dirty="0" smtClean="0"/>
              <a:t>Max effect typically take several months to achieve.</a:t>
            </a:r>
          </a:p>
          <a:p>
            <a:r>
              <a:rPr lang="en-US" baseline="0" dirty="0" smtClean="0"/>
              <a:t>Cyclophosphamide- more severe side effects</a:t>
            </a:r>
          </a:p>
          <a:p>
            <a:r>
              <a:rPr lang="en-US" baseline="0" dirty="0" smtClean="0"/>
              <a:t/>
            </a:r>
            <a:br>
              <a:rPr lang="en-US" baseline="0" dirty="0" smtClean="0"/>
            </a:br>
            <a:r>
              <a:rPr lang="en-US" baseline="0" dirty="0" err="1" smtClean="0"/>
              <a:t>Mycophenolate</a:t>
            </a:r>
            <a:r>
              <a:rPr lang="en-US" baseline="0" dirty="0" smtClean="0"/>
              <a:t>- successful treatment of a dog with MG reported- rapid resolution of CS (within first week of therapy)</a:t>
            </a:r>
          </a:p>
          <a:p>
            <a:r>
              <a:rPr lang="en-US" baseline="0" dirty="0" smtClean="0"/>
              <a:t>Relative </a:t>
            </a:r>
            <a:r>
              <a:rPr lang="en-US" baseline="0" dirty="0" err="1" smtClean="0"/>
              <a:t>specificty</a:t>
            </a:r>
            <a:r>
              <a:rPr lang="en-US" baseline="0" dirty="0" smtClean="0"/>
              <a:t> for lymphocytes</a:t>
            </a:r>
          </a:p>
          <a:p>
            <a:r>
              <a:rPr lang="en-US" baseline="0" dirty="0" smtClean="0"/>
              <a:t>Side effects are primarily GI (</a:t>
            </a:r>
            <a:r>
              <a:rPr lang="en-US" baseline="0" dirty="0" err="1" smtClean="0"/>
              <a:t>typ</a:t>
            </a:r>
            <a:r>
              <a:rPr lang="en-US" baseline="0" dirty="0" smtClean="0"/>
              <a:t> evident by 3-4 weeks of therapy); reduce dose by ½ once CS of MG improve substantially to minimize side effects</a:t>
            </a:r>
          </a:p>
          <a:p>
            <a:endParaRPr lang="en-US" baseline="0" dirty="0" smtClean="0"/>
          </a:p>
          <a:p>
            <a:r>
              <a:rPr lang="en-US" baseline="0" dirty="0" err="1" smtClean="0"/>
              <a:t>Mycophenolate</a:t>
            </a:r>
            <a:r>
              <a:rPr lang="en-US" baseline="0" dirty="0" smtClean="0"/>
              <a:t>- inhibitor of purine synthesis in both T and B lymphocytes. </a:t>
            </a:r>
          </a:p>
          <a:p>
            <a:r>
              <a:rPr lang="en-US" baseline="0" dirty="0" smtClean="0"/>
              <a:t>Abelson et al: clinical remission in 48 hours with no adverse effects.  All 3 were seropositive MG.  </a:t>
            </a:r>
          </a:p>
          <a:p>
            <a:r>
              <a:rPr lang="en-US" baseline="0" dirty="0" smtClean="0"/>
              <a:t>Dewey et al: case report of 10 y/o MC Springer Spaniel with focal MG (seropositive for </a:t>
            </a:r>
            <a:r>
              <a:rPr lang="en-US" baseline="0" dirty="0" err="1" smtClean="0"/>
              <a:t>AChR</a:t>
            </a:r>
            <a:r>
              <a:rPr lang="en-US" baseline="0" dirty="0" smtClean="0"/>
              <a:t> </a:t>
            </a:r>
            <a:r>
              <a:rPr lang="en-US" baseline="0" dirty="0" err="1" smtClean="0"/>
              <a:t>Ab</a:t>
            </a:r>
            <a:r>
              <a:rPr lang="en-US" baseline="0" dirty="0" smtClean="0"/>
              <a:t>) initially improved </a:t>
            </a:r>
            <a:r>
              <a:rPr lang="pl-PL" baseline="0" dirty="0" err="1" smtClean="0"/>
              <a:t>wi</a:t>
            </a:r>
            <a:r>
              <a:rPr lang="en-US" baseline="0" dirty="0" err="1" smtClean="0"/>
              <a:t>th</a:t>
            </a:r>
            <a:r>
              <a:rPr lang="en-US" baseline="0" dirty="0" smtClean="0"/>
              <a:t> azathioprine but deteriorated after; MMF orally instituted in addition to azathioprine resulting in dramatic improvement.</a:t>
            </a:r>
          </a:p>
          <a:p>
            <a:r>
              <a:rPr lang="en-US" baseline="0" dirty="0" smtClean="0"/>
              <a:t>Dewey CW et al: Combo MMF + </a:t>
            </a:r>
            <a:r>
              <a:rPr lang="en-US" baseline="0" dirty="0" err="1" smtClean="0"/>
              <a:t>pyridostigmine</a:t>
            </a:r>
            <a:r>
              <a:rPr lang="en-US" baseline="0" dirty="0" smtClean="0"/>
              <a:t> vs. </a:t>
            </a:r>
            <a:r>
              <a:rPr lang="en-US" baseline="0" dirty="0" err="1" smtClean="0"/>
              <a:t>pyridostigmine</a:t>
            </a:r>
            <a:r>
              <a:rPr lang="en-US" baseline="0" dirty="0" smtClean="0"/>
              <a:t> alone- no beneficial therapeutic effect over </a:t>
            </a:r>
            <a:r>
              <a:rPr lang="en-US" baseline="0" dirty="0" err="1" smtClean="0"/>
              <a:t>longterm</a:t>
            </a:r>
            <a:r>
              <a:rPr lang="en-US" baseline="0" dirty="0" smtClean="0"/>
              <a:t>.  </a:t>
            </a:r>
          </a:p>
          <a:p>
            <a:endParaRPr lang="en-US" baseline="0" dirty="0" smtClean="0"/>
          </a:p>
        </p:txBody>
      </p:sp>
      <p:sp>
        <p:nvSpPr>
          <p:cNvPr id="4" name="Slide Number Placeholder 3"/>
          <p:cNvSpPr>
            <a:spLocks noGrp="1"/>
          </p:cNvSpPr>
          <p:nvPr>
            <p:ph type="sldNum" sz="quarter" idx="10"/>
          </p:nvPr>
        </p:nvSpPr>
        <p:spPr/>
        <p:txBody>
          <a:bodyPr/>
          <a:lstStyle/>
          <a:p>
            <a:fld id="{3DB79B27-EE2E-5647-8EE5-786B2CC047DE}" type="slidenum">
              <a:rPr lang="en-US" smtClean="0"/>
              <a:t>28</a:t>
            </a:fld>
            <a:endParaRPr lang="en-US"/>
          </a:p>
        </p:txBody>
      </p:sp>
    </p:spTree>
    <p:extLst>
      <p:ext uri="{BB962C8B-B14F-4D97-AF65-F5344CB8AC3E}">
        <p14:creationId xmlns:p14="http://schemas.microsoft.com/office/powerpoint/2010/main" val="29950879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smtClean="0"/>
              <a:t>Leflunomide</a:t>
            </a:r>
            <a:r>
              <a:rPr lang="en-US" baseline="0" dirty="0" smtClean="0"/>
              <a:t>- </a:t>
            </a:r>
            <a:r>
              <a:rPr lang="en-US" baseline="0" dirty="0" err="1" smtClean="0"/>
              <a:t>isoxazo</a:t>
            </a:r>
            <a:r>
              <a:rPr lang="en-US" baseline="0" dirty="0" smtClean="0"/>
              <a:t> derivative- inhibits T and B cell proliferation, suppresses immunoglobulin production and interferes with cell adhesion.  </a:t>
            </a:r>
          </a:p>
          <a:p>
            <a:r>
              <a:rPr lang="en-US" baseline="0" dirty="0" smtClean="0"/>
              <a:t>Not specifically evaluated for MG in dogs- Gregory CR, et a l: </a:t>
            </a:r>
            <a:r>
              <a:rPr lang="en-US" baseline="0" dirty="0" err="1" smtClean="0"/>
              <a:t>Leflunoamide</a:t>
            </a:r>
            <a:r>
              <a:rPr lang="en-US" baseline="0" dirty="0" smtClean="0"/>
              <a:t> effectively treats naturally occurring immune-mediated and inflammatory diseases of dogs that are unresponsive to conventional therapy.  </a:t>
            </a:r>
            <a:r>
              <a:rPr lang="en-US" baseline="0" dirty="0" err="1" smtClean="0"/>
              <a:t>Transpl</a:t>
            </a:r>
            <a:r>
              <a:rPr lang="en-US" baseline="0" dirty="0" smtClean="0"/>
              <a:t> </a:t>
            </a:r>
            <a:r>
              <a:rPr lang="en-US" baseline="0" dirty="0" err="1" smtClean="0"/>
              <a:t>Proc</a:t>
            </a:r>
            <a:r>
              <a:rPr lang="en-US" baseline="0" dirty="0" smtClean="0"/>
              <a:t> 1998; 30.  </a:t>
            </a:r>
          </a:p>
          <a:p>
            <a:r>
              <a:rPr lang="en-US" baseline="0" dirty="0" smtClean="0"/>
              <a:t>Dose: 1.5-5.5mg/kg PO SID</a:t>
            </a:r>
          </a:p>
          <a:p>
            <a:r>
              <a:rPr lang="en-US" baseline="0" dirty="0" smtClean="0"/>
              <a:t>Adverse effects= decreased appetite, lethargy, GI upset, BM suppression.</a:t>
            </a:r>
          </a:p>
          <a:p>
            <a:endParaRPr lang="en-US" baseline="0" dirty="0" smtClean="0"/>
          </a:p>
          <a:p>
            <a:r>
              <a:rPr lang="en-US" baseline="0" dirty="0" smtClean="0"/>
              <a:t>Cyclophosphamide is a strong alkylating agent that acts on DNA replication, RNA transcription and replication, to disrupt nucleic acid function and inhibit cell proliferation.  In people it is used in patients refractory to other treatments.  </a:t>
            </a:r>
          </a:p>
          <a:p>
            <a:r>
              <a:rPr lang="en-US" baseline="0" dirty="0" smtClean="0"/>
              <a:t>No well documented use in vet med MG patients.</a:t>
            </a:r>
          </a:p>
          <a:p>
            <a:r>
              <a:rPr lang="en-US" baseline="0" dirty="0" smtClean="0"/>
              <a:t>Adverse effects= BM suppression, infections, bladder toxicity and in people dose-related </a:t>
            </a:r>
            <a:r>
              <a:rPr lang="en-US" baseline="0" dirty="0" err="1" smtClean="0"/>
              <a:t>neoplasia</a:t>
            </a:r>
            <a:r>
              <a:rPr lang="en-US" baseline="0" dirty="0" smtClean="0"/>
              <a:t>.  CBC should be performed 7-10 days post-</a:t>
            </a:r>
            <a:r>
              <a:rPr lang="en-US" baseline="0" dirty="0" err="1" smtClean="0"/>
              <a:t>initating</a:t>
            </a:r>
            <a:r>
              <a:rPr lang="en-US" baseline="0" dirty="0" smtClean="0"/>
              <a:t> </a:t>
            </a:r>
            <a:r>
              <a:rPr lang="en-US" baseline="0" dirty="0" err="1" smtClean="0"/>
              <a:t>tx</a:t>
            </a:r>
            <a:r>
              <a:rPr lang="en-US" baseline="0" dirty="0" smtClean="0"/>
              <a:t> with cyclophosphamide</a:t>
            </a:r>
          </a:p>
          <a:p>
            <a:endParaRPr lang="en-US" baseline="0" dirty="0" smtClean="0"/>
          </a:p>
          <a:p>
            <a:r>
              <a:rPr lang="en-US" baseline="0" dirty="0" err="1" smtClean="0"/>
              <a:t>Tacrolimus</a:t>
            </a:r>
            <a:r>
              <a:rPr lang="en-US" baseline="0" dirty="0" smtClean="0"/>
              <a:t> is a macrolide compound that acts on T helper cells to suppress </a:t>
            </a:r>
            <a:r>
              <a:rPr lang="en-US" baseline="0" dirty="0" err="1" smtClean="0"/>
              <a:t>pdn</a:t>
            </a:r>
            <a:r>
              <a:rPr lang="en-US" baseline="0" dirty="0" smtClean="0"/>
              <a:t> of cytokines, spec IL-2</a:t>
            </a:r>
          </a:p>
          <a:p>
            <a:r>
              <a:rPr lang="en-US" baseline="0" dirty="0" smtClean="0"/>
              <a:t>Human studies- 47%-67% show improvement and reduction of </a:t>
            </a:r>
            <a:r>
              <a:rPr lang="en-US" baseline="0" dirty="0" err="1" smtClean="0"/>
              <a:t>AChR</a:t>
            </a:r>
            <a:r>
              <a:rPr lang="en-US" baseline="0" dirty="0" smtClean="0"/>
              <a:t> antibody titers and IL-2 </a:t>
            </a:r>
            <a:r>
              <a:rPr lang="en-US" baseline="0" dirty="0" err="1" smtClean="0"/>
              <a:t>pdn</a:t>
            </a:r>
            <a:endParaRPr lang="en-US" baseline="0" dirty="0" smtClean="0"/>
          </a:p>
          <a:p>
            <a:r>
              <a:rPr lang="en-US" baseline="0" dirty="0" smtClean="0"/>
              <a:t>No vet studies</a:t>
            </a:r>
          </a:p>
          <a:p>
            <a:endParaRPr lang="en-US" baseline="0" dirty="0" smtClean="0"/>
          </a:p>
          <a:p>
            <a:r>
              <a:rPr lang="en-US" baseline="0" dirty="0" err="1" smtClean="0"/>
              <a:t>Etanercept</a:t>
            </a:r>
            <a:r>
              <a:rPr lang="en-US" baseline="0" dirty="0" smtClean="0"/>
              <a:t>- soluble </a:t>
            </a:r>
            <a:r>
              <a:rPr lang="en-US" baseline="0" dirty="0" err="1" smtClean="0"/>
              <a:t>recombineant</a:t>
            </a:r>
            <a:r>
              <a:rPr lang="en-US" baseline="0" dirty="0" smtClean="0"/>
              <a:t> TNF alpha receptor Fc</a:t>
            </a:r>
          </a:p>
          <a:p>
            <a:r>
              <a:rPr lang="en-US" baseline="0" dirty="0" smtClean="0"/>
              <a:t>Limited use in human med but may have potential use in refractory </a:t>
            </a:r>
            <a:r>
              <a:rPr lang="en-US" baseline="0" dirty="0" err="1" smtClean="0"/>
              <a:t>myasthenics</a:t>
            </a:r>
            <a:endParaRPr lang="en-US" baseline="0" dirty="0" smtClean="0"/>
          </a:p>
          <a:p>
            <a:r>
              <a:rPr lang="en-US" baseline="0" dirty="0" smtClean="0"/>
              <a:t>No reported studies in vet med</a:t>
            </a:r>
          </a:p>
          <a:p>
            <a:endParaRPr lang="en-US" baseline="0" dirty="0" smtClean="0"/>
          </a:p>
          <a:p>
            <a:r>
              <a:rPr lang="en-US" baseline="0" dirty="0" smtClean="0"/>
              <a:t>Rituximab: chimeric </a:t>
            </a:r>
            <a:r>
              <a:rPr lang="en-US" baseline="0" dirty="0" err="1" smtClean="0"/>
              <a:t>IgG</a:t>
            </a:r>
            <a:r>
              <a:rPr lang="en-US" baseline="0" dirty="0" smtClean="0"/>
              <a:t> k monoclonal </a:t>
            </a:r>
            <a:r>
              <a:rPr lang="en-US" baseline="0" dirty="0" err="1" smtClean="0"/>
              <a:t>antiobdy</a:t>
            </a:r>
            <a:r>
              <a:rPr lang="en-US" baseline="0" dirty="0" smtClean="0"/>
              <a:t> that targets human CD20 antigen.  Expressed on the surface of normal and malignant B cells.</a:t>
            </a:r>
          </a:p>
          <a:p>
            <a:r>
              <a:rPr lang="en-US" baseline="0" dirty="0" smtClean="0"/>
              <a:t>Reported successful in small study pop of humans; not reported in vet med.</a:t>
            </a:r>
          </a:p>
          <a:p>
            <a:endParaRPr lang="en-US" baseline="0" dirty="0" smtClean="0"/>
          </a:p>
          <a:p>
            <a:r>
              <a:rPr lang="en-US" baseline="0" dirty="0" smtClean="0"/>
              <a:t>IVIG- MOA poorly understood but may be related to binding of circulating autoantibodies, blocking mac/lymphocyte Fc receptors, enhanced suppressor T cell activity, and inhibition of the complement cascade</a:t>
            </a:r>
          </a:p>
          <a:p>
            <a:r>
              <a:rPr lang="en-US" baseline="0" dirty="0" smtClean="0"/>
              <a:t>Documented use of </a:t>
            </a:r>
            <a:r>
              <a:rPr lang="en-US" baseline="0" dirty="0" err="1" smtClean="0"/>
              <a:t>hIVIG</a:t>
            </a:r>
            <a:r>
              <a:rPr lang="en-US" baseline="0" dirty="0" smtClean="0"/>
              <a:t> in 2 dogs with MG using a dosage of 0.5g/kg IV over 6 hours</a:t>
            </a:r>
          </a:p>
          <a:p>
            <a:r>
              <a:rPr lang="en-US" baseline="0" dirty="0" smtClean="0"/>
              <a:t>Not enough data in vet med to comment on benefits from </a:t>
            </a:r>
            <a:r>
              <a:rPr lang="en-US" baseline="0" dirty="0" err="1" smtClean="0"/>
              <a:t>hIVIG</a:t>
            </a:r>
            <a:r>
              <a:rPr lang="en-US" baseline="0" dirty="0" smtClean="0"/>
              <a:t> in canine MG.</a:t>
            </a:r>
          </a:p>
          <a:p>
            <a:r>
              <a:rPr lang="en-US" baseline="0" dirty="0" smtClean="0"/>
              <a:t>Must be used with caution for repeat doses d/t anaphylaxis</a:t>
            </a:r>
          </a:p>
          <a:p>
            <a:endParaRPr lang="en-US" baseline="0" dirty="0" smtClean="0"/>
          </a:p>
          <a:p>
            <a:r>
              <a:rPr lang="en-US" baseline="0" dirty="0" err="1" smtClean="0"/>
              <a:t>Plasmapharesis</a:t>
            </a:r>
            <a:r>
              <a:rPr lang="en-US" baseline="0" dirty="0" smtClean="0"/>
              <a:t>- removing plasma and returning blood elements with stored plasma or plasma substitutes; </a:t>
            </a:r>
            <a:r>
              <a:rPr lang="en-US" baseline="0" dirty="0" err="1" smtClean="0"/>
              <a:t>immunoadsorption</a:t>
            </a:r>
            <a:r>
              <a:rPr lang="en-US" baseline="0" dirty="0" smtClean="0"/>
              <a:t> therapy- patient’s plasma returned after passing through a filter that adsorbs </a:t>
            </a:r>
            <a:r>
              <a:rPr lang="en-US" baseline="0" dirty="0" err="1" smtClean="0"/>
              <a:t>Ig</a:t>
            </a:r>
            <a:r>
              <a:rPr lang="en-US" baseline="0" dirty="0" smtClean="0"/>
              <a:t> or via centrifugation.  Effective with few side effects in human MG cases and in one dog with </a:t>
            </a:r>
            <a:r>
              <a:rPr lang="en-US" baseline="0" dirty="0" err="1" smtClean="0"/>
              <a:t>acq</a:t>
            </a:r>
            <a:r>
              <a:rPr lang="en-US" baseline="0" dirty="0" smtClean="0"/>
              <a:t> MG- </a:t>
            </a:r>
            <a:r>
              <a:rPr lang="en-US" baseline="0" dirty="0" err="1" smtClean="0"/>
              <a:t>Bartges</a:t>
            </a:r>
            <a:r>
              <a:rPr lang="en-US" baseline="0" dirty="0" smtClean="0"/>
              <a:t> JW et al: Clinical remission following </a:t>
            </a:r>
            <a:r>
              <a:rPr lang="en-US" baseline="0" dirty="0" err="1" smtClean="0"/>
              <a:t>plasmapharesis</a:t>
            </a:r>
            <a:r>
              <a:rPr lang="en-US" baseline="0" dirty="0" smtClean="0"/>
              <a:t> and corticosteroid treatment in a dog with acquired myasthenia gravis. J Am Vet Med </a:t>
            </a:r>
            <a:r>
              <a:rPr lang="en-US" baseline="0" dirty="0" err="1" smtClean="0"/>
              <a:t>Assoc</a:t>
            </a:r>
            <a:r>
              <a:rPr lang="en-US" baseline="0" dirty="0" smtClean="0"/>
              <a:t> 1990; 196.-clinical remission in a dog with MG following 2 treatments of </a:t>
            </a:r>
            <a:r>
              <a:rPr lang="en-US" baseline="0" dirty="0" err="1" smtClean="0"/>
              <a:t>plasmapharesis</a:t>
            </a:r>
            <a:r>
              <a:rPr lang="en-US" baseline="0" dirty="0" smtClean="0"/>
              <a:t> and corticosteroids.  </a:t>
            </a:r>
            <a:r>
              <a:rPr lang="en-US" baseline="0" dirty="0" err="1" smtClean="0"/>
              <a:t>Plasmapharesis</a:t>
            </a:r>
            <a:r>
              <a:rPr lang="en-US" baseline="0" dirty="0" smtClean="0"/>
              <a:t> reduced </a:t>
            </a:r>
            <a:r>
              <a:rPr lang="en-US" baseline="0" dirty="0" err="1" smtClean="0"/>
              <a:t>AChR</a:t>
            </a:r>
            <a:r>
              <a:rPr lang="en-US" baseline="0" dirty="0" smtClean="0"/>
              <a:t> antibody titers by 70% in this single canine case.  </a:t>
            </a:r>
            <a:r>
              <a:rPr lang="en-US" baseline="0" dirty="0" err="1" smtClean="0"/>
              <a:t>Plasmapharesis</a:t>
            </a:r>
            <a:r>
              <a:rPr lang="en-US" baseline="0" dirty="0" smtClean="0"/>
              <a:t> only provides a temporary improvement.</a:t>
            </a:r>
          </a:p>
          <a:p>
            <a:endParaRPr lang="en-US" baseline="0" dirty="0" smtClean="0"/>
          </a:p>
          <a:p>
            <a:r>
              <a:rPr lang="en-US" baseline="0" dirty="0" smtClean="0"/>
              <a:t>Therapeutic </a:t>
            </a:r>
            <a:r>
              <a:rPr lang="en-US" baseline="0" dirty="0" err="1" smtClean="0"/>
              <a:t>vax</a:t>
            </a:r>
            <a:r>
              <a:rPr lang="en-US" baseline="0" dirty="0" smtClean="0"/>
              <a:t>- peptides that mimic antigen receptors of T and B cells necessary for generation and maintenance of the autoimmune response in </a:t>
            </a:r>
            <a:r>
              <a:rPr lang="en-US" baseline="0" dirty="0" err="1" smtClean="0"/>
              <a:t>acq</a:t>
            </a:r>
            <a:r>
              <a:rPr lang="en-US" baseline="0" dirty="0" smtClean="0"/>
              <a:t> MG have been evaluated as therapeutic </a:t>
            </a:r>
            <a:r>
              <a:rPr lang="en-US" baseline="0" dirty="0" err="1" smtClean="0"/>
              <a:t>vax</a:t>
            </a:r>
            <a:r>
              <a:rPr lang="en-US" baseline="0" dirty="0" smtClean="0"/>
              <a:t> in a rat model and in naturally occurring canine-</a:t>
            </a:r>
            <a:r>
              <a:rPr lang="en-US" baseline="0" dirty="0" err="1" smtClean="0"/>
              <a:t>acq</a:t>
            </a:r>
            <a:r>
              <a:rPr lang="en-US" baseline="0" dirty="0" smtClean="0"/>
              <a:t> MG- prospective study of 10 </a:t>
            </a:r>
            <a:r>
              <a:rPr lang="en-US" baseline="0" dirty="0" err="1" smtClean="0"/>
              <a:t>AChR</a:t>
            </a:r>
            <a:r>
              <a:rPr lang="en-US" baseline="0" dirty="0" smtClean="0"/>
              <a:t> </a:t>
            </a:r>
            <a:r>
              <a:rPr lang="en-US" baseline="0" dirty="0" err="1" smtClean="0"/>
              <a:t>Ab</a:t>
            </a:r>
            <a:r>
              <a:rPr lang="en-US" baseline="0" dirty="0" smtClean="0"/>
              <a:t>-positive </a:t>
            </a:r>
            <a:r>
              <a:rPr lang="en-US" baseline="0" dirty="0" err="1" smtClean="0"/>
              <a:t>myasthenic</a:t>
            </a:r>
            <a:r>
              <a:rPr lang="en-US" baseline="0" dirty="0" smtClean="0"/>
              <a:t> dogs with focal MG immunized with T and B cell vaccines showed clinical remission rates that were increased compared with a historical control group of dogs that were not vaccinated.  </a:t>
            </a:r>
            <a:r>
              <a:rPr lang="en-US" baseline="0" dirty="0" err="1" smtClean="0"/>
              <a:t>AChR</a:t>
            </a:r>
            <a:r>
              <a:rPr lang="en-US" baseline="0" dirty="0" smtClean="0"/>
              <a:t> </a:t>
            </a:r>
            <a:r>
              <a:rPr lang="en-US" baseline="0" dirty="0" err="1" smtClean="0"/>
              <a:t>Ab</a:t>
            </a:r>
            <a:r>
              <a:rPr lang="en-US" baseline="0" dirty="0" smtClean="0"/>
              <a:t> concentrations declined greater in the vaccinated group.  Not an adequately controlled study.  </a:t>
            </a:r>
          </a:p>
          <a:p>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29</a:t>
            </a:fld>
            <a:endParaRPr lang="en-US"/>
          </a:p>
        </p:txBody>
      </p:sp>
    </p:spTree>
    <p:extLst>
      <p:ext uri="{BB962C8B-B14F-4D97-AF65-F5344CB8AC3E}">
        <p14:creationId xmlns:p14="http://schemas.microsoft.com/office/powerpoint/2010/main" val="2880038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a:t>
            </a:r>
            <a:r>
              <a:rPr lang="en-US" baseline="0" dirty="0" smtClean="0"/>
              <a:t> patients may </a:t>
            </a:r>
            <a:r>
              <a:rPr lang="en-US" baseline="0" dirty="0" err="1" smtClean="0"/>
              <a:t>occassionally</a:t>
            </a:r>
            <a:r>
              <a:rPr lang="en-US" baseline="0" dirty="0" smtClean="0"/>
              <a:t> worsen with </a:t>
            </a:r>
            <a:r>
              <a:rPr lang="en-US" baseline="0" dirty="0" err="1" smtClean="0"/>
              <a:t>thymoma</a:t>
            </a:r>
            <a:r>
              <a:rPr lang="en-US" baseline="0" dirty="0" smtClean="0"/>
              <a:t> removal.  Improvement with </a:t>
            </a:r>
            <a:r>
              <a:rPr lang="en-US" baseline="0" dirty="0" err="1" smtClean="0"/>
              <a:t>thymic</a:t>
            </a:r>
            <a:r>
              <a:rPr lang="en-US" baseline="0" dirty="0" smtClean="0"/>
              <a:t> hyperplasia removal is probably related to the removal of a source of continued antigenic stimulation while the worsening occasionally seen following </a:t>
            </a:r>
            <a:r>
              <a:rPr lang="en-US" baseline="0" dirty="0" err="1" smtClean="0"/>
              <a:t>thymoma</a:t>
            </a:r>
            <a:r>
              <a:rPr lang="en-US" baseline="0" dirty="0" smtClean="0"/>
              <a:t> removal may be related to the loss of an immunosuppressive effect of the thymus.  </a:t>
            </a:r>
          </a:p>
          <a:p>
            <a:endParaRPr lang="en-US" baseline="0" dirty="0" smtClean="0"/>
          </a:p>
          <a:p>
            <a:r>
              <a:rPr lang="en-US" baseline="0" dirty="0" smtClean="0"/>
              <a:t>Not recommended in dogs/cats d/t risks of </a:t>
            </a:r>
            <a:r>
              <a:rPr lang="en-US" baseline="0" dirty="0" err="1" smtClean="0"/>
              <a:t>sx</a:t>
            </a:r>
            <a:r>
              <a:rPr lang="en-US" baseline="0" dirty="0" smtClean="0"/>
              <a:t> and anesthesia.  In dogs with </a:t>
            </a:r>
            <a:r>
              <a:rPr lang="en-US" baseline="0" dirty="0" err="1" smtClean="0"/>
              <a:t>thymomas</a:t>
            </a:r>
            <a:r>
              <a:rPr lang="en-US" baseline="0" dirty="0" smtClean="0"/>
              <a:t>, it may be prudent to avoid </a:t>
            </a:r>
            <a:r>
              <a:rPr lang="en-US" baseline="0" dirty="0" err="1" smtClean="0"/>
              <a:t>thymoma</a:t>
            </a:r>
            <a:r>
              <a:rPr lang="en-US" baseline="0" dirty="0" smtClean="0"/>
              <a:t> removal in </a:t>
            </a:r>
            <a:r>
              <a:rPr lang="en-US" baseline="0" dirty="0" err="1" smtClean="0"/>
              <a:t>acq</a:t>
            </a:r>
            <a:r>
              <a:rPr lang="en-US" baseline="0" dirty="0" smtClean="0"/>
              <a:t> MG dogs or at least delay </a:t>
            </a:r>
            <a:r>
              <a:rPr lang="en-US" baseline="0" dirty="0" err="1" smtClean="0"/>
              <a:t>sx</a:t>
            </a:r>
            <a:r>
              <a:rPr lang="en-US" baseline="0" dirty="0" smtClean="0"/>
              <a:t> until the CS have first been adequately controlled medically.  Successful management with RT has been reported.</a:t>
            </a:r>
          </a:p>
        </p:txBody>
      </p:sp>
      <p:sp>
        <p:nvSpPr>
          <p:cNvPr id="4" name="Slide Number Placeholder 3"/>
          <p:cNvSpPr>
            <a:spLocks noGrp="1"/>
          </p:cNvSpPr>
          <p:nvPr>
            <p:ph type="sldNum" sz="quarter" idx="10"/>
          </p:nvPr>
        </p:nvSpPr>
        <p:spPr/>
        <p:txBody>
          <a:bodyPr/>
          <a:lstStyle/>
          <a:p>
            <a:fld id="{3DB79B27-EE2E-5647-8EE5-786B2CC047DE}" type="slidenum">
              <a:rPr lang="en-US" smtClean="0"/>
              <a:t>30</a:t>
            </a:fld>
            <a:endParaRPr lang="en-US"/>
          </a:p>
        </p:txBody>
      </p:sp>
    </p:spTree>
    <p:extLst>
      <p:ext uri="{BB962C8B-B14F-4D97-AF65-F5344CB8AC3E}">
        <p14:creationId xmlns:p14="http://schemas.microsoft.com/office/powerpoint/2010/main" val="40589999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Series of </a:t>
            </a:r>
            <a:r>
              <a:rPr lang="en-US" dirty="0" err="1" smtClean="0"/>
              <a:t>acq</a:t>
            </a:r>
            <a:r>
              <a:rPr lang="en-US" dirty="0" smtClean="0"/>
              <a:t> MG in 20 cats- only 3 cats died and all 3 presented with acute, fulminating MG, with death d/t respiratory failure.</a:t>
            </a:r>
            <a:r>
              <a:rPr lang="en-US" baseline="0" dirty="0" smtClean="0"/>
              <a:t>  Of the remaining cats, 11/20 demonstrated improvement of CS at 2 </a:t>
            </a:r>
            <a:r>
              <a:rPr lang="en-US" baseline="0" dirty="0" err="1" smtClean="0"/>
              <a:t>mo</a:t>
            </a:r>
            <a:r>
              <a:rPr lang="en-US" baseline="0" dirty="0" smtClean="0"/>
              <a:t> after diagnosis, with 6 remaining unchanged.  One year follow-up was available for 5 cats, at which time 2 were still alive and 3 were euthanized for unrelated illness. At 1.5 years, 2 cats were free of disease.</a:t>
            </a:r>
          </a:p>
          <a:p>
            <a:endParaRPr lang="en-US" baseline="0" dirty="0" smtClean="0"/>
          </a:p>
          <a:p>
            <a:r>
              <a:rPr lang="en-US" baseline="0" dirty="0" smtClean="0"/>
              <a:t>Mortality highest for acute, fulminating form.  Main cause of death is respiratory failure secondary to muscle weakness, and this may be further complicated by aspiration pneumonia.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32</a:t>
            </a:fld>
            <a:endParaRPr lang="en-US"/>
          </a:p>
        </p:txBody>
      </p:sp>
    </p:spTree>
    <p:extLst>
      <p:ext uri="{BB962C8B-B14F-4D97-AF65-F5344CB8AC3E}">
        <p14:creationId xmlns:p14="http://schemas.microsoft.com/office/powerpoint/2010/main" val="1123247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Type C2 </a:t>
            </a:r>
            <a:r>
              <a:rPr lang="en-US" dirty="0" err="1" smtClean="0"/>
              <a:t>botulinum</a:t>
            </a:r>
            <a:r>
              <a:rPr lang="en-US" baseline="0" dirty="0" smtClean="0"/>
              <a:t> toxin is not considered to be neurotoxic, although it may alter vascular permeability</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33</a:t>
            </a:fld>
            <a:endParaRPr lang="en-US"/>
          </a:p>
        </p:txBody>
      </p:sp>
    </p:spTree>
    <p:extLst>
      <p:ext uri="{BB962C8B-B14F-4D97-AF65-F5344CB8AC3E}">
        <p14:creationId xmlns:p14="http://schemas.microsoft.com/office/powerpoint/2010/main" val="3671664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Botulinum</a:t>
            </a:r>
            <a:r>
              <a:rPr lang="en-US" dirty="0" smtClean="0"/>
              <a:t> toxin absorbed from upper GI tract following ingestion of food containing preformed toxin.  Once </a:t>
            </a:r>
            <a:r>
              <a:rPr lang="en-US" dirty="0" err="1" smtClean="0"/>
              <a:t>absorbed,t</a:t>
            </a:r>
            <a:r>
              <a:rPr lang="en-US" dirty="0" smtClean="0"/>
              <a:t> he toxin passes</a:t>
            </a:r>
            <a:r>
              <a:rPr lang="en-US" baseline="0" dirty="0" smtClean="0"/>
              <a:t> into the general circulation, where it circulates to cholinergic synapses in the peripheral nervous system, including the NMJ, followed by binding of the toxin to receptor molecules on the external surface of the cell membrane.  The receptor is postulated to be </a:t>
            </a:r>
            <a:r>
              <a:rPr lang="en-US" baseline="0" dirty="0" err="1" smtClean="0"/>
              <a:t>sialic</a:t>
            </a:r>
            <a:r>
              <a:rPr lang="en-US" baseline="0" dirty="0" smtClean="0"/>
              <a:t> acid to which rapid binding occurs, independent of neural activity and temperature.  The toxin is then internalized into the nerve terminal within a vesicle.  Internalized toxin is not </a:t>
            </a:r>
            <a:r>
              <a:rPr lang="en-US" baseline="0" dirty="0" err="1" smtClean="0"/>
              <a:t>acessible</a:t>
            </a:r>
            <a:r>
              <a:rPr lang="en-US" baseline="0" dirty="0" smtClean="0"/>
              <a:t> to neutralization by antitoxin.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34</a:t>
            </a:fld>
            <a:endParaRPr lang="en-US"/>
          </a:p>
        </p:txBody>
      </p:sp>
    </p:spTree>
    <p:extLst>
      <p:ext uri="{BB962C8B-B14F-4D97-AF65-F5344CB8AC3E}">
        <p14:creationId xmlns:p14="http://schemas.microsoft.com/office/powerpoint/2010/main" val="12572362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CN deficits- facial nerve paralysis, decreased</a:t>
            </a:r>
            <a:r>
              <a:rPr lang="en-US" baseline="0" dirty="0" smtClean="0"/>
              <a:t> gag reflex, decreased jaw tone and </a:t>
            </a:r>
            <a:r>
              <a:rPr lang="en-US" baseline="0" dirty="0" err="1" smtClean="0"/>
              <a:t>megaesophagus</a:t>
            </a:r>
            <a:endParaRPr lang="en-US" baseline="0" dirty="0" smtClean="0"/>
          </a:p>
          <a:p>
            <a:r>
              <a:rPr lang="en-US" baseline="0" dirty="0" smtClean="0"/>
              <a:t>Cholinergic ANS dysfunction- alteration of heart rate, pupil changes- </a:t>
            </a:r>
            <a:r>
              <a:rPr lang="en-US" baseline="0" dirty="0" err="1" smtClean="0"/>
              <a:t>mydriasis</a:t>
            </a:r>
            <a:r>
              <a:rPr lang="en-US" baseline="0" dirty="0" smtClean="0"/>
              <a:t> with decreased PLRs, KCS, urinary retention and constipation</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35</a:t>
            </a:fld>
            <a:endParaRPr lang="en-US"/>
          </a:p>
        </p:txBody>
      </p:sp>
    </p:spTree>
    <p:extLst>
      <p:ext uri="{BB962C8B-B14F-4D97-AF65-F5344CB8AC3E}">
        <p14:creationId xmlns:p14="http://schemas.microsoft.com/office/powerpoint/2010/main" val="2096227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Electrodiagnostics</a:t>
            </a:r>
            <a:r>
              <a:rPr lang="en-US" baseline="0" dirty="0" smtClean="0"/>
              <a:t> are not specific for diagnosis</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36</a:t>
            </a:fld>
            <a:endParaRPr lang="en-US"/>
          </a:p>
        </p:txBody>
      </p:sp>
    </p:spTree>
    <p:extLst>
      <p:ext uri="{BB962C8B-B14F-4D97-AF65-F5344CB8AC3E}">
        <p14:creationId xmlns:p14="http://schemas.microsoft.com/office/powerpoint/2010/main" val="233058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Normally,</a:t>
            </a:r>
            <a:r>
              <a:rPr lang="en-US" baseline="0" dirty="0" smtClean="0"/>
              <a:t> the degree of rundown is insignificant due to the large safety factor of neuromuscular transmission.</a:t>
            </a:r>
            <a:endParaRPr lang="en-US" dirty="0" smtClean="0"/>
          </a:p>
          <a:p>
            <a:r>
              <a:rPr lang="en-US" dirty="0" smtClean="0"/>
              <a:t>Excessive stimulation of muscle fibers prevented by 1) closure of the Na channels following activation of the </a:t>
            </a:r>
            <a:r>
              <a:rPr lang="en-US" dirty="0" err="1" smtClean="0"/>
              <a:t>ACh</a:t>
            </a:r>
            <a:r>
              <a:rPr lang="en-US" baseline="0" dirty="0" smtClean="0"/>
              <a:t> receptors.  The channels thereby become refractory for a few seconds.  2) Shortly after its release into the synaptic cleft, the </a:t>
            </a:r>
            <a:r>
              <a:rPr lang="en-US" baseline="0" dirty="0" err="1" smtClean="0"/>
              <a:t>ACh</a:t>
            </a:r>
            <a:r>
              <a:rPr lang="en-US" baseline="0" dirty="0" smtClean="0"/>
              <a:t> is rapidly eliminated by diffusion away from the cleft region and by Ach esterase in the cleft region.</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6</a:t>
            </a:fld>
            <a:endParaRPr lang="en-US"/>
          </a:p>
        </p:txBody>
      </p:sp>
    </p:spTree>
    <p:extLst>
      <p:ext uri="{BB962C8B-B14F-4D97-AF65-F5344CB8AC3E}">
        <p14:creationId xmlns:p14="http://schemas.microsoft.com/office/powerpoint/2010/main" val="1529585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Perform intradermal</a:t>
            </a:r>
            <a:r>
              <a:rPr lang="en-US" baseline="0" dirty="0" smtClean="0"/>
              <a:t> antitoxin test prior to administration to avoid anaphylaxis</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37</a:t>
            </a:fld>
            <a:endParaRPr lang="en-US"/>
          </a:p>
        </p:txBody>
      </p:sp>
    </p:spTree>
    <p:extLst>
      <p:ext uri="{BB962C8B-B14F-4D97-AF65-F5344CB8AC3E}">
        <p14:creationId xmlns:p14="http://schemas.microsoft.com/office/powerpoint/2010/main" val="13526593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Dogs are very resistant to the effects of tetanus toxin, and cats are over 10 times more resistant</a:t>
            </a:r>
            <a:r>
              <a:rPr lang="en-US" baseline="0" dirty="0" smtClean="0"/>
              <a:t> than dogs.  </a:t>
            </a:r>
          </a:p>
          <a:p>
            <a:r>
              <a:rPr lang="en-US" baseline="0" dirty="0" smtClean="0"/>
              <a:t>Spores of C. </a:t>
            </a:r>
            <a:r>
              <a:rPr lang="en-US" baseline="0" dirty="0" err="1" smtClean="0"/>
              <a:t>tetani</a:t>
            </a:r>
            <a:r>
              <a:rPr lang="en-US" baseline="0" dirty="0" smtClean="0"/>
              <a:t> are ubiquitous in the environment and can be found in the feces and on the skin of normal dogs </a:t>
            </a:r>
            <a:r>
              <a:rPr lang="en-US" baseline="0" dirty="0" err="1" smtClean="0"/>
              <a:t>nad</a:t>
            </a:r>
            <a:r>
              <a:rPr lang="en-US" baseline="0" dirty="0" smtClean="0"/>
              <a:t> cats.  When spores are introduced into tissues under anaerobic </a:t>
            </a:r>
            <a:r>
              <a:rPr lang="en-US" baseline="0" dirty="0" err="1" smtClean="0"/>
              <a:t>conditions,t</a:t>
            </a:r>
            <a:r>
              <a:rPr lang="en-US" baseline="0" dirty="0" smtClean="0"/>
              <a:t> hey may germinate to become vegetative exotoxin-producing form </a:t>
            </a:r>
            <a:r>
              <a:rPr lang="en-US" baseline="0" dirty="0" err="1" smtClean="0"/>
              <a:t>fo</a:t>
            </a:r>
            <a:r>
              <a:rPr lang="en-US" baseline="0" dirty="0" smtClean="0"/>
              <a:t> the </a:t>
            </a:r>
            <a:r>
              <a:rPr lang="en-US" baseline="0" dirty="0" err="1" smtClean="0"/>
              <a:t>orgonism</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39</a:t>
            </a:fld>
            <a:endParaRPr lang="en-US"/>
          </a:p>
        </p:txBody>
      </p:sp>
    </p:spTree>
    <p:extLst>
      <p:ext uri="{BB962C8B-B14F-4D97-AF65-F5344CB8AC3E}">
        <p14:creationId xmlns:p14="http://schemas.microsoft.com/office/powerpoint/2010/main" val="42859340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Usually</a:t>
            </a:r>
            <a:r>
              <a:rPr lang="en-US" baseline="0" dirty="0" smtClean="0"/>
              <a:t> 5-10 days; cats may have a delay up to 3 weeks since so resistant </a:t>
            </a:r>
          </a:p>
          <a:p>
            <a:endParaRPr lang="en-US" baseline="0" dirty="0" smtClean="0"/>
          </a:p>
        </p:txBody>
      </p:sp>
      <p:sp>
        <p:nvSpPr>
          <p:cNvPr id="4" name="Slide Number Placeholder 3"/>
          <p:cNvSpPr>
            <a:spLocks noGrp="1"/>
          </p:cNvSpPr>
          <p:nvPr>
            <p:ph type="sldNum" sz="quarter" idx="10"/>
          </p:nvPr>
        </p:nvSpPr>
        <p:spPr/>
        <p:txBody>
          <a:bodyPr/>
          <a:lstStyle/>
          <a:p>
            <a:fld id="{3DB79B27-EE2E-5647-8EE5-786B2CC047DE}" type="slidenum">
              <a:rPr lang="en-US" smtClean="0"/>
              <a:t>40</a:t>
            </a:fld>
            <a:endParaRPr lang="en-US"/>
          </a:p>
        </p:txBody>
      </p:sp>
    </p:spTree>
    <p:extLst>
      <p:ext uri="{BB962C8B-B14F-4D97-AF65-F5344CB8AC3E}">
        <p14:creationId xmlns:p14="http://schemas.microsoft.com/office/powerpoint/2010/main" val="2607763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Burkitt</a:t>
            </a:r>
            <a:r>
              <a:rPr lang="en-US" dirty="0" smtClean="0"/>
              <a:t> study-12 dogs had moderate </a:t>
            </a:r>
            <a:r>
              <a:rPr lang="en-US" dirty="0" err="1" smtClean="0"/>
              <a:t>bradycardia</a:t>
            </a:r>
            <a:r>
              <a:rPr lang="en-US" dirty="0" smtClean="0"/>
              <a:t> and,</a:t>
            </a:r>
            <a:r>
              <a:rPr lang="en-US" baseline="0" dirty="0" smtClean="0"/>
              <a:t> in some, </a:t>
            </a:r>
            <a:r>
              <a:rPr lang="en-US" baseline="0" dirty="0" err="1" smtClean="0"/>
              <a:t>bradycardia</a:t>
            </a:r>
            <a:r>
              <a:rPr lang="en-US" baseline="0" dirty="0" smtClean="0"/>
              <a:t> was episodic  2/12 had 2</a:t>
            </a:r>
            <a:r>
              <a:rPr lang="en-US" baseline="30000" dirty="0" smtClean="0"/>
              <a:t>nd</a:t>
            </a:r>
            <a:r>
              <a:rPr lang="en-US" baseline="0" dirty="0" smtClean="0"/>
              <a:t> degree AV block, 3</a:t>
            </a:r>
            <a:r>
              <a:rPr lang="en-US" baseline="30000" dirty="0" smtClean="0"/>
              <a:t>rd</a:t>
            </a:r>
            <a:r>
              <a:rPr lang="en-US" baseline="0" dirty="0" smtClean="0"/>
              <a:t> had </a:t>
            </a:r>
            <a:r>
              <a:rPr lang="en-US" baseline="0" dirty="0" err="1" smtClean="0"/>
              <a:t>bradyarrhythmia</a:t>
            </a:r>
            <a:r>
              <a:rPr lang="en-US" baseline="0" dirty="0" smtClean="0"/>
              <a:t> with dropped beats </a:t>
            </a:r>
            <a:r>
              <a:rPr lang="en-US" baseline="0" dirty="0" err="1" smtClean="0"/>
              <a:t>ausculted</a:t>
            </a:r>
            <a:r>
              <a:rPr lang="en-US" baseline="0" dirty="0" smtClean="0"/>
              <a:t> but no ECG performed.  1 dog required placement of temp pacemaker, eventually weaned.  8 dogs had episodes of tachycardia; 6/8 also had intermittent </a:t>
            </a:r>
            <a:r>
              <a:rPr lang="en-US" baseline="0" dirty="0" err="1" smtClean="0"/>
              <a:t>bradycardia</a:t>
            </a:r>
            <a:r>
              <a:rPr lang="en-US" baseline="0" dirty="0" smtClean="0"/>
              <a:t>.  2/8 had ventricular arrhythmias (1- intermittent; other accelerated </a:t>
            </a:r>
            <a:r>
              <a:rPr lang="en-US" baseline="0" dirty="0" err="1" smtClean="0"/>
              <a:t>idioventricular</a:t>
            </a:r>
            <a:r>
              <a:rPr lang="en-US" baseline="0" dirty="0" smtClean="0"/>
              <a:t> rhythm).  Only 6 dogs had </a:t>
            </a:r>
            <a:r>
              <a:rPr lang="en-US" baseline="0" dirty="0" err="1" smtClean="0"/>
              <a:t>bp</a:t>
            </a:r>
            <a:r>
              <a:rPr lang="en-US" baseline="0" dirty="0" smtClean="0"/>
              <a:t> measured. 3/6 had abnormal bps- 2 had hypertension and 1 had severe hypotension.  </a:t>
            </a:r>
          </a:p>
          <a:p>
            <a:r>
              <a:rPr lang="en-US" baseline="0" dirty="0" err="1" smtClean="0"/>
              <a:t>Panciera</a:t>
            </a:r>
            <a:r>
              <a:rPr lang="en-US" baseline="0" dirty="0" smtClean="0"/>
              <a:t> paper- </a:t>
            </a:r>
            <a:r>
              <a:rPr lang="en-US" baseline="0" dirty="0" err="1" smtClean="0"/>
              <a:t>bradycardia</a:t>
            </a:r>
            <a:r>
              <a:rPr lang="en-US" baseline="0" dirty="0" smtClean="0"/>
              <a:t>, sinus arrest, and second degree AV block- both responsive to atropine and resolved with tetanus resolution.</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42</a:t>
            </a:fld>
            <a:endParaRPr lang="en-US"/>
          </a:p>
        </p:txBody>
      </p:sp>
    </p:spTree>
    <p:extLst>
      <p:ext uri="{BB962C8B-B14F-4D97-AF65-F5344CB8AC3E}">
        <p14:creationId xmlns:p14="http://schemas.microsoft.com/office/powerpoint/2010/main" val="26751288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definitive </a:t>
            </a:r>
            <a:r>
              <a:rPr lang="en-US" dirty="0" err="1" smtClean="0"/>
              <a:t>antemortem</a:t>
            </a:r>
            <a:r>
              <a:rPr lang="en-US" dirty="0" smtClean="0"/>
              <a:t> test</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43</a:t>
            </a:fld>
            <a:endParaRPr lang="en-US"/>
          </a:p>
        </p:txBody>
      </p:sp>
    </p:spTree>
    <p:extLst>
      <p:ext uri="{BB962C8B-B14F-4D97-AF65-F5344CB8AC3E}">
        <p14:creationId xmlns:p14="http://schemas.microsoft.com/office/powerpoint/2010/main" val="33741655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Classification system used in </a:t>
            </a:r>
            <a:r>
              <a:rPr lang="en-US" dirty="0" err="1" smtClean="0"/>
              <a:t>Burkitt</a:t>
            </a:r>
            <a:r>
              <a:rPr lang="en-US" baseline="0" dirty="0" smtClean="0"/>
              <a:t> JM et al: Risk factors associated with outcome in dogs with tetanus: 38 cases (1987-2005) in JAVMA 2007, 230 (1).</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44</a:t>
            </a:fld>
            <a:endParaRPr lang="en-US"/>
          </a:p>
        </p:txBody>
      </p:sp>
    </p:spTree>
    <p:extLst>
      <p:ext uri="{BB962C8B-B14F-4D97-AF65-F5344CB8AC3E}">
        <p14:creationId xmlns:p14="http://schemas.microsoft.com/office/powerpoint/2010/main" val="4029482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Large clinical trial revealed that metronidazole is more effective</a:t>
            </a:r>
            <a:r>
              <a:rPr lang="en-US" baseline="0" dirty="0" smtClean="0"/>
              <a:t> than penicillin G in the treatment of tetanus in humans- </a:t>
            </a:r>
            <a:r>
              <a:rPr lang="en-US" baseline="0" dirty="0" err="1" smtClean="0"/>
              <a:t>Ahmadsyah</a:t>
            </a:r>
            <a:r>
              <a:rPr lang="en-US" baseline="0" dirty="0" smtClean="0"/>
              <a:t> I, </a:t>
            </a:r>
            <a:r>
              <a:rPr lang="en-US" baseline="0" dirty="0" err="1" smtClean="0"/>
              <a:t>Salim</a:t>
            </a:r>
            <a:r>
              <a:rPr lang="en-US" baseline="0" dirty="0" smtClean="0"/>
              <a:t> A: Treatment of tetanus: an open study to compare the </a:t>
            </a:r>
            <a:r>
              <a:rPr lang="en-US" baseline="0" dirty="0" err="1" smtClean="0"/>
              <a:t>effecicay</a:t>
            </a:r>
            <a:r>
              <a:rPr lang="en-US" baseline="0" dirty="0" smtClean="0"/>
              <a:t> of </a:t>
            </a:r>
            <a:r>
              <a:rPr lang="en-US" baseline="0" dirty="0" err="1" smtClean="0"/>
              <a:t>procraine</a:t>
            </a:r>
            <a:r>
              <a:rPr lang="en-US" baseline="0" dirty="0" smtClean="0"/>
              <a:t> penicillin and metronidazole. Br Med J (</a:t>
            </a:r>
            <a:r>
              <a:rPr lang="en-US" baseline="0" dirty="0" err="1" smtClean="0"/>
              <a:t>Clin</a:t>
            </a:r>
            <a:r>
              <a:rPr lang="en-US" baseline="0" dirty="0" smtClean="0"/>
              <a:t> Res Ed) 1985; 291.</a:t>
            </a:r>
            <a:endParaRPr lang="en-US" dirty="0" smtClean="0"/>
          </a:p>
          <a:p>
            <a:r>
              <a:rPr lang="en-US" dirty="0" smtClean="0"/>
              <a:t>Hydrogen peroxide</a:t>
            </a:r>
            <a:r>
              <a:rPr lang="en-US" baseline="0" dirty="0" smtClean="0"/>
              <a:t> may inhibit </a:t>
            </a:r>
            <a:r>
              <a:rPr lang="en-US" baseline="0" dirty="0" err="1" smtClean="0"/>
              <a:t>clostridial</a:t>
            </a:r>
            <a:r>
              <a:rPr lang="en-US" baseline="0" dirty="0" smtClean="0"/>
              <a:t> growth by increasing oxygen tension in the wound</a:t>
            </a:r>
          </a:p>
          <a:p>
            <a:r>
              <a:rPr lang="en-US" baseline="0" dirty="0" smtClean="0"/>
              <a:t>Larger animals receive a proportionally smaller dose than smaller animals</a:t>
            </a:r>
          </a:p>
          <a:p>
            <a:r>
              <a:rPr lang="en-US" baseline="0" dirty="0" smtClean="0"/>
              <a:t>Prior to administration, 0.1-0.2mL antitoxin should be administered SQ or </a:t>
            </a:r>
            <a:r>
              <a:rPr lang="en-US" baseline="0" dirty="0" err="1" smtClean="0"/>
              <a:t>intradermally</a:t>
            </a:r>
            <a:r>
              <a:rPr lang="en-US" baseline="0" dirty="0" smtClean="0"/>
              <a:t> to avoid anaphylaxis (look for wheal)</a:t>
            </a:r>
          </a:p>
          <a:p>
            <a:r>
              <a:rPr lang="en-US" baseline="0" dirty="0" err="1" smtClean="0"/>
              <a:t>Premedicate</a:t>
            </a:r>
            <a:r>
              <a:rPr lang="en-US" baseline="0" dirty="0" smtClean="0"/>
              <a:t> with glucocorticoids and antihistamines regardless of response to test dose</a:t>
            </a:r>
          </a:p>
          <a:p>
            <a:r>
              <a:rPr lang="en-US" baseline="0" dirty="0" smtClean="0"/>
              <a:t>If anaphylaxis, administer 0.1ml/kg </a:t>
            </a:r>
            <a:r>
              <a:rPr lang="en-US" baseline="0" dirty="0" err="1" smtClean="0"/>
              <a:t>epi</a:t>
            </a:r>
            <a:r>
              <a:rPr lang="en-US" baseline="0" dirty="0" smtClean="0"/>
              <a:t> (diluted 1:10.000) IV</a:t>
            </a:r>
          </a:p>
          <a:p>
            <a:r>
              <a:rPr lang="en-US" baseline="0" dirty="0" smtClean="0"/>
              <a:t>Sedation- hypersensitivity to auditory and tactile stimuli (reflex muscle spasms)- </a:t>
            </a:r>
            <a:r>
              <a:rPr lang="en-US" baseline="0" dirty="0" err="1" smtClean="0"/>
              <a:t>promazines</a:t>
            </a:r>
            <a:r>
              <a:rPr lang="en-US" baseline="0" dirty="0" smtClean="0"/>
              <a:t> + diazepam or barbiturates (caution d/t respiratory depression)</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45</a:t>
            </a:fld>
            <a:endParaRPr lang="en-US"/>
          </a:p>
        </p:txBody>
      </p:sp>
    </p:spTree>
    <p:extLst>
      <p:ext uri="{BB962C8B-B14F-4D97-AF65-F5344CB8AC3E}">
        <p14:creationId xmlns:p14="http://schemas.microsoft.com/office/powerpoint/2010/main" val="25314776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Magnesium sulfate had been used in human patients</a:t>
            </a:r>
            <a:r>
              <a:rPr lang="en-US" baseline="0" dirty="0" smtClean="0"/>
              <a:t> with tetanus to aid in reducing muscle spasms and ultimately sedation requirements, as well as combating autonomic dysfunction.  First report of its use in dogs.  </a:t>
            </a:r>
          </a:p>
          <a:p>
            <a:r>
              <a:rPr lang="en-US" baseline="0" dirty="0" smtClean="0"/>
              <a:t>1.5 y/o M Golden Retriever with Class III/IV tetanus.  Treated with wound debridement (RF), metronidazole, tetanus immunoglobulin, </a:t>
            </a:r>
            <a:r>
              <a:rPr lang="en-US" baseline="0" dirty="0" err="1" smtClean="0"/>
              <a:t>methocarbamol</a:t>
            </a:r>
            <a:r>
              <a:rPr lang="en-US" baseline="0" dirty="0" smtClean="0"/>
              <a:t>, airway </a:t>
            </a:r>
            <a:r>
              <a:rPr lang="en-US" baseline="0" dirty="0" err="1" smtClean="0"/>
              <a:t>mgt</a:t>
            </a:r>
            <a:r>
              <a:rPr lang="en-US" baseline="0" dirty="0" smtClean="0"/>
              <a:t> (tracheostomy), sedation and nursing care.  MgSO4 CRI targeted </a:t>
            </a:r>
            <a:r>
              <a:rPr lang="en-US" baseline="0" dirty="0" err="1" smtClean="0"/>
              <a:t>supraphysiologic</a:t>
            </a:r>
            <a:r>
              <a:rPr lang="en-US" baseline="0" dirty="0" smtClean="0"/>
              <a:t> concentrations (2-4mmol/L or 4.86-9.73mg/</a:t>
            </a:r>
            <a:r>
              <a:rPr lang="en-US" baseline="0" dirty="0" err="1" smtClean="0"/>
              <a:t>dL</a:t>
            </a:r>
            <a:r>
              <a:rPr lang="en-US" baseline="0" dirty="0" smtClean="0"/>
              <a:t>) started on day 7 of hospitalization.  Clinical signs of muscle rigidity improved within 16 hours.  </a:t>
            </a:r>
          </a:p>
          <a:p>
            <a:r>
              <a:rPr lang="en-US" baseline="0" dirty="0" smtClean="0"/>
              <a:t>Beneficial effects of MgSO4 in tetanus are likely multifactorial-non-specific calcium channel blocker thereby decreasing entry of calcium into presynaptic terminals resulting in decreased </a:t>
            </a:r>
            <a:r>
              <a:rPr lang="en-US" baseline="0" dirty="0" err="1" smtClean="0"/>
              <a:t>ACh</a:t>
            </a:r>
            <a:r>
              <a:rPr lang="en-US" baseline="0" dirty="0" smtClean="0"/>
              <a:t> release.  It decreases the sensitivity of postsynaptic motor endplates to </a:t>
            </a:r>
            <a:r>
              <a:rPr lang="en-US" baseline="0" dirty="0" err="1" smtClean="0"/>
              <a:t>ACh</a:t>
            </a:r>
            <a:r>
              <a:rPr lang="en-US" baseline="0" dirty="0" smtClean="0"/>
              <a:t> with the net result of muscle relaxation.  Magnesium has been reported to decrease catecholamine release from adrenal glands and peripheral adrenergic nerve terminals as well as reduce sensitivity of receptors to these neurotransmitters.  Therefore, useful in controlling autonomic dysfunction.  Vasodilation, caused by decreasing smooth muscle intracellular calcium may also help alleviate hypertensive episodes due to tetanus-associated autonomic dysfunction.  Effects on CV system- decreased HR and systemic vascular resistance and increased SV with preserved CO and control of autonomic dysfunction.  </a:t>
            </a:r>
          </a:p>
          <a:p>
            <a:r>
              <a:rPr lang="en-US" baseline="0" dirty="0" smtClean="0"/>
              <a:t>Dose- 70mg/kg over 30 minutes then CRI of 100mg/kg/day, titrating up; monitor Mg q6hrs</a:t>
            </a:r>
          </a:p>
          <a:p>
            <a:r>
              <a:rPr lang="en-US" baseline="0" dirty="0" smtClean="0"/>
              <a:t>CS with </a:t>
            </a:r>
            <a:r>
              <a:rPr lang="en-US" baseline="0" dirty="0" err="1" smtClean="0"/>
              <a:t>hypermagnesemia</a:t>
            </a:r>
            <a:r>
              <a:rPr lang="en-US" baseline="0" dirty="0" smtClean="0"/>
              <a:t>= lethargy and nausea, </a:t>
            </a:r>
            <a:r>
              <a:rPr lang="en-US" baseline="0" dirty="0" err="1" smtClean="0"/>
              <a:t>resp</a:t>
            </a:r>
            <a:r>
              <a:rPr lang="en-US" baseline="0" dirty="0" smtClean="0"/>
              <a:t> </a:t>
            </a:r>
            <a:r>
              <a:rPr lang="en-US" baseline="0" dirty="0" err="1" smtClean="0"/>
              <a:t>dep</a:t>
            </a:r>
            <a:r>
              <a:rPr lang="en-US" baseline="0" dirty="0" smtClean="0"/>
              <a:t>, coma, cardiac conduction complications, </a:t>
            </a:r>
            <a:r>
              <a:rPr lang="en-US" baseline="0" dirty="0" err="1" smtClean="0"/>
              <a:t>bradycardia</a:t>
            </a:r>
            <a:r>
              <a:rPr lang="en-US" baseline="0" dirty="0" smtClean="0"/>
              <a:t>, hypotension, cardiac arrest</a:t>
            </a:r>
          </a:p>
          <a:p>
            <a:r>
              <a:rPr lang="en-US" baseline="0" dirty="0" smtClean="0"/>
              <a:t>Therapeutic goal close to range of sig </a:t>
            </a:r>
            <a:r>
              <a:rPr lang="en-US" baseline="0" dirty="0" err="1" smtClean="0"/>
              <a:t>resp</a:t>
            </a:r>
            <a:r>
              <a:rPr lang="en-US" baseline="0" dirty="0" smtClean="0"/>
              <a:t>/cardiac toxicity</a:t>
            </a:r>
          </a:p>
          <a:p>
            <a:r>
              <a:rPr lang="en-US" baseline="0" dirty="0" smtClean="0"/>
              <a:t>Therefore, monitoring essential- hourly assessment of patellar tendon reflex, serial monitoring of mg and </a:t>
            </a:r>
            <a:r>
              <a:rPr lang="en-US" baseline="0" dirty="0" err="1" smtClean="0"/>
              <a:t>ca</a:t>
            </a:r>
            <a:r>
              <a:rPr lang="en-US" baseline="0" dirty="0" smtClean="0"/>
              <a:t>, </a:t>
            </a:r>
            <a:r>
              <a:rPr lang="en-US" baseline="0" dirty="0" err="1" smtClean="0"/>
              <a:t>cecg</a:t>
            </a:r>
            <a:r>
              <a:rPr lang="en-US" baseline="0" dirty="0" smtClean="0"/>
              <a:t>, pulse ox and BP.  Deep tendon </a:t>
            </a:r>
            <a:r>
              <a:rPr lang="en-US" baseline="0" dirty="0" err="1" smtClean="0"/>
              <a:t>hyporeflexia</a:t>
            </a:r>
            <a:r>
              <a:rPr lang="en-US" baseline="0" dirty="0" smtClean="0"/>
              <a:t> is one of the earliest signs of mg toxicity.  Asymptomatic </a:t>
            </a:r>
            <a:r>
              <a:rPr lang="en-US" baseline="0" dirty="0" err="1" smtClean="0"/>
              <a:t>hypocalcemia</a:t>
            </a:r>
            <a:r>
              <a:rPr lang="en-US" baseline="0" dirty="0" smtClean="0"/>
              <a:t> is a common effect.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46</a:t>
            </a:fld>
            <a:endParaRPr lang="en-US"/>
          </a:p>
        </p:txBody>
      </p:sp>
    </p:spTree>
    <p:extLst>
      <p:ext uri="{BB962C8B-B14F-4D97-AF65-F5344CB8AC3E}">
        <p14:creationId xmlns:p14="http://schemas.microsoft.com/office/powerpoint/2010/main" val="10080415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Younger dogs were significantly more likely to</a:t>
            </a:r>
            <a:r>
              <a:rPr lang="en-US" baseline="0" dirty="0" smtClean="0"/>
              <a:t> develop a worse tetanus severity class than older dogs.</a:t>
            </a:r>
          </a:p>
          <a:p>
            <a:r>
              <a:rPr lang="en-US" baseline="0" dirty="0" smtClean="0"/>
              <a:t>Worse tetanus severity was inversely associated with survival rate</a:t>
            </a:r>
          </a:p>
          <a:p>
            <a:r>
              <a:rPr lang="en-US" baseline="0" dirty="0" smtClean="0"/>
              <a:t>Most common clinical signs appreciated by owners prior to presentation were ocular changes (48%), specifically third eyelid protrusion or sunken eyes (n=11), an odd appearance of the eyes (n=4), or squinting or swollen eyelids (n=3).  Frequently ocular signs were the only initial abnormality detected by the owner.  </a:t>
            </a:r>
          </a:p>
          <a:p>
            <a:r>
              <a:rPr lang="en-US" baseline="0" dirty="0" smtClean="0"/>
              <a:t>Most dogs developed more severe </a:t>
            </a:r>
            <a:r>
              <a:rPr lang="en-US" baseline="0" dirty="0" err="1" smtClean="0"/>
              <a:t>cliniocal</a:t>
            </a:r>
            <a:r>
              <a:rPr lang="en-US" baseline="0" dirty="0" smtClean="0"/>
              <a:t> signs after initial presentation</a:t>
            </a:r>
          </a:p>
          <a:p>
            <a:r>
              <a:rPr lang="en-US" baseline="0" dirty="0" smtClean="0"/>
              <a:t>Autonomic dysfunction has been identified in humans with tetanus and occurs in as many as 30% of humans with the disease.  Exact mechanism is unknown, but the most widely accepted theory involved impairment of inhibitory circuits in the autonomic nervous system.  Signs of sympathetic and parasympathetic dysfunction may develop, even in the same patient, resulting in violent autonomic storms.</a:t>
            </a:r>
          </a:p>
          <a:p>
            <a:r>
              <a:rPr lang="en-US" baseline="0" dirty="0" smtClean="0"/>
              <a:t>Highest </a:t>
            </a:r>
            <a:r>
              <a:rPr lang="en-US" baseline="0" dirty="0" err="1" smtClean="0"/>
              <a:t>severeity</a:t>
            </a:r>
            <a:r>
              <a:rPr lang="en-US" baseline="0" dirty="0" smtClean="0"/>
              <a:t> class was class I for 4 dogs, class II for 15 dogs, class III for 5 dogs and class IV for 14 dogs</a:t>
            </a:r>
          </a:p>
          <a:p>
            <a:r>
              <a:rPr lang="en-US" baseline="0" dirty="0" smtClean="0"/>
              <a:t>4 dogs class IV- unable to urinate voluntarily</a:t>
            </a:r>
          </a:p>
          <a:p>
            <a:r>
              <a:rPr lang="en-US" baseline="0" dirty="0" smtClean="0"/>
              <a:t>Hiatal hernia in 1 dog in class III and 2 dogs in class IV</a:t>
            </a:r>
          </a:p>
          <a:p>
            <a:r>
              <a:rPr lang="en-US" baseline="0" dirty="0" smtClean="0"/>
              <a:t>The 28 day survival overall was 77%; severity III or IV- 58% survival; 100% survival in I or II</a:t>
            </a:r>
          </a:p>
          <a:p>
            <a:r>
              <a:rPr lang="en-US" baseline="0" dirty="0" smtClean="0"/>
              <a:t>No association between earlier antitoxin administration and progression of clinical signs or 28 day mortality.  </a:t>
            </a:r>
          </a:p>
          <a:p>
            <a:r>
              <a:rPr lang="en-US" baseline="0" dirty="0" smtClean="0"/>
              <a:t>No effect of timing of appropriate antimicrobial treatment or wound management improving clinical course and 28 day survival rate.</a:t>
            </a:r>
          </a:p>
          <a:p>
            <a:r>
              <a:rPr lang="en-US" baseline="0" dirty="0" smtClean="0"/>
              <a:t>Attributed to likely Type I error associated with small sample size</a:t>
            </a:r>
          </a:p>
          <a:p>
            <a:r>
              <a:rPr lang="en-US" baseline="0" dirty="0" smtClean="0"/>
              <a:t>Study called into question usefulness of intradermal test- two dogs with positive skin test results had no clinical reaction to antitoxin administration ; 3 dogs with negative skin test results and diphenhydramine pretreatment had reactions.  </a:t>
            </a:r>
          </a:p>
          <a:p>
            <a:r>
              <a:rPr lang="en-US" baseline="0" dirty="0" smtClean="0"/>
              <a:t>Median interval between known wound occurrence and the onset of clinical signs was 9 days (3-18 days) in dogs.</a:t>
            </a:r>
          </a:p>
          <a:p>
            <a:r>
              <a:rPr lang="en-US" baseline="0" dirty="0" smtClean="0"/>
              <a:t>Dogs with surgical introduction of C. </a:t>
            </a:r>
            <a:r>
              <a:rPr lang="en-US" baseline="0" dirty="0" err="1" smtClean="0"/>
              <a:t>tetani</a:t>
            </a:r>
            <a:r>
              <a:rPr lang="en-US" baseline="0" dirty="0" smtClean="0"/>
              <a:t> appeared to be more likely (though not stat sig) to progress to a higher tetanus severity class than those with external wounds.</a:t>
            </a:r>
          </a:p>
          <a:p>
            <a:r>
              <a:rPr lang="en-US" baseline="0" dirty="0" smtClean="0"/>
              <a:t>10 dogs-no wound identified</a:t>
            </a:r>
          </a:p>
          <a:p>
            <a:r>
              <a:rPr lang="en-US" baseline="0" dirty="0" smtClean="0"/>
              <a:t>C. </a:t>
            </a:r>
            <a:r>
              <a:rPr lang="en-US" baseline="0" dirty="0" err="1" smtClean="0"/>
              <a:t>Tetani</a:t>
            </a:r>
            <a:r>
              <a:rPr lang="en-US" baseline="0" dirty="0" smtClean="0"/>
              <a:t> was not cultured from wound samples collected from 5 dogs- consistent with human lit.  </a:t>
            </a:r>
          </a:p>
          <a:p>
            <a:r>
              <a:rPr lang="en-US" baseline="0" dirty="0" smtClean="0"/>
              <a:t>Complications- 3 dogs- hiatal hernias, three dogs had severe hypoventilation/apnea, six dogs developed aspiration pneumonia, 4 dogs developed GI bleeding (3 had been exposed to steroids), SIRS, renal failure PTE and multiple organ failure developed in 3 dogs in the study</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48</a:t>
            </a:fld>
            <a:endParaRPr lang="en-US"/>
          </a:p>
        </p:txBody>
      </p:sp>
    </p:spTree>
    <p:extLst>
      <p:ext uri="{BB962C8B-B14F-4D97-AF65-F5344CB8AC3E}">
        <p14:creationId xmlns:p14="http://schemas.microsoft.com/office/powerpoint/2010/main" val="1713848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Larpar</a:t>
            </a:r>
            <a:r>
              <a:rPr lang="en-US" baseline="0" dirty="0" smtClean="0"/>
              <a:t> n=8, cardiac arrhythmias n=6, hyperthermia n=4, systemic hypertension n=3</a:t>
            </a:r>
          </a:p>
          <a:p>
            <a:r>
              <a:rPr lang="en-US" baseline="0" dirty="0" smtClean="0"/>
              <a:t>Arrhythmias- atrial standstill n=2, </a:t>
            </a:r>
            <a:r>
              <a:rPr lang="en-US" baseline="0" dirty="0" err="1" smtClean="0"/>
              <a:t>svt</a:t>
            </a:r>
            <a:r>
              <a:rPr lang="en-US" baseline="0" dirty="0" smtClean="0"/>
              <a:t> n=2,  </a:t>
            </a:r>
            <a:r>
              <a:rPr lang="en-US" baseline="0" dirty="0" err="1" smtClean="0"/>
              <a:t>vt</a:t>
            </a:r>
            <a:r>
              <a:rPr lang="en-US" baseline="0" dirty="0" smtClean="0"/>
              <a:t> n=2</a:t>
            </a:r>
          </a:p>
          <a:p>
            <a:r>
              <a:rPr lang="en-US" baseline="0" dirty="0" smtClean="0"/>
              <a:t>Development of arrhythmias was not associated with increased death although </a:t>
            </a:r>
            <a:r>
              <a:rPr lang="en-US" baseline="0" dirty="0" err="1" smtClean="0"/>
              <a:t>ecg</a:t>
            </a:r>
            <a:r>
              <a:rPr lang="en-US" baseline="0" dirty="0" smtClean="0"/>
              <a:t> not used for all dogs</a:t>
            </a:r>
          </a:p>
          <a:p>
            <a:r>
              <a:rPr lang="en-US" baseline="0" dirty="0" smtClean="0"/>
              <a:t>4 dogs- hyperthermia</a:t>
            </a:r>
          </a:p>
          <a:p>
            <a:r>
              <a:rPr lang="en-US" baseline="0" dirty="0" smtClean="0"/>
              <a:t>Pneumonia-9 dogs, 8/9-lar par/spasm</a:t>
            </a:r>
          </a:p>
          <a:p>
            <a:r>
              <a:rPr lang="en-US" baseline="0" dirty="0" smtClean="0"/>
              <a:t>10 survived</a:t>
            </a:r>
          </a:p>
          <a:p>
            <a:r>
              <a:rPr lang="en-US" baseline="0" dirty="0" smtClean="0"/>
              <a:t>5 died acutely of unknown cause, 3 died of arrhythmias; 2 euthanized</a:t>
            </a:r>
          </a:p>
          <a:p>
            <a:r>
              <a:rPr lang="en-US" baseline="0" dirty="0" smtClean="0"/>
              <a:t>Median duration </a:t>
            </a:r>
            <a:r>
              <a:rPr lang="en-US" baseline="0" dirty="0" err="1" smtClean="0"/>
              <a:t>hosp</a:t>
            </a:r>
            <a:r>
              <a:rPr lang="en-US" baseline="0" dirty="0" smtClean="0"/>
              <a:t> 17 days (9-30 days)</a:t>
            </a:r>
          </a:p>
          <a:p>
            <a:r>
              <a:rPr lang="en-US" baseline="0" dirty="0" smtClean="0"/>
              <a:t>Median time to complete recovery 34 days (26-42 days0.</a:t>
            </a:r>
          </a:p>
          <a:p>
            <a:r>
              <a:rPr lang="en-US" baseline="0" dirty="0" smtClean="0"/>
              <a:t>Antitoxin used in 16 dogs- no stat significant difference in survival, severity clinical signs or duration of clinical signs between those that did and those that did not receive antitoxin.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49</a:t>
            </a:fld>
            <a:endParaRPr lang="en-US"/>
          </a:p>
        </p:txBody>
      </p:sp>
    </p:spTree>
    <p:extLst>
      <p:ext uri="{BB962C8B-B14F-4D97-AF65-F5344CB8AC3E}">
        <p14:creationId xmlns:p14="http://schemas.microsoft.com/office/powerpoint/2010/main" val="3144846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Disorders affecting</a:t>
            </a:r>
            <a:r>
              <a:rPr lang="en-US" baseline="0" dirty="0" smtClean="0"/>
              <a:t> NMJ transmission are usually classified as pre- or postsynaptic; some disease processes may affect both.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7</a:t>
            </a:fld>
            <a:endParaRPr lang="en-US"/>
          </a:p>
        </p:txBody>
      </p:sp>
    </p:spTree>
    <p:extLst>
      <p:ext uri="{BB962C8B-B14F-4D97-AF65-F5344CB8AC3E}">
        <p14:creationId xmlns:p14="http://schemas.microsoft.com/office/powerpoint/2010/main" val="17157158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Tick</a:t>
            </a:r>
            <a:r>
              <a:rPr lang="en-US" baseline="0" dirty="0" smtClean="0"/>
              <a:t> paralysis in Australia appears to result in much more severe clinical signs, frequently leading to death d/t CNS effects and respiratory failure within 1-2 days if dogs are left untreated (ticks-</a:t>
            </a:r>
            <a:r>
              <a:rPr lang="en-US" baseline="0" dirty="0" err="1" smtClean="0"/>
              <a:t>Ixodes</a:t>
            </a:r>
            <a:r>
              <a:rPr lang="en-US" baseline="0" dirty="0" smtClean="0"/>
              <a:t> </a:t>
            </a:r>
            <a:r>
              <a:rPr lang="en-US" baseline="0" dirty="0" err="1" smtClean="0"/>
              <a:t>holocyclus</a:t>
            </a:r>
            <a:r>
              <a:rPr lang="en-US" baseline="0" dirty="0" smtClean="0"/>
              <a:t>).</a:t>
            </a:r>
          </a:p>
          <a:p>
            <a:r>
              <a:rPr lang="en-US" baseline="0" dirty="0" smtClean="0"/>
              <a:t>Only gravid females of the </a:t>
            </a:r>
            <a:r>
              <a:rPr lang="en-US" baseline="0" dirty="0" err="1" smtClean="0"/>
              <a:t>ixodid</a:t>
            </a:r>
            <a:r>
              <a:rPr lang="en-US" baseline="0" dirty="0" smtClean="0"/>
              <a:t> species and larvae of the </a:t>
            </a:r>
            <a:r>
              <a:rPr lang="en-US" baseline="0" dirty="0" err="1" smtClean="0"/>
              <a:t>argasid</a:t>
            </a:r>
            <a:r>
              <a:rPr lang="en-US" baseline="0" dirty="0" smtClean="0"/>
              <a:t> species cause tick paralysis.  </a:t>
            </a:r>
          </a:p>
          <a:p>
            <a:r>
              <a:rPr lang="en-US" baseline="0" dirty="0" smtClean="0"/>
              <a:t>The incubation period is constant with disease progression mirroring the feeding habits of the respective tick species</a:t>
            </a:r>
          </a:p>
          <a:p>
            <a:r>
              <a:rPr lang="en-US" baseline="0" dirty="0" smtClean="0"/>
              <a:t>Precise manipulation of the incubation period is possible by applying ticks that have been allowed to feed on other individuals.</a:t>
            </a:r>
          </a:p>
          <a:p>
            <a:r>
              <a:rPr lang="en-US" baseline="0" dirty="0" smtClean="0"/>
              <a:t>Clinical sings are usually present only when the ticks are fully engorged and rapidly resolve following removal of the ticks</a:t>
            </a:r>
          </a:p>
          <a:p>
            <a:r>
              <a:rPr lang="en-US" baseline="0" dirty="0" smtClean="0"/>
              <a:t>Severity of clinical signs are closely correlated to severity of the tick infestation</a:t>
            </a:r>
          </a:p>
          <a:p>
            <a:r>
              <a:rPr lang="en-US" baseline="0" dirty="0" smtClean="0"/>
              <a:t>Clinical signs of paralysis can be induced by administering tick saliva or tick homogenate to test animals</a:t>
            </a:r>
          </a:p>
          <a:p>
            <a:r>
              <a:rPr lang="en-US" baseline="0" dirty="0" smtClean="0"/>
              <a:t>NMJ blockade can be induced in nerve-muscle explants by administration of tick salivary gland isolates</a:t>
            </a:r>
          </a:p>
          <a:p>
            <a:r>
              <a:rPr lang="en-US" baseline="0" dirty="0" smtClean="0"/>
              <a:t>Inoculation of animals susceptible to tick paralysis with material from affected animals fails to induce paralysis.</a:t>
            </a:r>
          </a:p>
          <a:p>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50</a:t>
            </a:fld>
            <a:endParaRPr lang="en-US"/>
          </a:p>
        </p:txBody>
      </p:sp>
    </p:spTree>
    <p:extLst>
      <p:ext uri="{BB962C8B-B14F-4D97-AF65-F5344CB8AC3E}">
        <p14:creationId xmlns:p14="http://schemas.microsoft.com/office/powerpoint/2010/main" val="5989919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Avoid anaphylaxis</a:t>
            </a:r>
            <a:r>
              <a:rPr lang="en-US" baseline="0" dirty="0" smtClean="0"/>
              <a:t> by first administering an intradermal test dose.  A high incidence of acute allergy </a:t>
            </a:r>
            <a:r>
              <a:rPr lang="en-US" baseline="0" dirty="0" err="1" smtClean="0"/>
              <a:t>nad</a:t>
            </a:r>
            <a:r>
              <a:rPr lang="en-US" baseline="0" dirty="0" smtClean="0"/>
              <a:t> serum-sickness has been reported in children for whom this has been used.</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53</a:t>
            </a:fld>
            <a:endParaRPr lang="en-US"/>
          </a:p>
        </p:txBody>
      </p:sp>
    </p:spTree>
    <p:extLst>
      <p:ext uri="{BB962C8B-B14F-4D97-AF65-F5344CB8AC3E}">
        <p14:creationId xmlns:p14="http://schemas.microsoft.com/office/powerpoint/2010/main" val="35143689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neuropathies are exclusively or primarily</a:t>
            </a:r>
            <a:r>
              <a:rPr lang="en-US" baseline="0" dirty="0" smtClean="0"/>
              <a:t> characterized by motor dysfunction, others by sensor dysfunction and some by a combination of motor and sensory dysfunction.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54</a:t>
            </a:fld>
            <a:endParaRPr lang="en-US"/>
          </a:p>
        </p:txBody>
      </p:sp>
    </p:spTree>
    <p:extLst>
      <p:ext uri="{BB962C8B-B14F-4D97-AF65-F5344CB8AC3E}">
        <p14:creationId xmlns:p14="http://schemas.microsoft.com/office/powerpoint/2010/main" val="4048554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most cases</a:t>
            </a:r>
            <a:r>
              <a:rPr lang="en-US" baseline="0" dirty="0" smtClean="0"/>
              <a:t> of </a:t>
            </a:r>
            <a:r>
              <a:rPr lang="en-US" baseline="0" dirty="0" err="1" smtClean="0"/>
              <a:t>Guillan-Barre</a:t>
            </a:r>
            <a:r>
              <a:rPr lang="en-US" baseline="0" dirty="0" smtClean="0"/>
              <a:t> are associated with widespread demyelination, there is evidence that axonal loss is more prominent than demyelination in most dogs with </a:t>
            </a:r>
            <a:r>
              <a:rPr lang="en-US" baseline="0" dirty="0" err="1" smtClean="0"/>
              <a:t>polyradiculoneuritis</a:t>
            </a:r>
            <a:r>
              <a:rPr lang="en-US" baseline="0" dirty="0" smtClean="0"/>
              <a:t>.  Demyelination is thought to be most severe in the ventral nerve roots in dogs, with minimal myelin loss in the major nerve trunks.</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56</a:t>
            </a:fld>
            <a:endParaRPr lang="en-US"/>
          </a:p>
        </p:txBody>
      </p:sp>
    </p:spTree>
    <p:extLst>
      <p:ext uri="{BB962C8B-B14F-4D97-AF65-F5344CB8AC3E}">
        <p14:creationId xmlns:p14="http://schemas.microsoft.com/office/powerpoint/2010/main" val="31542057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Retrospective</a:t>
            </a:r>
            <a:r>
              <a:rPr lang="en-US" baseline="0" dirty="0" smtClean="0"/>
              <a:t> study in which the investigators arbitrarily selected infectious agents that commonly infect dogs, have been associated with neurological disease and have commercially available serological assays available that could be used on stored sera.  A </a:t>
            </a:r>
            <a:r>
              <a:rPr lang="en-US" baseline="0" dirty="0" err="1" smtClean="0"/>
              <a:t>signifciant</a:t>
            </a:r>
            <a:r>
              <a:rPr lang="en-US" baseline="0" dirty="0" smtClean="0"/>
              <a:t> association was found between dogs with suspected ACP and the presence of Toxoplasma.  In previous studies of hunting dogs that develop ACP, increased exposure to raccoons has been the most common underlying factor predicting disease.  Hunting dogs are more likely to ingest raw meat or prey, based on their lifestyles, and thus may be more likely to have previously ingested T. </a:t>
            </a:r>
            <a:r>
              <a:rPr lang="en-US" baseline="0" dirty="0" err="1" smtClean="0"/>
              <a:t>gondii</a:t>
            </a:r>
            <a:r>
              <a:rPr lang="en-US" baseline="0" dirty="0" smtClean="0"/>
              <a:t> organisms than control dogs.  T. </a:t>
            </a:r>
            <a:r>
              <a:rPr lang="en-US" baseline="0" dirty="0" err="1" smtClean="0"/>
              <a:t>gondii</a:t>
            </a:r>
            <a:r>
              <a:rPr lang="en-US" baseline="0" dirty="0" smtClean="0"/>
              <a:t> has been shown to be endemic in the </a:t>
            </a:r>
            <a:r>
              <a:rPr lang="en-US" baseline="0" dirty="0" err="1" smtClean="0"/>
              <a:t>racoon</a:t>
            </a:r>
            <a:r>
              <a:rPr lang="en-US" baseline="0" dirty="0" smtClean="0"/>
              <a:t> </a:t>
            </a:r>
            <a:r>
              <a:rPr lang="en-US" baseline="0" dirty="0" err="1" smtClean="0"/>
              <a:t>popuulation</a:t>
            </a:r>
            <a:r>
              <a:rPr lang="en-US" baseline="0" dirty="0" smtClean="0"/>
              <a:t> also.  T. </a:t>
            </a:r>
            <a:r>
              <a:rPr lang="en-US" baseline="0" dirty="0" err="1" smtClean="0"/>
              <a:t>gondii</a:t>
            </a:r>
            <a:r>
              <a:rPr lang="en-US" baseline="0" dirty="0" smtClean="0"/>
              <a:t> </a:t>
            </a:r>
            <a:r>
              <a:rPr lang="en-US" baseline="0" dirty="0" err="1" smtClean="0"/>
              <a:t>IgG</a:t>
            </a:r>
            <a:r>
              <a:rPr lang="en-US" baseline="0" dirty="0" smtClean="0"/>
              <a:t> titers but not </a:t>
            </a:r>
            <a:r>
              <a:rPr lang="en-US" baseline="0" dirty="0" err="1" smtClean="0"/>
              <a:t>IgM</a:t>
            </a:r>
            <a:r>
              <a:rPr lang="en-US" baseline="0" dirty="0" smtClean="0"/>
              <a:t> titers were commonly detected.  Dogs were not infected with T. </a:t>
            </a:r>
            <a:r>
              <a:rPr lang="en-US" baseline="0" dirty="0" err="1" smtClean="0"/>
              <a:t>gondii</a:t>
            </a:r>
            <a:r>
              <a:rPr lang="en-US" baseline="0" dirty="0" smtClean="0"/>
              <a:t> in the same 7-10 days preceding the onset of neurologic signs.  </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57</a:t>
            </a:fld>
            <a:endParaRPr lang="en-US"/>
          </a:p>
        </p:txBody>
      </p:sp>
    </p:spTree>
    <p:extLst>
      <p:ext uri="{BB962C8B-B14F-4D97-AF65-F5344CB8AC3E}">
        <p14:creationId xmlns:p14="http://schemas.microsoft.com/office/powerpoint/2010/main" val="3612735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Typically </a:t>
            </a:r>
            <a:r>
              <a:rPr lang="en-US" dirty="0" err="1" smtClean="0"/>
              <a:t>tetraparetic</a:t>
            </a:r>
            <a:r>
              <a:rPr lang="en-US" dirty="0" smtClean="0"/>
              <a:t>/</a:t>
            </a:r>
            <a:r>
              <a:rPr lang="en-US" dirty="0" err="1" smtClean="0"/>
              <a:t>plegic</a:t>
            </a:r>
            <a:r>
              <a:rPr lang="en-US" baseline="0" dirty="0" smtClean="0"/>
              <a:t> within 72 hours of onset of C.S.</a:t>
            </a:r>
          </a:p>
          <a:p>
            <a:r>
              <a:rPr lang="en-US" baseline="0" dirty="0" smtClean="0"/>
              <a:t>CN- dysphonia/</a:t>
            </a:r>
            <a:r>
              <a:rPr lang="en-US" baseline="0" dirty="0" err="1" smtClean="0"/>
              <a:t>aphonia</a:t>
            </a:r>
            <a:r>
              <a:rPr lang="en-US" baseline="0" dirty="0" smtClean="0"/>
              <a:t>, facial paralysis</a:t>
            </a:r>
          </a:p>
          <a:p>
            <a:r>
              <a:rPr lang="en-US" baseline="0" dirty="0" smtClean="0"/>
              <a:t>Patients still retain the ability to urinate/defecate</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58</a:t>
            </a:fld>
            <a:endParaRPr lang="en-US"/>
          </a:p>
        </p:txBody>
      </p:sp>
    </p:spTree>
    <p:extLst>
      <p:ext uri="{BB962C8B-B14F-4D97-AF65-F5344CB8AC3E}">
        <p14:creationId xmlns:p14="http://schemas.microsoft.com/office/powerpoint/2010/main" val="37516353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Typically an</a:t>
            </a:r>
            <a:r>
              <a:rPr lang="en-US" baseline="0" dirty="0" smtClean="0"/>
              <a:t> adult, hunting-breed dog</a:t>
            </a:r>
          </a:p>
          <a:p>
            <a:r>
              <a:rPr lang="en-US" baseline="0" dirty="0" smtClean="0"/>
              <a:t>Typically exposure to a </a:t>
            </a:r>
            <a:r>
              <a:rPr lang="en-US" baseline="0" dirty="0" err="1" smtClean="0"/>
              <a:t>racoon</a:t>
            </a:r>
            <a:r>
              <a:rPr lang="en-US" baseline="0" dirty="0" smtClean="0"/>
              <a:t> 1-2 weeks prior to onset of clinical signs</a:t>
            </a:r>
          </a:p>
          <a:p>
            <a:r>
              <a:rPr lang="en-US" baseline="0" dirty="0" smtClean="0"/>
              <a:t>See normal motor NCV because MNCV primarily reflects myelin integrity rather than the number of functional axons in a peripheral nerve</a:t>
            </a:r>
          </a:p>
          <a:p>
            <a:r>
              <a:rPr lang="en-US" baseline="0" dirty="0" smtClean="0"/>
              <a:t>F wave specifically evaluates the ventral nerve root</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59</a:t>
            </a:fld>
            <a:endParaRPr lang="en-US"/>
          </a:p>
        </p:txBody>
      </p:sp>
    </p:spTree>
    <p:extLst>
      <p:ext uri="{BB962C8B-B14F-4D97-AF65-F5344CB8AC3E}">
        <p14:creationId xmlns:p14="http://schemas.microsoft.com/office/powerpoint/2010/main" val="18305682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Humans with Guillain-Barre</a:t>
            </a:r>
            <a:r>
              <a:rPr lang="en-US" baseline="0" dirty="0" smtClean="0"/>
              <a:t> treated with </a:t>
            </a:r>
            <a:r>
              <a:rPr lang="en-US" baseline="0" dirty="0" err="1" smtClean="0"/>
              <a:t>plasmapharesis</a:t>
            </a:r>
            <a:r>
              <a:rPr lang="en-US" baseline="0" dirty="0" smtClean="0"/>
              <a:t>/IVIG- recover more rapidly when treated within 4 weeks of disease onset than those not treated.</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60</a:t>
            </a:fld>
            <a:endParaRPr lang="en-US"/>
          </a:p>
        </p:txBody>
      </p:sp>
    </p:spTree>
    <p:extLst>
      <p:ext uri="{BB962C8B-B14F-4D97-AF65-F5344CB8AC3E}">
        <p14:creationId xmlns:p14="http://schemas.microsoft.com/office/powerpoint/2010/main" val="23680825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Recovery typically takes several weeks to months to occur</a:t>
            </a:r>
          </a:p>
          <a:p>
            <a:r>
              <a:rPr lang="en-US" dirty="0" err="1" smtClean="0"/>
              <a:t>Reexposure</a:t>
            </a:r>
            <a:r>
              <a:rPr lang="en-US" dirty="0" smtClean="0"/>
              <a:t> to </a:t>
            </a:r>
            <a:r>
              <a:rPr lang="en-US" dirty="0" err="1" smtClean="0"/>
              <a:t>raccons</a:t>
            </a:r>
            <a:r>
              <a:rPr lang="en-US" dirty="0" smtClean="0"/>
              <a:t> should be avoided having recovered, as this may trigger a relapse of the disease.</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61</a:t>
            </a:fld>
            <a:endParaRPr lang="en-US"/>
          </a:p>
        </p:txBody>
      </p:sp>
    </p:spTree>
    <p:extLst>
      <p:ext uri="{BB962C8B-B14F-4D97-AF65-F5344CB8AC3E}">
        <p14:creationId xmlns:p14="http://schemas.microsoft.com/office/powerpoint/2010/main" val="5688157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 dogs </a:t>
            </a:r>
            <a:r>
              <a:rPr lang="en-US" dirty="0" err="1" smtClean="0"/>
              <a:t>myasthenics</a:t>
            </a:r>
            <a:r>
              <a:rPr lang="en-US" dirty="0" smtClean="0"/>
              <a:t>, 4 dogs </a:t>
            </a:r>
            <a:r>
              <a:rPr lang="en-US" dirty="0" err="1" smtClean="0"/>
              <a:t>polyradiculoneuritis</a:t>
            </a:r>
            <a:r>
              <a:rPr lang="en-US" dirty="0" smtClean="0"/>
              <a:t>, 5</a:t>
            </a:r>
            <a:r>
              <a:rPr lang="en-US" baseline="0" dirty="0" smtClean="0"/>
              <a:t> dogs had undetermined LMN disease</a:t>
            </a:r>
          </a:p>
          <a:p>
            <a:r>
              <a:rPr lang="en-US" baseline="0" dirty="0" smtClean="0"/>
              <a:t>Clinical signs </a:t>
            </a:r>
            <a:r>
              <a:rPr lang="en-US" baseline="0" dirty="0" err="1" smtClean="0"/>
              <a:t>presnet</a:t>
            </a:r>
            <a:r>
              <a:rPr lang="en-US" baseline="0" dirty="0" smtClean="0"/>
              <a:t> for average 36 hours prior</a:t>
            </a:r>
          </a:p>
          <a:p>
            <a:r>
              <a:rPr lang="en-US" baseline="0" dirty="0" smtClean="0"/>
              <a:t>Ventilated for median of 109 hours.</a:t>
            </a:r>
          </a:p>
          <a:p>
            <a:r>
              <a:rPr lang="en-US" baseline="0" dirty="0" smtClean="0"/>
              <a:t>9 had temp </a:t>
            </a:r>
            <a:r>
              <a:rPr lang="en-US" baseline="0" dirty="0" err="1" smtClean="0"/>
              <a:t>trachs</a:t>
            </a:r>
            <a:endParaRPr lang="en-US" baseline="0" dirty="0" smtClean="0"/>
          </a:p>
          <a:p>
            <a:r>
              <a:rPr lang="en-US" baseline="0" dirty="0" smtClean="0"/>
              <a:t>5 developed VAP</a:t>
            </a:r>
            <a:endParaRPr lang="en-US" dirty="0" smtClean="0"/>
          </a:p>
          <a:p>
            <a:r>
              <a:rPr lang="en-US" dirty="0" smtClean="0"/>
              <a:t>6 dogs were successfully</a:t>
            </a:r>
            <a:r>
              <a:rPr lang="en-US" baseline="0" dirty="0" smtClean="0"/>
              <a:t> weaned from ventilator, 3 dogs survived to discharge</a:t>
            </a:r>
          </a:p>
          <a:p>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62</a:t>
            </a:fld>
            <a:endParaRPr lang="en-US"/>
          </a:p>
        </p:txBody>
      </p:sp>
    </p:spTree>
    <p:extLst>
      <p:ext uri="{BB962C8B-B14F-4D97-AF65-F5344CB8AC3E}">
        <p14:creationId xmlns:p14="http://schemas.microsoft.com/office/powerpoint/2010/main" val="3775246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Choline uptake can be inhibited</a:t>
            </a:r>
            <a:r>
              <a:rPr lang="en-US" baseline="0" dirty="0" smtClean="0"/>
              <a:t> (inhibited by the </a:t>
            </a:r>
            <a:r>
              <a:rPr lang="en-US" baseline="0" dirty="0" err="1" smtClean="0"/>
              <a:t>hemicholium</a:t>
            </a:r>
            <a:r>
              <a:rPr lang="en-US" baseline="0" dirty="0" smtClean="0"/>
              <a:t>, thereby resulting in NMJ blockade)</a:t>
            </a:r>
          </a:p>
          <a:p>
            <a:r>
              <a:rPr lang="en-US" baseline="0" dirty="0" smtClean="0"/>
              <a:t>The enzyme choline </a:t>
            </a:r>
            <a:r>
              <a:rPr lang="en-US" baseline="0" dirty="0" err="1" smtClean="0"/>
              <a:t>acetyltransferase</a:t>
            </a:r>
            <a:r>
              <a:rPr lang="en-US" baseline="0" dirty="0" smtClean="0"/>
              <a:t> (not shown), involved in </a:t>
            </a:r>
            <a:r>
              <a:rPr lang="en-US" baseline="0" dirty="0" err="1" smtClean="0"/>
              <a:t>ACh</a:t>
            </a:r>
            <a:r>
              <a:rPr lang="en-US" baseline="0" dirty="0" smtClean="0"/>
              <a:t> synthesis, can be targeted, resulting in decreased Ach synthesis and NMJ blockade (choline </a:t>
            </a:r>
            <a:r>
              <a:rPr lang="en-US" baseline="0" dirty="0" err="1" smtClean="0"/>
              <a:t>acetyltransferase</a:t>
            </a:r>
            <a:r>
              <a:rPr lang="en-US" baseline="0" dirty="0" smtClean="0"/>
              <a:t> is targeted by the </a:t>
            </a:r>
            <a:r>
              <a:rPr lang="en-US" baseline="0" dirty="0" err="1" smtClean="0"/>
              <a:t>naphthoquinones</a:t>
            </a:r>
            <a:r>
              <a:rPr lang="en-US" baseline="0" dirty="0" smtClean="0"/>
              <a:t> and halogenated </a:t>
            </a:r>
            <a:r>
              <a:rPr lang="en-US" baseline="0" dirty="0" err="1" smtClean="0"/>
              <a:t>cholines</a:t>
            </a:r>
            <a:r>
              <a:rPr lang="en-US" baseline="0" dirty="0" smtClean="0"/>
              <a:t>; additionally </a:t>
            </a:r>
            <a:r>
              <a:rPr lang="en-US" baseline="0" dirty="0" err="1" smtClean="0"/>
              <a:t>targed</a:t>
            </a:r>
            <a:r>
              <a:rPr lang="en-US" baseline="0" dirty="0" smtClean="0"/>
              <a:t> by false cholinergic NT including </a:t>
            </a:r>
            <a:r>
              <a:rPr lang="en-US" baseline="0" dirty="0" err="1" smtClean="0"/>
              <a:t>triethylcholine</a:t>
            </a:r>
            <a:r>
              <a:rPr lang="en-US" baseline="0" dirty="0" smtClean="0"/>
              <a:t> and </a:t>
            </a:r>
            <a:r>
              <a:rPr lang="en-US" baseline="0" dirty="0" err="1" smtClean="0"/>
              <a:t>diethylaminoehtanol</a:t>
            </a:r>
            <a:r>
              <a:rPr lang="en-US" baseline="0" dirty="0" smtClean="0"/>
              <a:t>, which are acetylated by the enzyme, stored in synaptic vesicles, but on synaptic release display cholinergic agonist activity below that of </a:t>
            </a:r>
            <a:r>
              <a:rPr lang="en-US" baseline="0" dirty="0" err="1" smtClean="0"/>
              <a:t>ACh</a:t>
            </a:r>
            <a:r>
              <a:rPr lang="en-US" baseline="0" dirty="0" smtClean="0"/>
              <a:t> (cholinergic </a:t>
            </a:r>
            <a:r>
              <a:rPr lang="en-US" baseline="0" dirty="0" err="1" smtClean="0"/>
              <a:t>hypofunction</a:t>
            </a:r>
            <a:r>
              <a:rPr lang="en-US" baseline="0" dirty="0" smtClean="0"/>
              <a:t>)</a:t>
            </a:r>
          </a:p>
          <a:p>
            <a:r>
              <a:rPr lang="en-US" baseline="0" dirty="0" smtClean="0"/>
              <a:t>The transport of </a:t>
            </a:r>
            <a:r>
              <a:rPr lang="en-US" baseline="0" dirty="0" err="1" smtClean="0"/>
              <a:t>ACh</a:t>
            </a:r>
            <a:r>
              <a:rPr lang="en-US" baseline="0" dirty="0" smtClean="0"/>
              <a:t> to vesicles can also be blocked (</a:t>
            </a:r>
            <a:r>
              <a:rPr lang="en-US" baseline="0" dirty="0" err="1" smtClean="0"/>
              <a:t>vesamicol</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8</a:t>
            </a:fld>
            <a:endParaRPr lang="en-US"/>
          </a:p>
        </p:txBody>
      </p:sp>
    </p:spTree>
    <p:extLst>
      <p:ext uri="{BB962C8B-B14F-4D97-AF65-F5344CB8AC3E}">
        <p14:creationId xmlns:p14="http://schemas.microsoft.com/office/powerpoint/2010/main" val="3627194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of predilection</a:t>
            </a:r>
            <a:r>
              <a:rPr lang="en-US" baseline="0" dirty="0" smtClean="0"/>
              <a:t> for certain muscle groups, failure of certain CN musculature may be apparent, including failure of the </a:t>
            </a:r>
            <a:r>
              <a:rPr lang="en-US" baseline="0" dirty="0" err="1" smtClean="0"/>
              <a:t>extraocular</a:t>
            </a:r>
            <a:r>
              <a:rPr lang="en-US" baseline="0" dirty="0" smtClean="0"/>
              <a:t> muscles </a:t>
            </a:r>
            <a:r>
              <a:rPr lang="en-US" baseline="0" dirty="0" err="1" smtClean="0"/>
              <a:t>nad</a:t>
            </a:r>
            <a:r>
              <a:rPr lang="en-US" baseline="0" dirty="0" smtClean="0"/>
              <a:t> muscles controlling the palpebral reflex and alterations in the voice (dysphonia) and swallowing.  </a:t>
            </a:r>
          </a:p>
          <a:p>
            <a:r>
              <a:rPr lang="en-US" baseline="0" dirty="0" smtClean="0"/>
              <a:t>Additional cholinergic signs include lacrimation, </a:t>
            </a:r>
            <a:r>
              <a:rPr lang="en-US" baseline="0" dirty="0" err="1" smtClean="0"/>
              <a:t>miosis</a:t>
            </a:r>
            <a:r>
              <a:rPr lang="en-US" baseline="0" dirty="0" smtClean="0"/>
              <a:t> and </a:t>
            </a:r>
            <a:r>
              <a:rPr lang="en-US" baseline="0" dirty="0" err="1" smtClean="0"/>
              <a:t>bradycardia</a:t>
            </a:r>
            <a:r>
              <a:rPr lang="en-US" baseline="0" dirty="0" smtClean="0"/>
              <a:t>- seen with OP toxicity</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12</a:t>
            </a:fld>
            <a:endParaRPr lang="en-US"/>
          </a:p>
        </p:txBody>
      </p:sp>
    </p:spTree>
    <p:extLst>
      <p:ext uri="{BB962C8B-B14F-4D97-AF65-F5344CB8AC3E}">
        <p14:creationId xmlns:p14="http://schemas.microsoft.com/office/powerpoint/2010/main" val="2292008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breeds can develop</a:t>
            </a:r>
            <a:r>
              <a:rPr lang="en-US" baseline="0" dirty="0" smtClean="0"/>
              <a:t> aspiration pneumonia despite demonstrable </a:t>
            </a:r>
            <a:r>
              <a:rPr lang="en-US" baseline="0" dirty="0" err="1" smtClean="0"/>
              <a:t>megaesophagus</a:t>
            </a:r>
            <a:r>
              <a:rPr lang="en-US" baseline="0" dirty="0" smtClean="0"/>
              <a:t> typically only in Smooth-Haired Fox Terriers </a:t>
            </a:r>
          </a:p>
        </p:txBody>
      </p:sp>
      <p:sp>
        <p:nvSpPr>
          <p:cNvPr id="4" name="Slide Number Placeholder 3"/>
          <p:cNvSpPr>
            <a:spLocks noGrp="1"/>
          </p:cNvSpPr>
          <p:nvPr>
            <p:ph type="sldNum" sz="quarter" idx="10"/>
          </p:nvPr>
        </p:nvSpPr>
        <p:spPr/>
        <p:txBody>
          <a:bodyPr/>
          <a:lstStyle/>
          <a:p>
            <a:fld id="{3DB79B27-EE2E-5647-8EE5-786B2CC047DE}" type="slidenum">
              <a:rPr lang="en-US" smtClean="0"/>
              <a:t>13</a:t>
            </a:fld>
            <a:endParaRPr lang="en-US"/>
          </a:p>
        </p:txBody>
      </p:sp>
    </p:spTree>
    <p:extLst>
      <p:ext uri="{BB962C8B-B14F-4D97-AF65-F5344CB8AC3E}">
        <p14:creationId xmlns:p14="http://schemas.microsoft.com/office/powerpoint/2010/main" val="616352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Due to the absence of antibodies</a:t>
            </a:r>
          </a:p>
          <a:p>
            <a:r>
              <a:rPr lang="en-US" dirty="0" smtClean="0"/>
              <a:t>Affected dogs may develop recurrent or severe aspiration pneumonia</a:t>
            </a:r>
          </a:p>
          <a:p>
            <a:r>
              <a:rPr lang="en-US" dirty="0" smtClean="0"/>
              <a:t>In</a:t>
            </a:r>
            <a:r>
              <a:rPr lang="en-US" baseline="0" dirty="0" smtClean="0"/>
              <a:t> Miniature Dachshunds, spontaneous resolution of clinical dysfunction by 6 m/o has been reported- report in 2005 of 3 miniature smooth-haired dachshund littermates diagnosed with MG at 8 weeks/old and clinical signs resolved by 6 months/old (Dickinson, PJ et al: Congenital myasthenia gravis in smooth-haired miniature dachshund dogs.  JVIM 2005; 19).</a:t>
            </a:r>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14</a:t>
            </a:fld>
            <a:endParaRPr lang="en-US"/>
          </a:p>
        </p:txBody>
      </p:sp>
    </p:spTree>
    <p:extLst>
      <p:ext uri="{BB962C8B-B14F-4D97-AF65-F5344CB8AC3E}">
        <p14:creationId xmlns:p14="http://schemas.microsoft.com/office/powerpoint/2010/main" val="1051850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Autoimmune</a:t>
            </a:r>
            <a:r>
              <a:rPr lang="en-US" baseline="0" dirty="0" smtClean="0"/>
              <a:t> disease in which antibodies (most cases </a:t>
            </a:r>
            <a:r>
              <a:rPr lang="en-US" baseline="0" dirty="0" err="1" smtClean="0"/>
              <a:t>IgG</a:t>
            </a:r>
            <a:r>
              <a:rPr lang="en-US" baseline="0" dirty="0" smtClean="0"/>
              <a:t> ) are formed against the nicotinic </a:t>
            </a:r>
            <a:r>
              <a:rPr lang="en-US" baseline="0" dirty="0" err="1" smtClean="0"/>
              <a:t>ACh</a:t>
            </a:r>
            <a:r>
              <a:rPr lang="en-US" baseline="0" dirty="0" smtClean="0"/>
              <a:t> receptors, resulting in decreased numbers of receptors on the postsynaptic </a:t>
            </a:r>
            <a:r>
              <a:rPr lang="en-US" baseline="0" dirty="0" err="1" smtClean="0"/>
              <a:t>sarcolemmal</a:t>
            </a:r>
            <a:r>
              <a:rPr lang="en-US" baseline="0" dirty="0" smtClean="0"/>
              <a:t> surface.</a:t>
            </a:r>
          </a:p>
          <a:p>
            <a:r>
              <a:rPr lang="en-US" baseline="0" dirty="0" smtClean="0"/>
              <a:t>End result is skeletal muscle weakness.</a:t>
            </a:r>
            <a:r>
              <a:rPr lang="nl-NL" baseline="0" dirty="0" smtClean="0"/>
              <a:t> </a:t>
            </a:r>
          </a:p>
          <a:p>
            <a:r>
              <a:rPr lang="nl-NL" baseline="0" dirty="0" smtClean="0"/>
              <a:t>In MG, most of the </a:t>
            </a:r>
            <a:r>
              <a:rPr lang="nl-NL" baseline="0" dirty="0" err="1" smtClean="0"/>
              <a:t>autoantibodies</a:t>
            </a:r>
            <a:r>
              <a:rPr lang="nl-NL" baseline="0" dirty="0" smtClean="0"/>
              <a:t> </a:t>
            </a:r>
            <a:r>
              <a:rPr lang="nl-NL" baseline="0" dirty="0" err="1" smtClean="0"/>
              <a:t>to</a:t>
            </a:r>
            <a:r>
              <a:rPr lang="nl-NL" baseline="0" dirty="0" smtClean="0"/>
              <a:t> </a:t>
            </a:r>
            <a:r>
              <a:rPr lang="nl-NL" baseline="0" dirty="0" err="1" smtClean="0"/>
              <a:t>AChR</a:t>
            </a:r>
            <a:r>
              <a:rPr lang="nl-NL" baseline="0" dirty="0" smtClean="0"/>
              <a:t> are </a:t>
            </a:r>
            <a:r>
              <a:rPr lang="nl-NL" baseline="0" dirty="0" err="1" smtClean="0"/>
              <a:t>directed</a:t>
            </a:r>
            <a:r>
              <a:rPr lang="nl-NL" baseline="0" dirty="0" smtClean="0"/>
              <a:t> </a:t>
            </a:r>
            <a:r>
              <a:rPr lang="nl-NL" baseline="0" dirty="0" err="1" smtClean="0"/>
              <a:t>against</a:t>
            </a:r>
            <a:r>
              <a:rPr lang="nl-NL" baseline="0" dirty="0" smtClean="0"/>
              <a:t> the </a:t>
            </a:r>
            <a:r>
              <a:rPr lang="nl-NL" baseline="0" dirty="0" err="1" smtClean="0"/>
              <a:t>main</a:t>
            </a:r>
            <a:r>
              <a:rPr lang="nl-NL" baseline="0" dirty="0" smtClean="0"/>
              <a:t> </a:t>
            </a:r>
            <a:r>
              <a:rPr lang="nl-NL" baseline="0" dirty="0" err="1" smtClean="0"/>
              <a:t>immunogenic</a:t>
            </a:r>
            <a:r>
              <a:rPr lang="nl-NL" baseline="0" dirty="0" smtClean="0"/>
              <a:t> </a:t>
            </a:r>
            <a:r>
              <a:rPr lang="nl-NL" baseline="0" dirty="0" err="1" smtClean="0"/>
              <a:t>region</a:t>
            </a:r>
            <a:r>
              <a:rPr lang="nl-NL" baseline="0" dirty="0" smtClean="0"/>
              <a:t>, a </a:t>
            </a:r>
            <a:r>
              <a:rPr lang="nl-NL" baseline="0" dirty="0" err="1" smtClean="0"/>
              <a:t>conformation</a:t>
            </a:r>
            <a:r>
              <a:rPr lang="nl-NL" baseline="0" dirty="0" smtClean="0"/>
              <a:t>=</a:t>
            </a:r>
            <a:r>
              <a:rPr lang="nl-NL" baseline="0" dirty="0" err="1" smtClean="0"/>
              <a:t>dependent</a:t>
            </a:r>
            <a:r>
              <a:rPr lang="nl-NL" baseline="0" dirty="0" smtClean="0"/>
              <a:t> </a:t>
            </a:r>
            <a:r>
              <a:rPr lang="nl-NL" baseline="0" dirty="0" err="1" smtClean="0"/>
              <a:t>region</a:t>
            </a:r>
            <a:r>
              <a:rPr lang="nl-NL" baseline="0" dirty="0" smtClean="0"/>
              <a:t> </a:t>
            </a:r>
            <a:r>
              <a:rPr lang="nl-NL" baseline="0" dirty="0" err="1" smtClean="0"/>
              <a:t>located</a:t>
            </a:r>
            <a:r>
              <a:rPr lang="nl-NL" baseline="0" dirty="0" smtClean="0"/>
              <a:t> at the </a:t>
            </a:r>
            <a:r>
              <a:rPr lang="nl-NL" baseline="0" dirty="0" err="1" smtClean="0"/>
              <a:t>extracellular</a:t>
            </a:r>
            <a:r>
              <a:rPr lang="nl-NL" baseline="0" dirty="0" smtClean="0"/>
              <a:t> tip of the alpha-1 </a:t>
            </a:r>
            <a:r>
              <a:rPr lang="nl-NL" baseline="0" dirty="0" err="1" smtClean="0"/>
              <a:t>subunits</a:t>
            </a:r>
            <a:r>
              <a:rPr lang="nl-NL" baseline="0" dirty="0" smtClean="0"/>
              <a:t>.  </a:t>
            </a:r>
          </a:p>
          <a:p>
            <a:r>
              <a:rPr lang="nl-NL" baseline="0" dirty="0" smtClean="0"/>
              <a:t>MG is </a:t>
            </a:r>
            <a:r>
              <a:rPr lang="nl-NL" baseline="0" dirty="0" err="1" smtClean="0"/>
              <a:t>an</a:t>
            </a:r>
            <a:r>
              <a:rPr lang="nl-NL" baseline="0" dirty="0" smtClean="0"/>
              <a:t> </a:t>
            </a:r>
            <a:r>
              <a:rPr lang="nl-NL" baseline="0" dirty="0" err="1" smtClean="0"/>
              <a:t>autoimmune</a:t>
            </a:r>
            <a:r>
              <a:rPr lang="nl-NL" baseline="0" dirty="0" smtClean="0"/>
              <a:t> T-</a:t>
            </a:r>
            <a:r>
              <a:rPr lang="nl-NL" baseline="0" dirty="0" err="1" smtClean="0"/>
              <a:t>lymphocyte</a:t>
            </a:r>
            <a:r>
              <a:rPr lang="nl-NL" baseline="0" dirty="0" smtClean="0"/>
              <a:t>-</a:t>
            </a:r>
            <a:r>
              <a:rPr lang="nl-NL" baseline="0" dirty="0" err="1" smtClean="0"/>
              <a:t>dependent</a:t>
            </a:r>
            <a:r>
              <a:rPr lang="nl-NL" baseline="0" dirty="0" smtClean="0"/>
              <a:t> </a:t>
            </a:r>
            <a:r>
              <a:rPr lang="nl-NL" baseline="0" dirty="0" err="1" smtClean="0"/>
              <a:t>disease</a:t>
            </a:r>
            <a:r>
              <a:rPr lang="nl-NL" baseline="0" dirty="0" smtClean="0"/>
              <a:t> </a:t>
            </a:r>
            <a:r>
              <a:rPr lang="nl-NL" baseline="0" dirty="0" err="1" smtClean="0"/>
              <a:t>with</a:t>
            </a:r>
            <a:r>
              <a:rPr lang="nl-NL" baseline="0" dirty="0" smtClean="0"/>
              <a:t> </a:t>
            </a:r>
            <a:r>
              <a:rPr lang="nl-NL" baseline="0" dirty="0" err="1" smtClean="0"/>
              <a:t>production</a:t>
            </a:r>
            <a:r>
              <a:rPr lang="nl-NL" baseline="0" dirty="0" smtClean="0"/>
              <a:t> of </a:t>
            </a:r>
            <a:r>
              <a:rPr lang="nl-NL" baseline="0" dirty="0" err="1" smtClean="0"/>
              <a:t>specific</a:t>
            </a:r>
            <a:r>
              <a:rPr lang="nl-NL" baseline="0" dirty="0" smtClean="0"/>
              <a:t> </a:t>
            </a:r>
            <a:r>
              <a:rPr lang="nl-NL" baseline="0" dirty="0" err="1" smtClean="0"/>
              <a:t>autoantibodies</a:t>
            </a:r>
            <a:r>
              <a:rPr lang="nl-NL" baseline="0" dirty="0" smtClean="0"/>
              <a:t> </a:t>
            </a:r>
            <a:r>
              <a:rPr lang="nl-NL" baseline="0" dirty="0" err="1" smtClean="0"/>
              <a:t>against</a:t>
            </a:r>
            <a:r>
              <a:rPr lang="nl-NL" baseline="0" dirty="0" smtClean="0"/>
              <a:t> </a:t>
            </a:r>
            <a:r>
              <a:rPr lang="nl-NL" baseline="0" dirty="0" err="1" smtClean="0"/>
              <a:t>muscle</a:t>
            </a:r>
            <a:r>
              <a:rPr lang="nl-NL" baseline="0" dirty="0" smtClean="0"/>
              <a:t> </a:t>
            </a:r>
            <a:r>
              <a:rPr lang="nl-NL" baseline="0" dirty="0" err="1" smtClean="0"/>
              <a:t>AChRs</a:t>
            </a:r>
            <a:r>
              <a:rPr lang="nl-NL" baseline="0" dirty="0" smtClean="0"/>
              <a:t> or </a:t>
            </a:r>
            <a:r>
              <a:rPr lang="nl-NL" baseline="0" dirty="0" err="1" smtClean="0"/>
              <a:t>other</a:t>
            </a:r>
            <a:r>
              <a:rPr lang="nl-NL" baseline="0" dirty="0" smtClean="0"/>
              <a:t> </a:t>
            </a:r>
            <a:r>
              <a:rPr lang="nl-NL" baseline="0" dirty="0" err="1" smtClean="0"/>
              <a:t>muscle</a:t>
            </a:r>
            <a:r>
              <a:rPr lang="nl-NL" baseline="0" dirty="0" smtClean="0"/>
              <a:t> </a:t>
            </a:r>
            <a:r>
              <a:rPr lang="nl-NL" baseline="0" dirty="0" err="1" smtClean="0"/>
              <a:t>proteins</a:t>
            </a:r>
            <a:r>
              <a:rPr lang="nl-NL" baseline="0" dirty="0" smtClean="0"/>
              <a:t>.  </a:t>
            </a:r>
          </a:p>
          <a:p>
            <a:endParaRPr lang="en-US" dirty="0"/>
          </a:p>
        </p:txBody>
      </p:sp>
      <p:sp>
        <p:nvSpPr>
          <p:cNvPr id="4" name="Slide Number Placeholder 3"/>
          <p:cNvSpPr>
            <a:spLocks noGrp="1"/>
          </p:cNvSpPr>
          <p:nvPr>
            <p:ph type="sldNum" sz="quarter" idx="10"/>
          </p:nvPr>
        </p:nvSpPr>
        <p:spPr/>
        <p:txBody>
          <a:bodyPr/>
          <a:lstStyle/>
          <a:p>
            <a:fld id="{3DB79B27-EE2E-5647-8EE5-786B2CC047DE}" type="slidenum">
              <a:rPr lang="en-US" smtClean="0"/>
              <a:t>15</a:t>
            </a:fld>
            <a:endParaRPr lang="en-US"/>
          </a:p>
        </p:txBody>
      </p:sp>
    </p:spTree>
    <p:extLst>
      <p:ext uri="{BB962C8B-B14F-4D97-AF65-F5344CB8AC3E}">
        <p14:creationId xmlns:p14="http://schemas.microsoft.com/office/powerpoint/2010/main" val="518105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327E014-2182-B341-ADA4-B5190382D68B}" type="datetimeFigureOut">
              <a:rPr lang="en-US" smtClean="0"/>
              <a:t>6/13/12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8F39E-9C37-485F-AC97-16BB4BDF9F49}" type="slidenum">
              <a:rPr kumimoji="0" lang="en-US" smtClean="0"/>
              <a:t>‹#›</a:t>
            </a:fld>
            <a:endParaRPr kumimoji="0"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27E014-2182-B341-ADA4-B5190382D68B}" type="datetimeFigureOut">
              <a:rPr lang="en-US" smtClean="0"/>
              <a:t>6/13/12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079BB9-7AD6-424A-B72A-135BDA2EA7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27E014-2182-B341-ADA4-B5190382D68B}" type="datetimeFigureOut">
              <a:rPr lang="en-US" smtClean="0"/>
              <a:t>6/13/12</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FC079BB9-7AD6-424A-B72A-135BDA2EA7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27E014-2182-B341-ADA4-B5190382D68B}" type="datetimeFigureOut">
              <a:rPr lang="en-US" smtClean="0"/>
              <a:t>6/13/12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079BB9-7AD6-424A-B72A-135BDA2EA7D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327E014-2182-B341-ADA4-B5190382D68B}" type="datetimeFigureOut">
              <a:rPr lang="en-US" smtClean="0"/>
              <a:t>6/13/12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079BB9-7AD6-424A-B72A-135BDA2EA7D9}"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327E014-2182-B341-ADA4-B5190382D68B}" type="datetimeFigureOut">
              <a:rPr lang="en-US" smtClean="0"/>
              <a:t>6/13/12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079BB9-7AD6-424A-B72A-135BDA2EA7D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327E014-2182-B341-ADA4-B5190382D68B}" type="datetimeFigureOut">
              <a:rPr lang="en-US" smtClean="0"/>
              <a:t>6/13/12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079BB9-7AD6-424A-B72A-135BDA2EA7D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327E014-2182-B341-ADA4-B5190382D68B}" type="datetimeFigureOut">
              <a:rPr lang="en-US" smtClean="0"/>
              <a:t>6/13/12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079BB9-7AD6-424A-B72A-135BDA2EA7D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27E014-2182-B341-ADA4-B5190382D68B}" type="datetimeFigureOut">
              <a:rPr lang="en-US" smtClean="0"/>
              <a:t>6/13/12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079BB9-7AD6-424A-B72A-135BDA2EA7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327E014-2182-B341-ADA4-B5190382D68B}" type="datetimeFigureOut">
              <a:rPr lang="en-US" smtClean="0"/>
              <a:t>6/13/12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079BB9-7AD6-424A-B72A-135BDA2EA7D9}"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327E014-2182-B341-ADA4-B5190382D68B}" type="datetimeFigureOut">
              <a:rPr lang="en-US" smtClean="0"/>
              <a:t>6/13/12</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FC079BB9-7AD6-424A-B72A-135BDA2EA7D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327E014-2182-B341-ADA4-B5190382D68B}" type="datetimeFigureOut">
              <a:rPr lang="en-US" smtClean="0"/>
              <a:t>6/13/12</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FC079BB9-7AD6-424A-B72A-135BDA2EA7D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www.youtube.com/watch?v=k7YX9kuWrx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2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268" y="2265080"/>
            <a:ext cx="8077200" cy="1673352"/>
          </a:xfrm>
        </p:spPr>
        <p:txBody>
          <a:bodyPr/>
          <a:lstStyle/>
          <a:p>
            <a:r>
              <a:rPr lang="en-US" dirty="0" err="1" smtClean="0"/>
              <a:t>Junctionopathies</a:t>
            </a:r>
            <a:r>
              <a:rPr lang="en-US" dirty="0" smtClean="0"/>
              <a:t> and Neuropathies</a:t>
            </a:r>
            <a:endParaRPr lang="en-US" dirty="0"/>
          </a:p>
        </p:txBody>
      </p:sp>
      <p:sp>
        <p:nvSpPr>
          <p:cNvPr id="3" name="Subtitle 2"/>
          <p:cNvSpPr>
            <a:spLocks noGrp="1"/>
          </p:cNvSpPr>
          <p:nvPr>
            <p:ph type="subTitle" idx="1"/>
          </p:nvPr>
        </p:nvSpPr>
        <p:spPr>
          <a:xfrm>
            <a:off x="685800" y="3392180"/>
            <a:ext cx="8077200" cy="1499616"/>
          </a:xfrm>
        </p:spPr>
        <p:txBody>
          <a:bodyPr/>
          <a:lstStyle/>
          <a:p>
            <a:r>
              <a:rPr lang="en-US" dirty="0" smtClean="0"/>
              <a:t>Jillian DiFazio, DVM</a:t>
            </a:r>
          </a:p>
          <a:p>
            <a:r>
              <a:rPr lang="en-US" dirty="0" smtClean="0"/>
              <a:t>Emergency and Critical Care Resident</a:t>
            </a:r>
          </a:p>
          <a:p>
            <a:r>
              <a:rPr lang="en-US" dirty="0" smtClean="0"/>
              <a:t>Cornell University Hospital for Animals</a:t>
            </a:r>
            <a:endParaRPr lang="en-US" dirty="0"/>
          </a:p>
        </p:txBody>
      </p:sp>
    </p:spTree>
    <p:extLst>
      <p:ext uri="{BB962C8B-B14F-4D97-AF65-F5344CB8AC3E}">
        <p14:creationId xmlns:p14="http://schemas.microsoft.com/office/powerpoint/2010/main" val="390093228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Junctionopathies</a:t>
            </a:r>
            <a:r>
              <a:rPr lang="en-US" dirty="0"/>
              <a:t/>
            </a:r>
            <a:br>
              <a:rPr lang="en-US" dirty="0"/>
            </a:br>
            <a:r>
              <a:rPr lang="en-US" sz="3600" dirty="0"/>
              <a:t>Vulnerability of the NMJ </a:t>
            </a:r>
          </a:p>
        </p:txBody>
      </p:sp>
      <p:sp>
        <p:nvSpPr>
          <p:cNvPr id="3" name="Content Placeholder 2"/>
          <p:cNvSpPr>
            <a:spLocks noGrp="1"/>
          </p:cNvSpPr>
          <p:nvPr>
            <p:ph idx="1"/>
          </p:nvPr>
        </p:nvSpPr>
        <p:spPr/>
        <p:txBody>
          <a:bodyPr/>
          <a:lstStyle/>
          <a:p>
            <a:r>
              <a:rPr lang="en-US" dirty="0" smtClean="0"/>
              <a:t>Vulnerability of </a:t>
            </a:r>
            <a:r>
              <a:rPr lang="en-US" dirty="0" err="1" smtClean="0"/>
              <a:t>ACh</a:t>
            </a:r>
            <a:r>
              <a:rPr lang="en-US" dirty="0" smtClean="0"/>
              <a:t> esterase</a:t>
            </a:r>
          </a:p>
          <a:p>
            <a:pPr lvl="1"/>
            <a:r>
              <a:rPr lang="en-US" dirty="0" smtClean="0"/>
              <a:t>Result in increased synaptic presence of </a:t>
            </a:r>
            <a:r>
              <a:rPr lang="en-US" dirty="0" err="1" smtClean="0"/>
              <a:t>ACh</a:t>
            </a:r>
            <a:r>
              <a:rPr lang="en-US" dirty="0" smtClean="0"/>
              <a:t> and therefore excessive stimulation following </a:t>
            </a:r>
            <a:r>
              <a:rPr lang="en-US" dirty="0" err="1" smtClean="0"/>
              <a:t>ACh</a:t>
            </a:r>
            <a:r>
              <a:rPr lang="en-US" dirty="0" smtClean="0"/>
              <a:t> release </a:t>
            </a:r>
          </a:p>
          <a:p>
            <a:pPr lvl="1"/>
            <a:r>
              <a:rPr lang="en-US" dirty="0" err="1" smtClean="0"/>
              <a:t>Edrophonium</a:t>
            </a:r>
            <a:r>
              <a:rPr lang="en-US" dirty="0" smtClean="0"/>
              <a:t>, </a:t>
            </a:r>
            <a:r>
              <a:rPr lang="en-US" dirty="0" err="1" smtClean="0"/>
              <a:t>pyridostigmine</a:t>
            </a:r>
            <a:r>
              <a:rPr lang="en-US" dirty="0" smtClean="0"/>
              <a:t>, neostigmine bind to </a:t>
            </a:r>
            <a:r>
              <a:rPr lang="en-US" dirty="0" err="1" smtClean="0"/>
              <a:t>ACh</a:t>
            </a:r>
            <a:r>
              <a:rPr lang="en-US" dirty="0" smtClean="0"/>
              <a:t> esterase active site for varying times</a:t>
            </a:r>
          </a:p>
          <a:p>
            <a:pPr lvl="1"/>
            <a:r>
              <a:rPr lang="en-US" dirty="0" smtClean="0"/>
              <a:t>Organophosphates bind with </a:t>
            </a:r>
            <a:r>
              <a:rPr lang="en-US" dirty="0" err="1" smtClean="0"/>
              <a:t>ACh</a:t>
            </a:r>
            <a:r>
              <a:rPr lang="en-US" dirty="0" smtClean="0"/>
              <a:t> esterase active site to form stable complexes</a:t>
            </a:r>
            <a:endParaRPr lang="en-US" dirty="0"/>
          </a:p>
        </p:txBody>
      </p:sp>
    </p:spTree>
    <p:extLst>
      <p:ext uri="{BB962C8B-B14F-4D97-AF65-F5344CB8AC3E}">
        <p14:creationId xmlns:p14="http://schemas.microsoft.com/office/powerpoint/2010/main" val="420549288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Junctionopathies</a:t>
            </a:r>
            <a:r>
              <a:rPr lang="en-US" dirty="0"/>
              <a:t/>
            </a:r>
            <a:br>
              <a:rPr lang="en-US" dirty="0"/>
            </a:br>
            <a:r>
              <a:rPr lang="en-US" sz="3600" dirty="0"/>
              <a:t>Vulnerability of the NMJ </a:t>
            </a:r>
          </a:p>
        </p:txBody>
      </p:sp>
      <p:sp>
        <p:nvSpPr>
          <p:cNvPr id="3" name="Content Placeholder 2"/>
          <p:cNvSpPr>
            <a:spLocks noGrp="1"/>
          </p:cNvSpPr>
          <p:nvPr>
            <p:ph idx="1"/>
          </p:nvPr>
        </p:nvSpPr>
        <p:spPr/>
        <p:txBody>
          <a:bodyPr/>
          <a:lstStyle/>
          <a:p>
            <a:r>
              <a:rPr lang="en-US" dirty="0" smtClean="0"/>
              <a:t>Vulnerability of </a:t>
            </a:r>
            <a:r>
              <a:rPr lang="en-US" dirty="0" err="1" smtClean="0"/>
              <a:t>ACh</a:t>
            </a:r>
            <a:r>
              <a:rPr lang="en-US" dirty="0" smtClean="0"/>
              <a:t> receptors</a:t>
            </a:r>
          </a:p>
          <a:p>
            <a:pPr lvl="1"/>
            <a:r>
              <a:rPr lang="en-US" dirty="0" smtClean="0"/>
              <a:t>Myasthenia gravis</a:t>
            </a:r>
          </a:p>
          <a:p>
            <a:pPr marL="457200" lvl="1" indent="0">
              <a:buNone/>
            </a:pPr>
            <a:endParaRPr lang="en-US" dirty="0"/>
          </a:p>
          <a:p>
            <a:r>
              <a:rPr lang="en-US" dirty="0" smtClean="0"/>
              <a:t>Vulnerability of nicotinic muscle receptors</a:t>
            </a:r>
          </a:p>
          <a:p>
            <a:pPr lvl="1"/>
            <a:r>
              <a:rPr lang="en-US" dirty="0" smtClean="0"/>
              <a:t>Strychnine, many snake toxins, </a:t>
            </a:r>
            <a:r>
              <a:rPr lang="en-US" dirty="0" err="1" smtClean="0"/>
              <a:t>anatoxin</a:t>
            </a:r>
            <a:r>
              <a:rPr lang="en-US" dirty="0" smtClean="0"/>
              <a:t>-a from blue-green algae and curare-like substances</a:t>
            </a:r>
            <a:endParaRPr lang="en-US" dirty="0"/>
          </a:p>
        </p:txBody>
      </p:sp>
    </p:spTree>
    <p:extLst>
      <p:ext uri="{BB962C8B-B14F-4D97-AF65-F5344CB8AC3E}">
        <p14:creationId xmlns:p14="http://schemas.microsoft.com/office/powerpoint/2010/main" val="270543564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sz="3200" dirty="0" smtClean="0"/>
              <a:t>Clinical presentation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Symmetric, progressive muscle weakness of both the thoracic and pelvic limbs</a:t>
            </a:r>
          </a:p>
          <a:p>
            <a:r>
              <a:rPr lang="en-US" dirty="0" smtClean="0"/>
              <a:t>Tendon reflexes are often intact in the early stages of the disease (</a:t>
            </a:r>
            <a:r>
              <a:rPr lang="en-US" dirty="0" err="1" smtClean="0"/>
              <a:t>dDx</a:t>
            </a:r>
            <a:r>
              <a:rPr lang="en-US" dirty="0" smtClean="0"/>
              <a:t> peripheral neuropathies)</a:t>
            </a:r>
          </a:p>
          <a:p>
            <a:r>
              <a:rPr lang="en-US" dirty="0" smtClean="0"/>
              <a:t>Predilection for certain muscle groups, particularly the small, rapid-movement muscle groups</a:t>
            </a:r>
          </a:p>
          <a:p>
            <a:r>
              <a:rPr lang="en-US" dirty="0" smtClean="0"/>
              <a:t>In some postsynaptic disorders, there may be additional cholinergic signs</a:t>
            </a:r>
          </a:p>
          <a:p>
            <a:r>
              <a:rPr lang="en-US" dirty="0" smtClean="0"/>
              <a:t>In most cases, removal of the source of NMJ blockade will result in rapid resolution of signs</a:t>
            </a:r>
            <a:endParaRPr lang="en-US" dirty="0"/>
          </a:p>
        </p:txBody>
      </p:sp>
    </p:spTree>
    <p:extLst>
      <p:ext uri="{BB962C8B-B14F-4D97-AF65-F5344CB8AC3E}">
        <p14:creationId xmlns:p14="http://schemas.microsoft.com/office/powerpoint/2010/main" val="320995758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Junctionpathies</a:t>
            </a:r>
            <a:r>
              <a:rPr lang="en-US" dirty="0" smtClean="0"/>
              <a:t/>
            </a:r>
            <a:br>
              <a:rPr lang="en-US" dirty="0" smtClean="0"/>
            </a:br>
            <a:r>
              <a:rPr lang="en-US" dirty="0" smtClean="0"/>
              <a:t>Congenital Myasthenia Gravis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Due to an abnormal reduction in the number of </a:t>
            </a:r>
            <a:r>
              <a:rPr lang="en-US" dirty="0" err="1" smtClean="0"/>
              <a:t>ACh</a:t>
            </a:r>
            <a:r>
              <a:rPr lang="en-US" dirty="0" smtClean="0"/>
              <a:t> receptors on the muscular endplate</a:t>
            </a:r>
          </a:p>
          <a:p>
            <a:r>
              <a:rPr lang="en-US" dirty="0" smtClean="0"/>
              <a:t>Clinical signs of exercise-induced weakness</a:t>
            </a:r>
          </a:p>
          <a:p>
            <a:r>
              <a:rPr lang="en-US" dirty="0" smtClean="0"/>
              <a:t>Springer Spaniels, Jack Russell Terriers, Smooth-Haired Fox Terriers, Samoyeds, Miniature Dachshunds, and </a:t>
            </a:r>
            <a:r>
              <a:rPr lang="en-US" dirty="0" err="1" smtClean="0"/>
              <a:t>Gammel</a:t>
            </a:r>
            <a:r>
              <a:rPr lang="en-US" dirty="0" smtClean="0"/>
              <a:t> Dansk </a:t>
            </a:r>
            <a:r>
              <a:rPr lang="en-US" dirty="0" err="1" smtClean="0"/>
              <a:t>Honsehund</a:t>
            </a:r>
            <a:endParaRPr lang="en-US" dirty="0" smtClean="0"/>
          </a:p>
          <a:p>
            <a:r>
              <a:rPr lang="en-US" dirty="0" smtClean="0"/>
              <a:t>Rare in cat</a:t>
            </a:r>
          </a:p>
          <a:p>
            <a:r>
              <a:rPr lang="en-US" dirty="0" smtClean="0"/>
              <a:t>6-12 weeks old, multiple pups in litter affected</a:t>
            </a:r>
          </a:p>
          <a:p>
            <a:r>
              <a:rPr lang="en-US" dirty="0" err="1"/>
              <a:t>M</a:t>
            </a:r>
            <a:r>
              <a:rPr lang="en-US" dirty="0" err="1" smtClean="0"/>
              <a:t>egaesophagus</a:t>
            </a:r>
            <a:r>
              <a:rPr lang="en-US" dirty="0" smtClean="0"/>
              <a:t> typically only in Smooth-Haired Fox Terrier</a:t>
            </a:r>
            <a:endParaRPr lang="en-US" dirty="0"/>
          </a:p>
        </p:txBody>
      </p:sp>
      <p:pic>
        <p:nvPicPr>
          <p:cNvPr id="4" name="Picture 3"/>
          <p:cNvPicPr>
            <a:picLocks noChangeAspect="1"/>
          </p:cNvPicPr>
          <p:nvPr/>
        </p:nvPicPr>
        <p:blipFill>
          <a:blip r:embed="rId3"/>
          <a:stretch>
            <a:fillRect/>
          </a:stretch>
        </p:blipFill>
        <p:spPr>
          <a:xfrm>
            <a:off x="7319505" y="155449"/>
            <a:ext cx="1824736" cy="1824736"/>
          </a:xfrm>
          <a:prstGeom prst="rect">
            <a:avLst/>
          </a:prstGeom>
        </p:spPr>
      </p:pic>
      <p:sp>
        <p:nvSpPr>
          <p:cNvPr id="5" name="TextBox 4"/>
          <p:cNvSpPr txBox="1"/>
          <p:nvPr/>
        </p:nvSpPr>
        <p:spPr>
          <a:xfrm>
            <a:off x="237183" y="6211669"/>
            <a:ext cx="8906817" cy="646331"/>
          </a:xfrm>
          <a:prstGeom prst="rect">
            <a:avLst/>
          </a:prstGeom>
          <a:noFill/>
        </p:spPr>
        <p:txBody>
          <a:bodyPr wrap="none" rtlCol="0">
            <a:spAutoFit/>
          </a:bodyPr>
          <a:lstStyle/>
          <a:p>
            <a:r>
              <a:rPr lang="en-US" dirty="0" smtClean="0"/>
              <a:t>http://whatafy.com/storage//2012/02/2012/02/24/dog-breeds-smooth-fox-terrier/A-smooth-</a:t>
            </a:r>
          </a:p>
          <a:p>
            <a:r>
              <a:rPr lang="en-US" dirty="0" smtClean="0"/>
              <a:t>fox-</a:t>
            </a:r>
            <a:r>
              <a:rPr lang="en-US" dirty="0" err="1" smtClean="0"/>
              <a:t>terrier.jpg</a:t>
            </a:r>
            <a:endParaRPr lang="en-US" dirty="0"/>
          </a:p>
        </p:txBody>
      </p:sp>
    </p:spTree>
    <p:extLst>
      <p:ext uri="{BB962C8B-B14F-4D97-AF65-F5344CB8AC3E}">
        <p14:creationId xmlns:p14="http://schemas.microsoft.com/office/powerpoint/2010/main" val="86424458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Congenital Myasthenia Gravis</a:t>
            </a:r>
            <a:endParaRPr lang="en-US" dirty="0"/>
          </a:p>
        </p:txBody>
      </p:sp>
      <p:sp>
        <p:nvSpPr>
          <p:cNvPr id="3" name="Content Placeholder 2"/>
          <p:cNvSpPr>
            <a:spLocks noGrp="1"/>
          </p:cNvSpPr>
          <p:nvPr>
            <p:ph idx="1"/>
          </p:nvPr>
        </p:nvSpPr>
        <p:spPr/>
        <p:txBody>
          <a:bodyPr/>
          <a:lstStyle/>
          <a:p>
            <a:r>
              <a:rPr lang="en-US" dirty="0" smtClean="0"/>
              <a:t>Diagnosis is by </a:t>
            </a:r>
            <a:r>
              <a:rPr lang="en-US" dirty="0" err="1" smtClean="0"/>
              <a:t>signalment</a:t>
            </a:r>
            <a:r>
              <a:rPr lang="en-US" dirty="0" smtClean="0"/>
              <a:t>, history and a suitable response to anticholinesterase drugs (i.e. </a:t>
            </a:r>
            <a:r>
              <a:rPr lang="en-US" dirty="0" err="1" smtClean="0"/>
              <a:t>pyridostigmine</a:t>
            </a:r>
            <a:r>
              <a:rPr lang="en-US" dirty="0" smtClean="0"/>
              <a:t>)</a:t>
            </a:r>
          </a:p>
          <a:p>
            <a:r>
              <a:rPr lang="en-US" dirty="0" smtClean="0"/>
              <a:t>Remission is unlikely and lifelong management is required</a:t>
            </a:r>
          </a:p>
          <a:p>
            <a:r>
              <a:rPr lang="en-US" dirty="0" smtClean="0"/>
              <a:t>Often progressive</a:t>
            </a:r>
          </a:p>
          <a:p>
            <a:r>
              <a:rPr lang="en-US" dirty="0" smtClean="0"/>
              <a:t>Prognosis is guarded-poor</a:t>
            </a:r>
          </a:p>
          <a:p>
            <a:pPr lvl="1"/>
            <a:r>
              <a:rPr lang="en-US" dirty="0" smtClean="0"/>
              <a:t>Case report of 3 miniature </a:t>
            </a:r>
          </a:p>
          <a:p>
            <a:pPr marL="457200" lvl="1" indent="0">
              <a:buNone/>
            </a:pPr>
            <a:r>
              <a:rPr lang="en-US" dirty="0" smtClean="0"/>
              <a:t>    dachshunds- clinical signs resolved</a:t>
            </a:r>
          </a:p>
        </p:txBody>
      </p:sp>
      <p:pic>
        <p:nvPicPr>
          <p:cNvPr id="4" name="Picture 3"/>
          <p:cNvPicPr>
            <a:picLocks noChangeAspect="1"/>
          </p:cNvPicPr>
          <p:nvPr/>
        </p:nvPicPr>
        <p:blipFill>
          <a:blip r:embed="rId3"/>
          <a:stretch>
            <a:fillRect/>
          </a:stretch>
        </p:blipFill>
        <p:spPr>
          <a:xfrm>
            <a:off x="6336208" y="3933642"/>
            <a:ext cx="2598490" cy="2467158"/>
          </a:xfrm>
          <a:prstGeom prst="rect">
            <a:avLst/>
          </a:prstGeom>
        </p:spPr>
      </p:pic>
      <p:sp>
        <p:nvSpPr>
          <p:cNvPr id="5" name="TextBox 4"/>
          <p:cNvSpPr txBox="1"/>
          <p:nvPr/>
        </p:nvSpPr>
        <p:spPr>
          <a:xfrm>
            <a:off x="1544744" y="6496919"/>
            <a:ext cx="7599256" cy="369332"/>
          </a:xfrm>
          <a:prstGeom prst="rect">
            <a:avLst/>
          </a:prstGeom>
          <a:noFill/>
        </p:spPr>
        <p:txBody>
          <a:bodyPr wrap="none" rtlCol="0">
            <a:spAutoFit/>
          </a:bodyPr>
          <a:lstStyle/>
          <a:p>
            <a:r>
              <a:rPr lang="da-DK" dirty="0" smtClean="0"/>
              <a:t>http://</a:t>
            </a:r>
            <a:r>
              <a:rPr lang="da-DK" dirty="0" err="1" smtClean="0"/>
              <a:t>www.marvistavet.com</a:t>
            </a:r>
            <a:r>
              <a:rPr lang="da-DK" dirty="0" smtClean="0"/>
              <a:t>/assets/images/</a:t>
            </a:r>
            <a:r>
              <a:rPr lang="da-DK" dirty="0" err="1" smtClean="0"/>
              <a:t>Dog_using_stepladder_to_eat.gif</a:t>
            </a:r>
            <a:endParaRPr lang="en-US" dirty="0"/>
          </a:p>
        </p:txBody>
      </p:sp>
    </p:spTree>
    <p:extLst>
      <p:ext uri="{BB962C8B-B14F-4D97-AF65-F5344CB8AC3E}">
        <p14:creationId xmlns:p14="http://schemas.microsoft.com/office/powerpoint/2010/main" val="78544428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lnSpcReduction="10000"/>
          </a:bodyPr>
          <a:lstStyle/>
          <a:p>
            <a:r>
              <a:rPr lang="en-US" dirty="0" smtClean="0"/>
              <a:t>Autoimmune disease</a:t>
            </a:r>
          </a:p>
          <a:p>
            <a:pPr lvl="1"/>
            <a:r>
              <a:rPr lang="en-US" dirty="0" smtClean="0"/>
              <a:t>Antibodies (mostly </a:t>
            </a:r>
            <a:r>
              <a:rPr lang="en-US" dirty="0" err="1" smtClean="0"/>
              <a:t>IgG</a:t>
            </a:r>
            <a:r>
              <a:rPr lang="en-US" dirty="0" smtClean="0"/>
              <a:t>) are formed against the nicotinic </a:t>
            </a:r>
            <a:r>
              <a:rPr lang="en-US" dirty="0" err="1" smtClean="0"/>
              <a:t>ACh</a:t>
            </a:r>
            <a:r>
              <a:rPr lang="en-US" dirty="0" smtClean="0"/>
              <a:t> receptors resulting in decreased numbers of receptors</a:t>
            </a:r>
          </a:p>
          <a:p>
            <a:pPr lvl="1"/>
            <a:r>
              <a:rPr lang="en-US" dirty="0" smtClean="0"/>
              <a:t>Most of the autoantibodies are directed against the main immunogenic region located at the extracellular tip of the alpha-1 subunits</a:t>
            </a:r>
          </a:p>
          <a:p>
            <a:pPr lvl="1"/>
            <a:r>
              <a:rPr lang="en-US" dirty="0" smtClean="0"/>
              <a:t>T-lymphocyte-dependent disease </a:t>
            </a:r>
          </a:p>
          <a:p>
            <a:pPr lvl="2"/>
            <a:r>
              <a:rPr lang="en-US" dirty="0" smtClean="0"/>
              <a:t>Activation of CD4+ T (helper) lymphocytes and interaction with B lymphocytes leading to autoantibody production</a:t>
            </a:r>
          </a:p>
          <a:p>
            <a:pPr marL="457200" lvl="1" indent="0">
              <a:buNone/>
            </a:pPr>
            <a:endParaRPr lang="en-US" dirty="0"/>
          </a:p>
        </p:txBody>
      </p:sp>
    </p:spTree>
    <p:extLst>
      <p:ext uri="{BB962C8B-B14F-4D97-AF65-F5344CB8AC3E}">
        <p14:creationId xmlns:p14="http://schemas.microsoft.com/office/powerpoint/2010/main" val="412685329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a:xfrm>
            <a:off x="457200" y="1408176"/>
            <a:ext cx="8229600" cy="5449824"/>
          </a:xfrm>
        </p:spPr>
        <p:txBody>
          <a:bodyPr>
            <a:normAutofit lnSpcReduction="10000"/>
          </a:bodyPr>
          <a:lstStyle/>
          <a:p>
            <a:r>
              <a:rPr lang="en-US" dirty="0" smtClean="0"/>
              <a:t>Autoimmune disease</a:t>
            </a:r>
          </a:p>
          <a:p>
            <a:pPr lvl="1"/>
            <a:r>
              <a:rPr lang="en-US" dirty="0" smtClean="0"/>
              <a:t>Autoantibodies alter receptor function by one of three mechanisms</a:t>
            </a:r>
          </a:p>
          <a:p>
            <a:pPr lvl="1"/>
            <a:endParaRPr lang="en-US" dirty="0"/>
          </a:p>
          <a:p>
            <a:pPr lvl="1"/>
            <a:endParaRPr lang="en-US" dirty="0" smtClean="0"/>
          </a:p>
          <a:p>
            <a:pPr lvl="1"/>
            <a:endParaRPr lang="en-US" dirty="0" smtClean="0"/>
          </a:p>
          <a:p>
            <a:pPr lvl="1"/>
            <a:endParaRPr lang="en-US" dirty="0" smtClean="0"/>
          </a:p>
          <a:p>
            <a:pPr lvl="2"/>
            <a:r>
              <a:rPr lang="en-US" dirty="0" smtClean="0"/>
              <a:t>Antibodies may bind directly to the </a:t>
            </a:r>
            <a:r>
              <a:rPr lang="en-US" dirty="0" err="1" smtClean="0"/>
              <a:t>ACh</a:t>
            </a:r>
            <a:r>
              <a:rPr lang="en-US" dirty="0" smtClean="0"/>
              <a:t> receptor, resulting in a  blockade of the ion channel opening</a:t>
            </a:r>
          </a:p>
          <a:p>
            <a:pPr lvl="2"/>
            <a:r>
              <a:rPr lang="en-US" dirty="0" smtClean="0"/>
              <a:t>Antibodies may increase the degradation rate of </a:t>
            </a:r>
            <a:r>
              <a:rPr lang="en-US" dirty="0" err="1" smtClean="0"/>
              <a:t>ACh</a:t>
            </a:r>
            <a:r>
              <a:rPr lang="en-US" dirty="0" smtClean="0"/>
              <a:t> receptors by cross-linkage</a:t>
            </a:r>
          </a:p>
          <a:p>
            <a:pPr lvl="2"/>
            <a:r>
              <a:rPr lang="en-US" dirty="0" smtClean="0"/>
              <a:t>Complement-mediated </a:t>
            </a:r>
            <a:r>
              <a:rPr lang="en-US" dirty="0" err="1" smtClean="0"/>
              <a:t>lysis</a:t>
            </a:r>
            <a:r>
              <a:rPr lang="en-US" dirty="0" smtClean="0"/>
              <a:t> of the muscle end plate</a:t>
            </a:r>
          </a:p>
        </p:txBody>
      </p:sp>
      <p:pic>
        <p:nvPicPr>
          <p:cNvPr id="4" name="Picture 3"/>
          <p:cNvPicPr>
            <a:picLocks noChangeAspect="1"/>
          </p:cNvPicPr>
          <p:nvPr/>
        </p:nvPicPr>
        <p:blipFill>
          <a:blip r:embed="rId3"/>
          <a:stretch>
            <a:fillRect/>
          </a:stretch>
        </p:blipFill>
        <p:spPr>
          <a:xfrm>
            <a:off x="4767678" y="2545121"/>
            <a:ext cx="2778140" cy="2190101"/>
          </a:xfrm>
          <a:prstGeom prst="rect">
            <a:avLst/>
          </a:prstGeom>
        </p:spPr>
      </p:pic>
      <p:sp>
        <p:nvSpPr>
          <p:cNvPr id="5" name="TextBox 4"/>
          <p:cNvSpPr txBox="1"/>
          <p:nvPr/>
        </p:nvSpPr>
        <p:spPr>
          <a:xfrm>
            <a:off x="2576269" y="6548596"/>
            <a:ext cx="4382818" cy="369332"/>
          </a:xfrm>
          <a:prstGeom prst="rect">
            <a:avLst/>
          </a:prstGeom>
          <a:noFill/>
        </p:spPr>
        <p:txBody>
          <a:bodyPr wrap="none" rtlCol="0">
            <a:spAutoFit/>
          </a:bodyPr>
          <a:lstStyle/>
          <a:p>
            <a:r>
              <a:rPr lang="nl-NL" dirty="0" smtClean="0"/>
              <a:t>http://img2.tfd.com/</a:t>
            </a:r>
            <a:r>
              <a:rPr lang="nl-NL" dirty="0" err="1" smtClean="0"/>
              <a:t>mk</a:t>
            </a:r>
            <a:r>
              <a:rPr lang="nl-NL" dirty="0" smtClean="0"/>
              <a:t>/M/X2604-M-44.png</a:t>
            </a:r>
            <a:endParaRPr lang="en-US" dirty="0"/>
          </a:p>
        </p:txBody>
      </p:sp>
    </p:spTree>
    <p:extLst>
      <p:ext uri="{BB962C8B-B14F-4D97-AF65-F5344CB8AC3E}">
        <p14:creationId xmlns:p14="http://schemas.microsoft.com/office/powerpoint/2010/main" val="241843504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lnSpcReduction="10000"/>
          </a:bodyPr>
          <a:lstStyle/>
          <a:p>
            <a:r>
              <a:rPr lang="en-US" dirty="0" smtClean="0"/>
              <a:t>Bimodal age distribution</a:t>
            </a:r>
          </a:p>
          <a:p>
            <a:pPr lvl="1"/>
            <a:r>
              <a:rPr lang="en-US" dirty="0" smtClean="0"/>
              <a:t>Dogs 4m/o-4y/o (~3 y/o), 9y/o-13 y/o (~10 y/o)</a:t>
            </a:r>
          </a:p>
          <a:p>
            <a:pPr lvl="1"/>
            <a:r>
              <a:rPr lang="en-US" dirty="0" smtClean="0"/>
              <a:t>Cats 2y/o-3y/o, 9y/o-10y/o</a:t>
            </a:r>
          </a:p>
          <a:p>
            <a:r>
              <a:rPr lang="en-US" dirty="0" smtClean="0"/>
              <a:t>Dogs&gt;&gt;&gt;cats</a:t>
            </a:r>
          </a:p>
          <a:p>
            <a:r>
              <a:rPr lang="en-US" dirty="0" err="1" smtClean="0"/>
              <a:t>Akitas</a:t>
            </a:r>
            <a:r>
              <a:rPr lang="en-US" dirty="0" smtClean="0"/>
              <a:t>, terrier breeds, German Shorthaired Pointers and Chihuahuas; German Shepherd Dog and Golden Retriever have the highest morbidity</a:t>
            </a:r>
          </a:p>
          <a:p>
            <a:r>
              <a:rPr lang="en-US" dirty="0" smtClean="0"/>
              <a:t>Intact dogs may be slightly less likely to develop MG than spayed/neutered</a:t>
            </a:r>
          </a:p>
          <a:p>
            <a:endParaRPr lang="en-US" dirty="0" smtClean="0"/>
          </a:p>
        </p:txBody>
      </p:sp>
    </p:spTree>
    <p:extLst>
      <p:ext uri="{BB962C8B-B14F-4D97-AF65-F5344CB8AC3E}">
        <p14:creationId xmlns:p14="http://schemas.microsoft.com/office/powerpoint/2010/main" val="128022590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Three clinical syndromes</a:t>
            </a:r>
          </a:p>
          <a:p>
            <a:pPr lvl="1"/>
            <a:r>
              <a:rPr lang="en-US" dirty="0" smtClean="0"/>
              <a:t>Focal</a:t>
            </a:r>
          </a:p>
          <a:p>
            <a:pPr lvl="1"/>
            <a:r>
              <a:rPr lang="en-US" dirty="0" smtClean="0"/>
              <a:t>Generalized</a:t>
            </a:r>
          </a:p>
          <a:p>
            <a:pPr lvl="1"/>
            <a:r>
              <a:rPr lang="en-US" dirty="0" smtClean="0"/>
              <a:t>Acute fulminating</a:t>
            </a:r>
          </a:p>
          <a:p>
            <a:r>
              <a:rPr lang="en-US" dirty="0" smtClean="0"/>
              <a:t>Associated with other diseases (</a:t>
            </a:r>
            <a:r>
              <a:rPr lang="en-US" dirty="0" err="1" smtClean="0"/>
              <a:t>paraneoplastic</a:t>
            </a:r>
            <a:r>
              <a:rPr lang="en-US" dirty="0" smtClean="0"/>
              <a:t>)</a:t>
            </a:r>
          </a:p>
          <a:p>
            <a:pPr lvl="1"/>
            <a:r>
              <a:rPr lang="en-US" dirty="0" smtClean="0"/>
              <a:t>Hypothyroidism and other autoimmune diseases, </a:t>
            </a:r>
            <a:r>
              <a:rPr lang="en-US" dirty="0" err="1" smtClean="0"/>
              <a:t>thymomas</a:t>
            </a:r>
            <a:r>
              <a:rPr lang="en-US" dirty="0" smtClean="0"/>
              <a:t>, </a:t>
            </a:r>
            <a:r>
              <a:rPr lang="en-US" dirty="0" err="1" smtClean="0"/>
              <a:t>thymic</a:t>
            </a:r>
            <a:r>
              <a:rPr lang="en-US" dirty="0" smtClean="0"/>
              <a:t> cysts, </a:t>
            </a:r>
            <a:r>
              <a:rPr lang="en-US" dirty="0" err="1" smtClean="0"/>
              <a:t>nonepitheliotropic</a:t>
            </a:r>
            <a:r>
              <a:rPr lang="en-US" dirty="0" smtClean="0"/>
              <a:t> cutaneous lymphoma, </a:t>
            </a:r>
            <a:r>
              <a:rPr lang="en-US" dirty="0" err="1" smtClean="0"/>
              <a:t>cholangiocellular</a:t>
            </a:r>
            <a:r>
              <a:rPr lang="en-US" dirty="0" smtClean="0"/>
              <a:t> carcinoma, anal sac adenocarcinoma, </a:t>
            </a:r>
            <a:r>
              <a:rPr lang="en-US" dirty="0" err="1" smtClean="0"/>
              <a:t>osteogenic</a:t>
            </a:r>
            <a:r>
              <a:rPr lang="en-US" dirty="0" smtClean="0"/>
              <a:t> sarcoma and </a:t>
            </a:r>
            <a:r>
              <a:rPr lang="en-US" dirty="0" err="1" smtClean="0"/>
              <a:t>methimazole</a:t>
            </a:r>
            <a:r>
              <a:rPr lang="en-US" dirty="0" smtClean="0"/>
              <a:t> therapy in cats</a:t>
            </a:r>
          </a:p>
          <a:p>
            <a:pPr lvl="2"/>
            <a:r>
              <a:rPr lang="en-US" dirty="0" smtClean="0"/>
              <a:t>Incidence of </a:t>
            </a:r>
            <a:r>
              <a:rPr lang="en-US" dirty="0" err="1" smtClean="0"/>
              <a:t>thymomas</a:t>
            </a:r>
            <a:r>
              <a:rPr lang="en-US" dirty="0" smtClean="0"/>
              <a:t> in dogs with acquired MG is 3%; 15-26% in cats</a:t>
            </a:r>
          </a:p>
          <a:p>
            <a:pPr lvl="2"/>
            <a:r>
              <a:rPr lang="en-US" dirty="0" smtClean="0"/>
              <a:t>In dogs that have </a:t>
            </a:r>
            <a:r>
              <a:rPr lang="en-US" dirty="0" err="1" smtClean="0"/>
              <a:t>thymomas</a:t>
            </a:r>
            <a:r>
              <a:rPr lang="en-US" dirty="0" smtClean="0"/>
              <a:t>, 30-50% of cases have been identified to have MG</a:t>
            </a:r>
          </a:p>
        </p:txBody>
      </p:sp>
    </p:spTree>
    <p:extLst>
      <p:ext uri="{BB962C8B-B14F-4D97-AF65-F5344CB8AC3E}">
        <p14:creationId xmlns:p14="http://schemas.microsoft.com/office/powerpoint/2010/main" val="224681140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Generalized form is characterized by appendicular muscle weakness that may be induced/exacerbated by exercise</a:t>
            </a:r>
          </a:p>
          <a:p>
            <a:pPr lvl="1"/>
            <a:r>
              <a:rPr lang="en-US" dirty="0" smtClean="0"/>
              <a:t>Decrementing or absent palpebral reflex</a:t>
            </a:r>
          </a:p>
          <a:p>
            <a:pPr lvl="1"/>
            <a:r>
              <a:rPr lang="en-US" dirty="0" smtClean="0"/>
              <a:t>Muscle tremors/</a:t>
            </a:r>
            <a:r>
              <a:rPr lang="en-US" dirty="0" err="1" smtClean="0"/>
              <a:t>fasciculations</a:t>
            </a:r>
            <a:endParaRPr lang="en-US" dirty="0" smtClean="0"/>
          </a:p>
          <a:p>
            <a:pPr lvl="1"/>
            <a:r>
              <a:rPr lang="en-US" dirty="0" smtClean="0"/>
              <a:t>Regurgitation</a:t>
            </a:r>
          </a:p>
          <a:p>
            <a:pPr lvl="1"/>
            <a:r>
              <a:rPr lang="en-US" dirty="0" smtClean="0"/>
              <a:t>Excessive </a:t>
            </a:r>
            <a:r>
              <a:rPr lang="en-US" dirty="0" err="1" smtClean="0"/>
              <a:t>ptyalism</a:t>
            </a:r>
            <a:endParaRPr lang="en-US" dirty="0"/>
          </a:p>
          <a:p>
            <a:pPr lvl="1"/>
            <a:r>
              <a:rPr lang="en-US" dirty="0" smtClean="0"/>
              <a:t>Dysphonia</a:t>
            </a:r>
          </a:p>
          <a:p>
            <a:pPr lvl="1"/>
            <a:r>
              <a:rPr lang="en-US" dirty="0"/>
              <a:t>Tendon reflexes are usually </a:t>
            </a:r>
            <a:r>
              <a:rPr lang="en-US" dirty="0" smtClean="0"/>
              <a:t>normal</a:t>
            </a:r>
          </a:p>
          <a:p>
            <a:pPr lvl="1"/>
            <a:r>
              <a:rPr lang="en-US" dirty="0" smtClean="0"/>
              <a:t>Appendicular weakness pelvic limbs&gt;thoracic </a:t>
            </a:r>
            <a:r>
              <a:rPr lang="en-US" dirty="0" err="1" smtClean="0"/>
              <a:t>lmbs</a:t>
            </a:r>
            <a:endParaRPr lang="en-US" dirty="0" smtClean="0"/>
          </a:p>
          <a:p>
            <a:pPr lvl="1"/>
            <a:r>
              <a:rPr lang="en-US" dirty="0" smtClean="0"/>
              <a:t>Cats- cervical </a:t>
            </a:r>
            <a:r>
              <a:rPr lang="en-US" dirty="0" err="1" smtClean="0"/>
              <a:t>ventroflexion</a:t>
            </a:r>
            <a:endParaRPr lang="en-US" dirty="0" smtClean="0"/>
          </a:p>
          <a:p>
            <a:pPr lvl="1"/>
            <a:r>
              <a:rPr lang="en-US" dirty="0" smtClean="0"/>
              <a:t>Associated with </a:t>
            </a:r>
            <a:r>
              <a:rPr lang="en-US" dirty="0" err="1" smtClean="0"/>
              <a:t>polymyositis</a:t>
            </a:r>
            <a:r>
              <a:rPr lang="en-US" dirty="0" smtClean="0"/>
              <a:t> in one cat</a:t>
            </a:r>
          </a:p>
          <a:p>
            <a:pPr lvl="1"/>
            <a:r>
              <a:rPr lang="en-US" dirty="0" smtClean="0"/>
              <a:t>3</a:t>
            </a:r>
            <a:r>
              <a:rPr lang="en-US" baseline="30000" dirty="0" smtClean="0"/>
              <a:t>rd</a:t>
            </a:r>
            <a:r>
              <a:rPr lang="en-US" dirty="0" smtClean="0"/>
              <a:t> degree AV block reported in dogs</a:t>
            </a:r>
          </a:p>
          <a:p>
            <a:r>
              <a:rPr lang="en-US" dirty="0" smtClean="0"/>
              <a:t>Occurs in 57-64% of all canine cases with 84-90% having </a:t>
            </a:r>
            <a:r>
              <a:rPr lang="en-US" dirty="0" err="1" smtClean="0"/>
              <a:t>megaesophagus</a:t>
            </a:r>
            <a:endParaRPr lang="en-US" dirty="0" smtClean="0"/>
          </a:p>
        </p:txBody>
      </p:sp>
    </p:spTree>
    <p:extLst>
      <p:ext uri="{BB962C8B-B14F-4D97-AF65-F5344CB8AC3E}">
        <p14:creationId xmlns:p14="http://schemas.microsoft.com/office/powerpoint/2010/main" val="54390907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fontScale="92500" lnSpcReduction="20000"/>
          </a:bodyPr>
          <a:lstStyle/>
          <a:p>
            <a:r>
              <a:rPr lang="en-US" dirty="0" err="1" smtClean="0"/>
              <a:t>Junctionopathies</a:t>
            </a:r>
            <a:endParaRPr lang="en-US" dirty="0" smtClean="0"/>
          </a:p>
          <a:p>
            <a:pPr lvl="1"/>
            <a:r>
              <a:rPr lang="en-US" dirty="0" smtClean="0"/>
              <a:t>Normal neuromuscular junction (NMJ) anatomy and physiology</a:t>
            </a:r>
          </a:p>
          <a:p>
            <a:pPr lvl="1"/>
            <a:r>
              <a:rPr lang="en-US" dirty="0" smtClean="0"/>
              <a:t>Major NMJ disease processes, diagnosis and treatment</a:t>
            </a:r>
          </a:p>
          <a:p>
            <a:pPr lvl="1"/>
            <a:r>
              <a:rPr lang="en-US" dirty="0" smtClean="0"/>
              <a:t>Recent literature</a:t>
            </a:r>
          </a:p>
          <a:p>
            <a:r>
              <a:rPr lang="en-US" dirty="0" smtClean="0"/>
              <a:t>Disorders of the peripheral nervous system- </a:t>
            </a:r>
            <a:r>
              <a:rPr lang="en-US" dirty="0" err="1" smtClean="0"/>
              <a:t>mononeuropathies</a:t>
            </a:r>
            <a:r>
              <a:rPr lang="en-US" dirty="0" smtClean="0"/>
              <a:t> and polyneuropathies</a:t>
            </a:r>
          </a:p>
          <a:p>
            <a:pPr lvl="1"/>
            <a:r>
              <a:rPr lang="en-US" dirty="0" err="1" smtClean="0"/>
              <a:t>Polyradiculoneuritis</a:t>
            </a:r>
            <a:endParaRPr lang="en-US" dirty="0"/>
          </a:p>
          <a:p>
            <a:pPr lvl="2"/>
            <a:r>
              <a:rPr lang="en-US" dirty="0" smtClean="0"/>
              <a:t>Clinical signs, diagnosis and treatment</a:t>
            </a:r>
          </a:p>
          <a:p>
            <a:pPr lvl="1"/>
            <a:r>
              <a:rPr lang="en-US" dirty="0" smtClean="0"/>
              <a:t>Recent literature</a:t>
            </a:r>
          </a:p>
        </p:txBody>
      </p:sp>
    </p:spTree>
    <p:extLst>
      <p:ext uri="{BB962C8B-B14F-4D97-AF65-F5344CB8AC3E}">
        <p14:creationId xmlns:p14="http://schemas.microsoft.com/office/powerpoint/2010/main" val="127963562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fontScale="92500" lnSpcReduction="10000"/>
          </a:bodyPr>
          <a:lstStyle/>
          <a:p>
            <a:r>
              <a:rPr lang="en-US" dirty="0"/>
              <a:t>Focal MG presents with focal weakness of isolated muscle groups, particularly the esophageal, pharyngeal, laryngeal and facial muscles</a:t>
            </a:r>
          </a:p>
          <a:p>
            <a:pPr lvl="1"/>
            <a:r>
              <a:rPr lang="en-US" dirty="0"/>
              <a:t>Regurgitation, dysphagia, dropped jaw, diminished or absent palpebral reflexes, </a:t>
            </a:r>
            <a:r>
              <a:rPr lang="en-US" dirty="0" smtClean="0"/>
              <a:t>dysphonia</a:t>
            </a:r>
          </a:p>
          <a:p>
            <a:pPr lvl="1"/>
            <a:r>
              <a:rPr lang="en-US" dirty="0" smtClean="0"/>
              <a:t>Retrospective studies- 36-43% dogs, 15% cats</a:t>
            </a:r>
          </a:p>
          <a:p>
            <a:r>
              <a:rPr lang="en-US" dirty="0" smtClean="0"/>
              <a:t>Acute fulminating</a:t>
            </a:r>
          </a:p>
          <a:p>
            <a:pPr lvl="1"/>
            <a:r>
              <a:rPr lang="en-US" dirty="0" smtClean="0"/>
              <a:t>Severe and rapidly progressive form of generalized MG</a:t>
            </a:r>
          </a:p>
          <a:p>
            <a:pPr lvl="2"/>
            <a:r>
              <a:rPr lang="en-US" dirty="0" smtClean="0"/>
              <a:t>As high as 16% dogs, 15% cats; most reports &lt;5%</a:t>
            </a:r>
          </a:p>
          <a:p>
            <a:endParaRPr lang="en-US" dirty="0"/>
          </a:p>
        </p:txBody>
      </p:sp>
    </p:spTree>
    <p:extLst>
      <p:ext uri="{BB962C8B-B14F-4D97-AF65-F5344CB8AC3E}">
        <p14:creationId xmlns:p14="http://schemas.microsoft.com/office/powerpoint/2010/main" val="246900453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5" y="155448"/>
            <a:ext cx="8229600" cy="1252728"/>
          </a:xfrm>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a:xfrm>
            <a:off x="457200" y="1889798"/>
            <a:ext cx="8229600" cy="4625609"/>
          </a:xfrm>
        </p:spPr>
        <p:txBody>
          <a:bodyPr>
            <a:normAutofit lnSpcReduction="10000"/>
          </a:bodyPr>
          <a:lstStyle/>
          <a:p>
            <a:r>
              <a:rPr lang="en-US" dirty="0" smtClean="0"/>
              <a:t>Diagnostics:</a:t>
            </a:r>
          </a:p>
          <a:p>
            <a:pPr lvl="1"/>
            <a:r>
              <a:rPr lang="en-US" dirty="0" smtClean="0"/>
              <a:t>Minimum database (CBC, chemistry, urinalysis, +/-thyroid testing and adrenal function testing)</a:t>
            </a:r>
          </a:p>
          <a:p>
            <a:pPr lvl="1"/>
            <a:r>
              <a:rPr lang="en-US" dirty="0" smtClean="0"/>
              <a:t>Imaging</a:t>
            </a:r>
          </a:p>
          <a:p>
            <a:pPr lvl="2"/>
            <a:r>
              <a:rPr lang="en-US" dirty="0" smtClean="0"/>
              <a:t>Thoracic radiographs</a:t>
            </a:r>
          </a:p>
          <a:p>
            <a:pPr lvl="3"/>
            <a:r>
              <a:rPr lang="en-US" dirty="0" err="1" smtClean="0"/>
              <a:t>Megaesophagus</a:t>
            </a:r>
            <a:r>
              <a:rPr lang="en-US" dirty="0" smtClean="0"/>
              <a:t> (84% in dogs, 40% in cats)</a:t>
            </a:r>
          </a:p>
          <a:p>
            <a:pPr lvl="4"/>
            <a:r>
              <a:rPr lang="en-US" dirty="0" err="1" smtClean="0"/>
              <a:t>Esophagography</a:t>
            </a:r>
            <a:r>
              <a:rPr lang="en-US" dirty="0" smtClean="0"/>
              <a:t>, esophageal </a:t>
            </a:r>
            <a:r>
              <a:rPr lang="en-US" dirty="0" err="1" smtClean="0"/>
              <a:t>scintigraphy</a:t>
            </a:r>
            <a:endParaRPr lang="en-US" dirty="0" smtClean="0"/>
          </a:p>
          <a:p>
            <a:pPr lvl="3"/>
            <a:r>
              <a:rPr lang="en-US" dirty="0" smtClean="0"/>
              <a:t>Aspiration pneumonia (84% in dogs, 20% in cats)</a:t>
            </a:r>
          </a:p>
          <a:p>
            <a:pPr lvl="3"/>
            <a:r>
              <a:rPr lang="en-US" dirty="0" smtClean="0"/>
              <a:t>Cranial </a:t>
            </a:r>
            <a:r>
              <a:rPr lang="en-US" dirty="0" err="1" smtClean="0"/>
              <a:t>mediastinal</a:t>
            </a:r>
            <a:r>
              <a:rPr lang="en-US" dirty="0" smtClean="0"/>
              <a:t> mass (3.4-8% in dogs, 15-25.7% in cats)</a:t>
            </a:r>
          </a:p>
          <a:p>
            <a:pPr lvl="4"/>
            <a:r>
              <a:rPr lang="en-US" dirty="0" smtClean="0"/>
              <a:t>CT, MRI</a:t>
            </a:r>
          </a:p>
          <a:p>
            <a:pPr lvl="1"/>
            <a:r>
              <a:rPr lang="en-US" dirty="0" smtClean="0"/>
              <a:t>ECG</a:t>
            </a:r>
          </a:p>
          <a:p>
            <a:pPr lvl="3"/>
            <a:endParaRPr lang="en-US" dirty="0"/>
          </a:p>
        </p:txBody>
      </p:sp>
      <p:pic>
        <p:nvPicPr>
          <p:cNvPr id="4" name="Picture 3"/>
          <p:cNvPicPr>
            <a:picLocks noChangeAspect="1"/>
          </p:cNvPicPr>
          <p:nvPr/>
        </p:nvPicPr>
        <p:blipFill>
          <a:blip r:embed="rId3"/>
          <a:stretch>
            <a:fillRect/>
          </a:stretch>
        </p:blipFill>
        <p:spPr>
          <a:xfrm>
            <a:off x="6802835" y="155448"/>
            <a:ext cx="2341165" cy="1755874"/>
          </a:xfrm>
          <a:prstGeom prst="rect">
            <a:avLst/>
          </a:prstGeom>
        </p:spPr>
      </p:pic>
      <p:sp>
        <p:nvSpPr>
          <p:cNvPr id="5" name="TextBox 4"/>
          <p:cNvSpPr txBox="1"/>
          <p:nvPr/>
        </p:nvSpPr>
        <p:spPr>
          <a:xfrm>
            <a:off x="2131267" y="6330741"/>
            <a:ext cx="5134150" cy="369332"/>
          </a:xfrm>
          <a:prstGeom prst="rect">
            <a:avLst/>
          </a:prstGeom>
          <a:noFill/>
        </p:spPr>
        <p:txBody>
          <a:bodyPr wrap="none" rtlCol="0">
            <a:spAutoFit/>
          </a:bodyPr>
          <a:lstStyle/>
          <a:p>
            <a:r>
              <a:rPr lang="pl-PL" dirty="0" smtClean="0"/>
              <a:t>http://</a:t>
            </a:r>
            <a:r>
              <a:rPr lang="pl-PL" dirty="0" err="1" smtClean="0"/>
              <a:t>www.vetcpdonline.co.uk</a:t>
            </a:r>
            <a:r>
              <a:rPr lang="pl-PL" dirty="0" smtClean="0"/>
              <a:t>/</a:t>
            </a:r>
            <a:r>
              <a:rPr lang="pl-PL" dirty="0" err="1" smtClean="0"/>
              <a:t>images</a:t>
            </a:r>
            <a:r>
              <a:rPr lang="pl-PL" dirty="0" smtClean="0"/>
              <a:t>/art_1_16.jpg</a:t>
            </a:r>
            <a:endParaRPr lang="en-US" dirty="0"/>
          </a:p>
        </p:txBody>
      </p:sp>
    </p:spTree>
    <p:extLst>
      <p:ext uri="{BB962C8B-B14F-4D97-AF65-F5344CB8AC3E}">
        <p14:creationId xmlns:p14="http://schemas.microsoft.com/office/powerpoint/2010/main" val="42938037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lstStyle/>
          <a:p>
            <a:r>
              <a:rPr lang="en-US" dirty="0" smtClean="0"/>
              <a:t>Diagnostics</a:t>
            </a:r>
          </a:p>
          <a:p>
            <a:pPr lvl="1"/>
            <a:r>
              <a:rPr lang="en-US" dirty="0" err="1" smtClean="0"/>
              <a:t>Edrophonium</a:t>
            </a:r>
            <a:r>
              <a:rPr lang="en-US" dirty="0" smtClean="0"/>
              <a:t> chloride challenge (</a:t>
            </a:r>
            <a:r>
              <a:rPr lang="en-US" dirty="0" err="1" smtClean="0"/>
              <a:t>Tensilon</a:t>
            </a:r>
            <a:r>
              <a:rPr lang="en-US" dirty="0" smtClean="0"/>
              <a:t> response) test</a:t>
            </a:r>
          </a:p>
          <a:p>
            <a:pPr lvl="2"/>
            <a:r>
              <a:rPr lang="en-US" dirty="0" smtClean="0"/>
              <a:t>Positive response is supportive of a presumptive diagnosis of Myasthenia Gravis</a:t>
            </a:r>
          </a:p>
          <a:p>
            <a:pPr lvl="2"/>
            <a:r>
              <a:rPr lang="en-US" dirty="0" smtClean="0"/>
              <a:t>Dogs 0.1-0.2mg/kg IV</a:t>
            </a:r>
          </a:p>
          <a:p>
            <a:pPr lvl="2"/>
            <a:r>
              <a:rPr lang="en-US" dirty="0" smtClean="0"/>
              <a:t>Cats 0.25-0.5mg per cat IV</a:t>
            </a:r>
          </a:p>
          <a:p>
            <a:pPr lvl="2"/>
            <a:r>
              <a:rPr lang="en-US" dirty="0" smtClean="0"/>
              <a:t>Have atropine on hand!</a:t>
            </a:r>
            <a:endParaRPr lang="en-US" dirty="0"/>
          </a:p>
        </p:txBody>
      </p:sp>
      <p:sp>
        <p:nvSpPr>
          <p:cNvPr id="4" name="TextBox 3"/>
          <p:cNvSpPr txBox="1"/>
          <p:nvPr/>
        </p:nvSpPr>
        <p:spPr>
          <a:xfrm>
            <a:off x="2109739" y="5939932"/>
            <a:ext cx="4929555" cy="646331"/>
          </a:xfrm>
          <a:prstGeom prst="rect">
            <a:avLst/>
          </a:prstGeom>
          <a:noFill/>
        </p:spPr>
        <p:txBody>
          <a:bodyPr wrap="none" rtlCol="0">
            <a:spAutoFit/>
          </a:bodyPr>
          <a:lstStyle/>
          <a:p>
            <a:r>
              <a:rPr lang="pl-PL" dirty="0" smtClean="0">
                <a:hlinkClick r:id="rId3"/>
              </a:rPr>
              <a:t>http://www.youtube.com/watch?v=k7YX9kuWrxA</a:t>
            </a:r>
            <a:endParaRPr lang="pl-PL" dirty="0" smtClean="0"/>
          </a:p>
          <a:p>
            <a:endParaRPr lang="en-US" dirty="0"/>
          </a:p>
        </p:txBody>
      </p:sp>
    </p:spTree>
    <p:extLst>
      <p:ext uri="{BB962C8B-B14F-4D97-AF65-F5344CB8AC3E}">
        <p14:creationId xmlns:p14="http://schemas.microsoft.com/office/powerpoint/2010/main" val="318303450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lstStyle/>
          <a:p>
            <a:r>
              <a:rPr lang="en-US" dirty="0" err="1" smtClean="0"/>
              <a:t>Electrodiagnostics</a:t>
            </a:r>
            <a:endParaRPr lang="en-US" dirty="0" smtClean="0"/>
          </a:p>
          <a:p>
            <a:pPr lvl="1"/>
            <a:r>
              <a:rPr lang="en-US" dirty="0" smtClean="0"/>
              <a:t>Repetitive nerve stimulation</a:t>
            </a:r>
          </a:p>
          <a:p>
            <a:pPr lvl="2"/>
            <a:r>
              <a:rPr lang="en-US" dirty="0" smtClean="0"/>
              <a:t>A </a:t>
            </a:r>
            <a:r>
              <a:rPr lang="en-US" dirty="0" err="1" smtClean="0"/>
              <a:t>decremental</a:t>
            </a:r>
            <a:r>
              <a:rPr lang="en-US" dirty="0" smtClean="0"/>
              <a:t> response to RNS at a stimulation rate of &lt;/= 5/sec is supportive of a diagnosis of MG</a:t>
            </a:r>
          </a:p>
          <a:p>
            <a:pPr lvl="2"/>
            <a:r>
              <a:rPr lang="en-US" dirty="0" smtClean="0"/>
              <a:t>A decrease in the successive compound muscle action potentials by &gt;/= 10% is abnormal</a:t>
            </a:r>
          </a:p>
          <a:p>
            <a:pPr lvl="1"/>
            <a:r>
              <a:rPr lang="en-US" dirty="0" smtClean="0"/>
              <a:t>Single-fiber electromyography (SF-EMG)</a:t>
            </a:r>
          </a:p>
          <a:p>
            <a:pPr lvl="2"/>
            <a:r>
              <a:rPr lang="en-US" dirty="0" smtClean="0"/>
              <a:t>Increased variation in latency (jitter) in MG</a:t>
            </a:r>
            <a:br>
              <a:rPr lang="en-US" dirty="0" smtClean="0"/>
            </a:br>
            <a:endParaRPr lang="en-US" dirty="0"/>
          </a:p>
        </p:txBody>
      </p:sp>
      <p:pic>
        <p:nvPicPr>
          <p:cNvPr id="4" name="Picture 3"/>
          <p:cNvPicPr>
            <a:picLocks noChangeAspect="1"/>
          </p:cNvPicPr>
          <p:nvPr/>
        </p:nvPicPr>
        <p:blipFill>
          <a:blip r:embed="rId3"/>
          <a:stretch>
            <a:fillRect/>
          </a:stretch>
        </p:blipFill>
        <p:spPr>
          <a:xfrm>
            <a:off x="5521216" y="1408176"/>
            <a:ext cx="3342920" cy="1666615"/>
          </a:xfrm>
          <a:prstGeom prst="rect">
            <a:avLst/>
          </a:prstGeom>
        </p:spPr>
      </p:pic>
      <p:sp>
        <p:nvSpPr>
          <p:cNvPr id="5" name="TextBox 4"/>
          <p:cNvSpPr txBox="1"/>
          <p:nvPr/>
        </p:nvSpPr>
        <p:spPr>
          <a:xfrm>
            <a:off x="0" y="5743067"/>
            <a:ext cx="5134739" cy="369332"/>
          </a:xfrm>
          <a:prstGeom prst="rect">
            <a:avLst/>
          </a:prstGeom>
          <a:noFill/>
        </p:spPr>
        <p:txBody>
          <a:bodyPr wrap="none" rtlCol="0">
            <a:spAutoFit/>
          </a:bodyPr>
          <a:lstStyle/>
          <a:p>
            <a:r>
              <a:rPr lang="de-DE" dirty="0" smtClean="0"/>
              <a:t>http://</a:t>
            </a:r>
            <a:r>
              <a:rPr lang="de-DE" dirty="0" err="1" smtClean="0"/>
              <a:t>neuromuscular.wustl.edu</a:t>
            </a:r>
            <a:r>
              <a:rPr lang="de-DE" dirty="0" smtClean="0"/>
              <a:t>/</a:t>
            </a:r>
            <a:r>
              <a:rPr lang="de-DE" dirty="0" err="1" smtClean="0"/>
              <a:t>pics</a:t>
            </a:r>
            <a:r>
              <a:rPr lang="de-DE" dirty="0" smtClean="0"/>
              <a:t>/decrement1.gif</a:t>
            </a:r>
            <a:endParaRPr lang="en-US" dirty="0"/>
          </a:p>
        </p:txBody>
      </p:sp>
      <p:pic>
        <p:nvPicPr>
          <p:cNvPr id="6" name="Picture 5"/>
          <p:cNvPicPr>
            <a:picLocks noChangeAspect="1"/>
          </p:cNvPicPr>
          <p:nvPr/>
        </p:nvPicPr>
        <p:blipFill>
          <a:blip r:embed="rId4"/>
          <a:stretch>
            <a:fillRect/>
          </a:stretch>
        </p:blipFill>
        <p:spPr>
          <a:xfrm>
            <a:off x="5396168" y="5383774"/>
            <a:ext cx="3615415" cy="1459313"/>
          </a:xfrm>
          <a:prstGeom prst="rect">
            <a:avLst/>
          </a:prstGeom>
        </p:spPr>
      </p:pic>
      <p:sp>
        <p:nvSpPr>
          <p:cNvPr id="7" name="TextBox 6"/>
          <p:cNvSpPr txBox="1"/>
          <p:nvPr/>
        </p:nvSpPr>
        <p:spPr>
          <a:xfrm>
            <a:off x="81454" y="6196756"/>
            <a:ext cx="5314714" cy="646331"/>
          </a:xfrm>
          <a:prstGeom prst="rect">
            <a:avLst/>
          </a:prstGeom>
          <a:noFill/>
        </p:spPr>
        <p:txBody>
          <a:bodyPr wrap="none" rtlCol="0">
            <a:spAutoFit/>
          </a:bodyPr>
          <a:lstStyle/>
          <a:p>
            <a:r>
              <a:rPr lang="nl-NL" dirty="0" smtClean="0"/>
              <a:t>http://www.uwo.ca/cns/resident/pocketbook/pictures/</a:t>
            </a:r>
          </a:p>
          <a:p>
            <a:r>
              <a:rPr lang="nl-NL" dirty="0" err="1" smtClean="0"/>
              <a:t>sfemg-jitter.jpg</a:t>
            </a:r>
            <a:endParaRPr lang="en-US" dirty="0"/>
          </a:p>
        </p:txBody>
      </p:sp>
    </p:spTree>
    <p:extLst>
      <p:ext uri="{BB962C8B-B14F-4D97-AF65-F5344CB8AC3E}">
        <p14:creationId xmlns:p14="http://schemas.microsoft.com/office/powerpoint/2010/main" val="72779930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Diagnostics</a:t>
            </a:r>
          </a:p>
          <a:p>
            <a:pPr lvl="1"/>
            <a:r>
              <a:rPr lang="en-US" dirty="0" smtClean="0"/>
              <a:t>Elevated anti-</a:t>
            </a:r>
            <a:r>
              <a:rPr lang="en-US" dirty="0" err="1" smtClean="0"/>
              <a:t>ACh</a:t>
            </a:r>
            <a:r>
              <a:rPr lang="en-US" dirty="0" smtClean="0"/>
              <a:t> receptor antibody concentrations</a:t>
            </a:r>
          </a:p>
          <a:p>
            <a:pPr lvl="2"/>
            <a:r>
              <a:rPr lang="en-US" dirty="0" err="1" smtClean="0"/>
              <a:t>ACh</a:t>
            </a:r>
            <a:r>
              <a:rPr lang="en-US" dirty="0" smtClean="0"/>
              <a:t>-R </a:t>
            </a:r>
            <a:r>
              <a:rPr lang="en-US" dirty="0" err="1" smtClean="0"/>
              <a:t>Ab</a:t>
            </a:r>
            <a:r>
              <a:rPr lang="en-US" dirty="0" smtClean="0"/>
              <a:t> test&gt;0.6nmol/L positive for acquired MG in dogs</a:t>
            </a:r>
          </a:p>
          <a:p>
            <a:pPr lvl="2"/>
            <a:r>
              <a:rPr lang="en-US" dirty="0" err="1" smtClean="0"/>
              <a:t>ACh</a:t>
            </a:r>
            <a:r>
              <a:rPr lang="en-US" dirty="0" smtClean="0"/>
              <a:t>-R </a:t>
            </a:r>
            <a:r>
              <a:rPr lang="en-US" dirty="0" err="1" smtClean="0"/>
              <a:t>Ab</a:t>
            </a:r>
            <a:r>
              <a:rPr lang="en-US" dirty="0" smtClean="0"/>
              <a:t> test&gt;0.3nmol/L positive for acquired MG in cats</a:t>
            </a:r>
          </a:p>
          <a:p>
            <a:pPr lvl="2"/>
            <a:r>
              <a:rPr lang="en-US" dirty="0" smtClean="0"/>
              <a:t>Humans- 10-15% generalized </a:t>
            </a:r>
            <a:r>
              <a:rPr lang="en-US" dirty="0" err="1" smtClean="0"/>
              <a:t>myasthenics</a:t>
            </a:r>
            <a:r>
              <a:rPr lang="en-US" dirty="0" smtClean="0"/>
              <a:t> and 30-50% focal </a:t>
            </a:r>
            <a:r>
              <a:rPr lang="en-US" dirty="0" err="1" smtClean="0"/>
              <a:t>myasthenics</a:t>
            </a:r>
            <a:r>
              <a:rPr lang="en-US" dirty="0" smtClean="0"/>
              <a:t> are </a:t>
            </a:r>
            <a:r>
              <a:rPr lang="en-US" dirty="0" err="1" smtClean="0"/>
              <a:t>seronegative</a:t>
            </a:r>
            <a:endParaRPr lang="en-US" dirty="0" smtClean="0"/>
          </a:p>
          <a:p>
            <a:pPr lvl="2"/>
            <a:r>
              <a:rPr lang="en-US" dirty="0" smtClean="0"/>
              <a:t>Dewey CW, et al: nearly 10-15% of generalized </a:t>
            </a:r>
            <a:r>
              <a:rPr lang="en-US" dirty="0" err="1" smtClean="0"/>
              <a:t>myasthenic</a:t>
            </a:r>
            <a:r>
              <a:rPr lang="en-US" dirty="0" smtClean="0"/>
              <a:t> dogs are </a:t>
            </a:r>
            <a:r>
              <a:rPr lang="en-US" dirty="0" err="1" smtClean="0"/>
              <a:t>seronegative</a:t>
            </a:r>
            <a:r>
              <a:rPr lang="en-US" dirty="0" smtClean="0"/>
              <a:t>; Shelton GD: 2% of generalized dogs </a:t>
            </a:r>
            <a:r>
              <a:rPr lang="en-US" dirty="0" err="1" smtClean="0"/>
              <a:t>seronegative</a:t>
            </a:r>
            <a:endParaRPr lang="en-US" dirty="0" smtClean="0"/>
          </a:p>
          <a:p>
            <a:pPr lvl="2"/>
            <a:r>
              <a:rPr lang="en-US" dirty="0" smtClean="0"/>
              <a:t>Criteria for diagnosis of SNMG in dogs include clinical signs, a positive </a:t>
            </a:r>
            <a:r>
              <a:rPr lang="en-US" dirty="0" err="1" smtClean="0"/>
              <a:t>edrophonium</a:t>
            </a:r>
            <a:r>
              <a:rPr lang="en-US" dirty="0" smtClean="0"/>
              <a:t> response test, </a:t>
            </a:r>
            <a:r>
              <a:rPr lang="en-US" dirty="0" err="1" smtClean="0"/>
              <a:t>electrophysiologic</a:t>
            </a:r>
            <a:r>
              <a:rPr lang="en-US" dirty="0" smtClean="0"/>
              <a:t> findings, normal limb muscle strength following anticholinesterase therapy and at least 2 </a:t>
            </a:r>
            <a:r>
              <a:rPr lang="en-US" dirty="0" err="1" smtClean="0"/>
              <a:t>seronegative</a:t>
            </a:r>
            <a:r>
              <a:rPr lang="en-US" dirty="0" smtClean="0"/>
              <a:t> </a:t>
            </a:r>
            <a:r>
              <a:rPr lang="en-US" dirty="0" err="1" smtClean="0"/>
              <a:t>AChR</a:t>
            </a:r>
            <a:r>
              <a:rPr lang="en-US" dirty="0" smtClean="0"/>
              <a:t> titers</a:t>
            </a:r>
          </a:p>
          <a:p>
            <a:pPr lvl="1"/>
            <a:r>
              <a:rPr lang="en-US" dirty="0" smtClean="0"/>
              <a:t>Immune complexes may be demonstrated at the level of the NMJ by immunocytochemistry of fresh muscle biopsy specimens or by incubating the patient’s serum with normal canine muscle samples</a:t>
            </a:r>
            <a:endParaRPr lang="en-US" dirty="0"/>
          </a:p>
          <a:p>
            <a:pPr lvl="3"/>
            <a:endParaRPr lang="en-US" dirty="0"/>
          </a:p>
        </p:txBody>
      </p:sp>
    </p:spTree>
    <p:extLst>
      <p:ext uri="{BB962C8B-B14F-4D97-AF65-F5344CB8AC3E}">
        <p14:creationId xmlns:p14="http://schemas.microsoft.com/office/powerpoint/2010/main" val="90752071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Myasthenia Gravis</a:t>
            </a:r>
            <a:endParaRPr lang="en-US" dirty="0"/>
          </a:p>
        </p:txBody>
      </p:sp>
      <p:sp>
        <p:nvSpPr>
          <p:cNvPr id="3" name="Content Placeholder 2"/>
          <p:cNvSpPr>
            <a:spLocks noGrp="1"/>
          </p:cNvSpPr>
          <p:nvPr>
            <p:ph idx="1"/>
          </p:nvPr>
        </p:nvSpPr>
        <p:spPr/>
        <p:txBody>
          <a:bodyPr>
            <a:normAutofit lnSpcReduction="10000"/>
          </a:bodyPr>
          <a:lstStyle/>
          <a:p>
            <a:r>
              <a:rPr lang="en-US" dirty="0" smtClean="0"/>
              <a:t>Treatment</a:t>
            </a:r>
          </a:p>
          <a:p>
            <a:pPr lvl="1"/>
            <a:r>
              <a:rPr lang="en-US" dirty="0" smtClean="0"/>
              <a:t>Supportive therapy</a:t>
            </a:r>
          </a:p>
          <a:p>
            <a:pPr lvl="2"/>
            <a:r>
              <a:rPr lang="en-US" dirty="0" smtClean="0"/>
              <a:t>Prevention and treatment of aspiration pneumonia</a:t>
            </a:r>
          </a:p>
          <a:p>
            <a:pPr lvl="3"/>
            <a:r>
              <a:rPr lang="en-US" dirty="0" smtClean="0"/>
              <a:t>***Avoid aminoglycosides, ampicillin</a:t>
            </a:r>
          </a:p>
          <a:p>
            <a:pPr marL="1033272" lvl="3" indent="0">
              <a:buNone/>
            </a:pPr>
            <a:r>
              <a:rPr lang="en-US" dirty="0"/>
              <a:t>	</a:t>
            </a:r>
            <a:r>
              <a:rPr lang="en-US" dirty="0" smtClean="0"/>
              <a:t>    and </a:t>
            </a:r>
            <a:r>
              <a:rPr lang="en-US" dirty="0" err="1" smtClean="0"/>
              <a:t>tetracyclines</a:t>
            </a:r>
            <a:endParaRPr lang="en-US" dirty="0" smtClean="0"/>
          </a:p>
          <a:p>
            <a:pPr lvl="2"/>
            <a:r>
              <a:rPr lang="en-US" dirty="0" smtClean="0"/>
              <a:t>Fluid therapy</a:t>
            </a:r>
          </a:p>
          <a:p>
            <a:pPr lvl="2"/>
            <a:r>
              <a:rPr lang="en-US" dirty="0" smtClean="0"/>
              <a:t>Nutritional support</a:t>
            </a:r>
          </a:p>
          <a:p>
            <a:pPr lvl="2"/>
            <a:r>
              <a:rPr lang="en-US" dirty="0" smtClean="0"/>
              <a:t>Respiratory support</a:t>
            </a:r>
          </a:p>
          <a:p>
            <a:pPr lvl="2"/>
            <a:r>
              <a:rPr lang="en-US" dirty="0" smtClean="0"/>
              <a:t>Modification of GI tract function</a:t>
            </a:r>
          </a:p>
          <a:p>
            <a:pPr lvl="2"/>
            <a:r>
              <a:rPr lang="en-US" dirty="0" smtClean="0"/>
              <a:t>Mild hypothermia</a:t>
            </a:r>
          </a:p>
          <a:p>
            <a:pPr lvl="1"/>
            <a:r>
              <a:rPr lang="en-US" dirty="0" smtClean="0"/>
              <a:t>Specific therapy</a:t>
            </a:r>
            <a:endParaRPr lang="en-US" dirty="0"/>
          </a:p>
        </p:txBody>
      </p:sp>
      <p:pic>
        <p:nvPicPr>
          <p:cNvPr id="4" name="Picture 3"/>
          <p:cNvPicPr>
            <a:picLocks noChangeAspect="1"/>
          </p:cNvPicPr>
          <p:nvPr/>
        </p:nvPicPr>
        <p:blipFill>
          <a:blip r:embed="rId3"/>
          <a:stretch>
            <a:fillRect/>
          </a:stretch>
        </p:blipFill>
        <p:spPr>
          <a:xfrm>
            <a:off x="5683380" y="3380846"/>
            <a:ext cx="3280023" cy="3107822"/>
          </a:xfrm>
          <a:prstGeom prst="rect">
            <a:avLst/>
          </a:prstGeom>
        </p:spPr>
      </p:pic>
      <p:sp>
        <p:nvSpPr>
          <p:cNvPr id="5" name="TextBox 4"/>
          <p:cNvSpPr txBox="1"/>
          <p:nvPr/>
        </p:nvSpPr>
        <p:spPr>
          <a:xfrm>
            <a:off x="0" y="6488668"/>
            <a:ext cx="6886921" cy="369332"/>
          </a:xfrm>
          <a:prstGeom prst="rect">
            <a:avLst/>
          </a:prstGeom>
          <a:noFill/>
        </p:spPr>
        <p:txBody>
          <a:bodyPr wrap="none" rtlCol="0">
            <a:spAutoFit/>
          </a:bodyPr>
          <a:lstStyle/>
          <a:p>
            <a:r>
              <a:rPr lang="en-US" dirty="0" smtClean="0"/>
              <a:t>http://</a:t>
            </a:r>
            <a:r>
              <a:rPr lang="en-US" dirty="0" err="1" smtClean="0"/>
              <a:t>www.urbanfinds.com</a:t>
            </a:r>
            <a:r>
              <a:rPr lang="en-US" dirty="0" smtClean="0"/>
              <a:t>/</a:t>
            </a:r>
            <a:r>
              <a:rPr lang="en-US" dirty="0" err="1" smtClean="0"/>
              <a:t>kamsnaps</a:t>
            </a:r>
            <a:r>
              <a:rPr lang="en-US" dirty="0" smtClean="0"/>
              <a:t>/images/101uses/</a:t>
            </a:r>
            <a:r>
              <a:rPr lang="en-US" dirty="0" err="1" smtClean="0"/>
              <a:t>tubiefriend.jpg</a:t>
            </a:r>
            <a:endParaRPr lang="en-US" dirty="0"/>
          </a:p>
        </p:txBody>
      </p:sp>
    </p:spTree>
    <p:extLst>
      <p:ext uri="{BB962C8B-B14F-4D97-AF65-F5344CB8AC3E}">
        <p14:creationId xmlns:p14="http://schemas.microsoft.com/office/powerpoint/2010/main" val="348013473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lnSpcReduction="10000"/>
          </a:bodyPr>
          <a:lstStyle/>
          <a:p>
            <a:r>
              <a:rPr lang="en-US" dirty="0" smtClean="0"/>
              <a:t>Specific therapy</a:t>
            </a:r>
          </a:p>
          <a:p>
            <a:pPr lvl="1"/>
            <a:r>
              <a:rPr lang="en-US" dirty="0" smtClean="0"/>
              <a:t>Anticholinesterase therapy</a:t>
            </a:r>
          </a:p>
          <a:p>
            <a:pPr lvl="2"/>
            <a:r>
              <a:rPr lang="en-US" dirty="0" err="1" smtClean="0"/>
              <a:t>Pyridostigmine</a:t>
            </a:r>
            <a:r>
              <a:rPr lang="en-US" dirty="0" smtClean="0"/>
              <a:t> bromide (</a:t>
            </a:r>
            <a:r>
              <a:rPr lang="en-US" dirty="0" err="1" smtClean="0"/>
              <a:t>Mestinon</a:t>
            </a:r>
            <a:r>
              <a:rPr lang="en-US" dirty="0" smtClean="0"/>
              <a:t>) </a:t>
            </a:r>
          </a:p>
          <a:p>
            <a:pPr lvl="3"/>
            <a:r>
              <a:rPr lang="en-US" dirty="0" smtClean="0"/>
              <a:t>0.5-3mg/kg PO Q8-12hrs dogs</a:t>
            </a:r>
          </a:p>
          <a:p>
            <a:pPr lvl="3"/>
            <a:r>
              <a:rPr lang="en-US" dirty="0" smtClean="0"/>
              <a:t>0.25mg/kg PO Q8-12hrs cats</a:t>
            </a:r>
          </a:p>
          <a:p>
            <a:pPr lvl="3"/>
            <a:r>
              <a:rPr lang="en-US" dirty="0" smtClean="0"/>
              <a:t>0.01-0.03mg/kg/</a:t>
            </a:r>
            <a:r>
              <a:rPr lang="en-US" dirty="0" err="1" smtClean="0"/>
              <a:t>hr</a:t>
            </a:r>
            <a:r>
              <a:rPr lang="en-US" dirty="0" smtClean="0"/>
              <a:t> IV</a:t>
            </a:r>
            <a:endParaRPr lang="en-US" dirty="0"/>
          </a:p>
          <a:p>
            <a:pPr lvl="2"/>
            <a:r>
              <a:rPr lang="en-US" dirty="0" smtClean="0"/>
              <a:t>Neostigmine (</a:t>
            </a:r>
            <a:r>
              <a:rPr lang="en-US" dirty="0" err="1" smtClean="0"/>
              <a:t>Prostigmin</a:t>
            </a:r>
            <a:r>
              <a:rPr lang="en-US" dirty="0" smtClean="0"/>
              <a:t>)</a:t>
            </a:r>
          </a:p>
          <a:p>
            <a:pPr lvl="3"/>
            <a:r>
              <a:rPr lang="en-US" dirty="0" smtClean="0"/>
              <a:t>0.04mg/kg IV Q6hrs dogs</a:t>
            </a:r>
          </a:p>
          <a:p>
            <a:pPr lvl="2"/>
            <a:r>
              <a:rPr lang="en-US" dirty="0" smtClean="0"/>
              <a:t>Variable response to therapy</a:t>
            </a:r>
          </a:p>
          <a:p>
            <a:pPr lvl="2"/>
            <a:r>
              <a:rPr lang="en-US" dirty="0" smtClean="0"/>
              <a:t>Effect on improving esophageal function in dogs is less than effect on appendicular muscle weakness</a:t>
            </a:r>
          </a:p>
        </p:txBody>
      </p:sp>
    </p:spTree>
    <p:extLst>
      <p:ext uri="{BB962C8B-B14F-4D97-AF65-F5344CB8AC3E}">
        <p14:creationId xmlns:p14="http://schemas.microsoft.com/office/powerpoint/2010/main" val="265792271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Immunosuppressive therapy</a:t>
            </a:r>
          </a:p>
          <a:p>
            <a:pPr lvl="1"/>
            <a:r>
              <a:rPr lang="en-US" dirty="0" smtClean="0"/>
              <a:t>Some animals (particularly young dogs) may go into spontaneous remission</a:t>
            </a:r>
          </a:p>
          <a:p>
            <a:pPr lvl="2"/>
            <a:r>
              <a:rPr lang="en-US" dirty="0" smtClean="0"/>
              <a:t>Shelton GD and </a:t>
            </a:r>
            <a:r>
              <a:rPr lang="en-US" dirty="0" err="1" smtClean="0"/>
              <a:t>Linstrom</a:t>
            </a:r>
            <a:r>
              <a:rPr lang="en-US" dirty="0" smtClean="0"/>
              <a:t> JM 2001 study</a:t>
            </a:r>
          </a:p>
          <a:p>
            <a:pPr lvl="1"/>
            <a:r>
              <a:rPr lang="en-US" dirty="0" smtClean="0"/>
              <a:t>Glucocorticoid therapy</a:t>
            </a:r>
          </a:p>
          <a:p>
            <a:pPr lvl="2"/>
            <a:r>
              <a:rPr lang="en-US" dirty="0" smtClean="0"/>
              <a:t>In cases responsive to </a:t>
            </a:r>
            <a:r>
              <a:rPr lang="en-US" dirty="0" err="1" smtClean="0"/>
              <a:t>edrophonium</a:t>
            </a:r>
            <a:r>
              <a:rPr lang="en-US" dirty="0" smtClean="0"/>
              <a:t> chloride,</a:t>
            </a:r>
            <a:r>
              <a:rPr lang="en-US" dirty="0"/>
              <a:t> </a:t>
            </a:r>
            <a:r>
              <a:rPr lang="en-US" dirty="0" smtClean="0"/>
              <a:t>a conservative treatment regime would be prednisone therapy at an alternate-day anti-inflammatory dose (0.5mg/kg EOD)</a:t>
            </a:r>
          </a:p>
          <a:p>
            <a:pPr lvl="3"/>
            <a:r>
              <a:rPr lang="en-US" dirty="0" smtClean="0"/>
              <a:t>Increasing/introducing steroids should be considered if the response to anticholinesterase therapy is suboptimal or if the patient is resistant to therapy</a:t>
            </a:r>
          </a:p>
          <a:p>
            <a:pPr lvl="4"/>
            <a:r>
              <a:rPr lang="en-US" dirty="0" smtClean="0"/>
              <a:t>Prednisone 0.5mg/kg Q12hrs; cats 1-4mg/kg/day (prednisolone)</a:t>
            </a:r>
          </a:p>
          <a:p>
            <a:pPr lvl="1"/>
            <a:endParaRPr lang="en-US" dirty="0" smtClean="0"/>
          </a:p>
          <a:p>
            <a:endParaRPr lang="en-US" dirty="0"/>
          </a:p>
        </p:txBody>
      </p:sp>
    </p:spTree>
    <p:extLst>
      <p:ext uri="{BB962C8B-B14F-4D97-AF65-F5344CB8AC3E}">
        <p14:creationId xmlns:p14="http://schemas.microsoft.com/office/powerpoint/2010/main" val="46762989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a:xfrm>
            <a:off x="161959" y="1408176"/>
            <a:ext cx="8686800" cy="5806009"/>
          </a:xfrm>
        </p:spPr>
        <p:txBody>
          <a:bodyPr>
            <a:normAutofit fontScale="62500" lnSpcReduction="20000"/>
          </a:bodyPr>
          <a:lstStyle/>
          <a:p>
            <a:r>
              <a:rPr lang="en-US" dirty="0" smtClean="0"/>
              <a:t>Immunosuppressive therapy</a:t>
            </a:r>
          </a:p>
          <a:p>
            <a:pPr lvl="1"/>
            <a:r>
              <a:rPr lang="en-US" dirty="0" smtClean="0"/>
              <a:t>***No controlled clinical studies in animals that show benefit of any one drug over another</a:t>
            </a:r>
          </a:p>
          <a:p>
            <a:pPr lvl="1"/>
            <a:r>
              <a:rPr lang="en-US" dirty="0" smtClean="0"/>
              <a:t>Azathioprine</a:t>
            </a:r>
          </a:p>
          <a:p>
            <a:pPr lvl="2"/>
            <a:r>
              <a:rPr lang="en-US" dirty="0" smtClean="0"/>
              <a:t>Use of azathioprine alone or with prednisone is highly effective in resolving clinical signs in humans with MG</a:t>
            </a:r>
          </a:p>
          <a:p>
            <a:pPr lvl="3"/>
            <a:r>
              <a:rPr lang="en-US" dirty="0" smtClean="0"/>
              <a:t>Class I evidence (randomized controlled trials) recommendation for MG in people and used as a first line therapy for </a:t>
            </a:r>
            <a:r>
              <a:rPr lang="en-US" dirty="0" err="1" smtClean="0"/>
              <a:t>longterm</a:t>
            </a:r>
            <a:r>
              <a:rPr lang="en-US" dirty="0" smtClean="0"/>
              <a:t> use</a:t>
            </a:r>
          </a:p>
          <a:p>
            <a:pPr lvl="2"/>
            <a:r>
              <a:rPr lang="en-US" dirty="0" smtClean="0"/>
              <a:t>Dewey CW, et al: Azathioprine therapy for acquired myasthenia gravis in five dogs. JAAHA 1999.</a:t>
            </a:r>
          </a:p>
          <a:p>
            <a:pPr lvl="2"/>
            <a:r>
              <a:rPr lang="en-US" dirty="0" smtClean="0"/>
              <a:t>1-2mg/kg divided Q24-48hrs dogs</a:t>
            </a:r>
          </a:p>
          <a:p>
            <a:pPr lvl="2"/>
            <a:r>
              <a:rPr lang="en-US" dirty="0" smtClean="0"/>
              <a:t>May be considered as a sole immunosuppressive agent in stable MG dogs</a:t>
            </a:r>
          </a:p>
          <a:p>
            <a:pPr lvl="1"/>
            <a:r>
              <a:rPr lang="en-US" dirty="0" smtClean="0"/>
              <a:t>Cyclosporine</a:t>
            </a:r>
          </a:p>
          <a:p>
            <a:pPr lvl="2"/>
            <a:r>
              <a:rPr lang="en-US" dirty="0" smtClean="0"/>
              <a:t>Class I evidence recommendation for use in generalized MG in people</a:t>
            </a:r>
          </a:p>
          <a:p>
            <a:pPr lvl="2"/>
            <a:r>
              <a:rPr lang="en-US" dirty="0" err="1" smtClean="0"/>
              <a:t>Bexfield</a:t>
            </a:r>
            <a:r>
              <a:rPr lang="en-US" dirty="0" smtClean="0"/>
              <a:t> NH, Watson PJ, </a:t>
            </a:r>
            <a:r>
              <a:rPr lang="en-US" dirty="0" err="1" smtClean="0"/>
              <a:t>Herrtage</a:t>
            </a:r>
            <a:r>
              <a:rPr lang="en-US" dirty="0" smtClean="0"/>
              <a:t> ME: Management of myasthenia gravis using cyclosporine in two dogs. JVIM 2006; 20.</a:t>
            </a:r>
          </a:p>
          <a:p>
            <a:pPr lvl="2"/>
            <a:r>
              <a:rPr lang="en-US" dirty="0" smtClean="0"/>
              <a:t>3-6mg/kg PO or IV Q12hrs4mg/kg Q12hrs</a:t>
            </a:r>
          </a:p>
          <a:p>
            <a:pPr lvl="1"/>
            <a:r>
              <a:rPr lang="en-US" dirty="0" err="1" smtClean="0"/>
              <a:t>Mycophenolate</a:t>
            </a:r>
            <a:r>
              <a:rPr lang="en-US" dirty="0" smtClean="0"/>
              <a:t> </a:t>
            </a:r>
            <a:r>
              <a:rPr lang="en-US" dirty="0" err="1" smtClean="0"/>
              <a:t>mofetil</a:t>
            </a:r>
            <a:endParaRPr lang="en-US" dirty="0" smtClean="0"/>
          </a:p>
          <a:p>
            <a:pPr lvl="2"/>
            <a:r>
              <a:rPr lang="en-US" dirty="0" smtClean="0"/>
              <a:t>Abelson AL, et al: Use of </a:t>
            </a:r>
            <a:r>
              <a:rPr lang="en-US" dirty="0" err="1" smtClean="0"/>
              <a:t>mycophenolate</a:t>
            </a:r>
            <a:r>
              <a:rPr lang="en-US" dirty="0" smtClean="0"/>
              <a:t> </a:t>
            </a:r>
            <a:r>
              <a:rPr lang="en-US" dirty="0" err="1" smtClean="0"/>
              <a:t>mofetil</a:t>
            </a:r>
            <a:r>
              <a:rPr lang="en-US" dirty="0" smtClean="0"/>
              <a:t> as a rescue agent in the treatment of severe generalized myasthenia gravis in three dogs. J Vet </a:t>
            </a:r>
            <a:r>
              <a:rPr lang="en-US" dirty="0" err="1" smtClean="0"/>
              <a:t>Emerg</a:t>
            </a:r>
            <a:r>
              <a:rPr lang="en-US" dirty="0" smtClean="0"/>
              <a:t> </a:t>
            </a:r>
            <a:r>
              <a:rPr lang="en-US" dirty="0" err="1" smtClean="0"/>
              <a:t>Crit</a:t>
            </a:r>
            <a:r>
              <a:rPr lang="en-US" dirty="0" smtClean="0"/>
              <a:t> Care 2009; 19 (4).</a:t>
            </a:r>
          </a:p>
          <a:p>
            <a:pPr lvl="2"/>
            <a:r>
              <a:rPr lang="en-US" dirty="0" smtClean="0"/>
              <a:t>Dewey CW, et al: Treatment of a </a:t>
            </a:r>
            <a:r>
              <a:rPr lang="en-US" dirty="0" err="1" smtClean="0"/>
              <a:t>myasthenic</a:t>
            </a:r>
            <a:r>
              <a:rPr lang="en-US" dirty="0" smtClean="0"/>
              <a:t> dog with </a:t>
            </a:r>
            <a:r>
              <a:rPr lang="en-US" dirty="0" err="1" smtClean="0"/>
              <a:t>mycophenolate</a:t>
            </a:r>
            <a:r>
              <a:rPr lang="en-US" dirty="0" smtClean="0"/>
              <a:t> </a:t>
            </a:r>
            <a:r>
              <a:rPr lang="en-US" dirty="0" err="1" smtClean="0"/>
              <a:t>mofetil</a:t>
            </a:r>
            <a:r>
              <a:rPr lang="en-US" dirty="0" smtClean="0"/>
              <a:t>. J Vet </a:t>
            </a:r>
            <a:r>
              <a:rPr lang="en-US" dirty="0" err="1" smtClean="0"/>
              <a:t>Emerg</a:t>
            </a:r>
            <a:r>
              <a:rPr lang="en-US" dirty="0" smtClean="0"/>
              <a:t> </a:t>
            </a:r>
            <a:r>
              <a:rPr lang="en-US" dirty="0" err="1" smtClean="0"/>
              <a:t>Crit</a:t>
            </a:r>
            <a:r>
              <a:rPr lang="en-US" dirty="0" smtClean="0"/>
              <a:t> Care 2000; 10 (3).</a:t>
            </a:r>
          </a:p>
          <a:p>
            <a:pPr lvl="2"/>
            <a:r>
              <a:rPr lang="en-US" dirty="0" smtClean="0"/>
              <a:t>Dewey CW, et al: </a:t>
            </a:r>
            <a:r>
              <a:rPr lang="en-US" dirty="0" err="1" smtClean="0"/>
              <a:t>Mycophenolate</a:t>
            </a:r>
            <a:r>
              <a:rPr lang="en-US" dirty="0" smtClean="0"/>
              <a:t> </a:t>
            </a:r>
            <a:r>
              <a:rPr lang="en-US" dirty="0" err="1" smtClean="0"/>
              <a:t>mofetil</a:t>
            </a:r>
            <a:r>
              <a:rPr lang="en-US" dirty="0" smtClean="0"/>
              <a:t> treatment in dogs </a:t>
            </a:r>
            <a:r>
              <a:rPr lang="pl-PL" dirty="0" err="1" smtClean="0"/>
              <a:t>wi</a:t>
            </a:r>
            <a:r>
              <a:rPr lang="en-US" dirty="0" err="1" smtClean="0"/>
              <a:t>th</a:t>
            </a:r>
            <a:r>
              <a:rPr lang="en-US" dirty="0" smtClean="0"/>
              <a:t> serologically diagnosed acquired myasthenia gravis: 27 cases (1999-2008). J Am Vet Med </a:t>
            </a:r>
            <a:r>
              <a:rPr lang="en-US" dirty="0" err="1" smtClean="0"/>
              <a:t>Assoc</a:t>
            </a:r>
            <a:r>
              <a:rPr lang="en-US" dirty="0"/>
              <a:t> </a:t>
            </a:r>
            <a:r>
              <a:rPr lang="en-US" dirty="0" smtClean="0"/>
              <a:t>2010; 236 (6).</a:t>
            </a:r>
          </a:p>
          <a:p>
            <a:pPr lvl="2"/>
            <a:r>
              <a:rPr lang="en-US" dirty="0" smtClean="0"/>
              <a:t>20mg/kg Q12hrs</a:t>
            </a:r>
          </a:p>
        </p:txBody>
      </p:sp>
    </p:spTree>
    <p:extLst>
      <p:ext uri="{BB962C8B-B14F-4D97-AF65-F5344CB8AC3E}">
        <p14:creationId xmlns:p14="http://schemas.microsoft.com/office/powerpoint/2010/main" val="71493374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Immunosuppressive therapy</a:t>
            </a:r>
          </a:p>
          <a:p>
            <a:pPr lvl="1"/>
            <a:r>
              <a:rPr lang="en-US" dirty="0" err="1" smtClean="0"/>
              <a:t>Leflunomide</a:t>
            </a:r>
            <a:endParaRPr lang="en-US" dirty="0"/>
          </a:p>
          <a:p>
            <a:pPr lvl="1"/>
            <a:r>
              <a:rPr lang="en-US" dirty="0"/>
              <a:t>Cyclophosphamide</a:t>
            </a:r>
          </a:p>
          <a:p>
            <a:pPr lvl="1"/>
            <a:r>
              <a:rPr lang="en-US" dirty="0" err="1"/>
              <a:t>Tacrolimus</a:t>
            </a:r>
            <a:endParaRPr lang="en-US" dirty="0"/>
          </a:p>
          <a:p>
            <a:pPr lvl="1"/>
            <a:r>
              <a:rPr lang="en-US" dirty="0" err="1"/>
              <a:t>Etanercept</a:t>
            </a:r>
            <a:endParaRPr lang="en-US" dirty="0"/>
          </a:p>
          <a:p>
            <a:pPr lvl="1"/>
            <a:r>
              <a:rPr lang="en-US" dirty="0"/>
              <a:t>Rituximab</a:t>
            </a:r>
          </a:p>
          <a:p>
            <a:r>
              <a:rPr lang="en-US" dirty="0"/>
              <a:t>IVIG and </a:t>
            </a:r>
            <a:r>
              <a:rPr lang="en-US" dirty="0" err="1"/>
              <a:t>plasmapharesis</a:t>
            </a:r>
            <a:endParaRPr lang="en-US" dirty="0"/>
          </a:p>
          <a:p>
            <a:pPr lvl="1"/>
            <a:r>
              <a:rPr lang="en-US" dirty="0"/>
              <a:t>Effective, short-term therapies for human acquired MG, particularly acute, fulminating form</a:t>
            </a:r>
          </a:p>
          <a:p>
            <a:r>
              <a:rPr lang="en-US" dirty="0"/>
              <a:t>Therapeutic vaccines</a:t>
            </a:r>
          </a:p>
          <a:p>
            <a:pPr lvl="2"/>
            <a:endParaRPr lang="en-US" dirty="0"/>
          </a:p>
          <a:p>
            <a:pPr lvl="1"/>
            <a:endParaRPr lang="en-US" dirty="0"/>
          </a:p>
          <a:p>
            <a:endParaRPr lang="en-US" dirty="0"/>
          </a:p>
        </p:txBody>
      </p:sp>
    </p:spTree>
    <p:extLst>
      <p:ext uri="{BB962C8B-B14F-4D97-AF65-F5344CB8AC3E}">
        <p14:creationId xmlns:p14="http://schemas.microsoft.com/office/powerpoint/2010/main" val="244377512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Junctionopathies</a:t>
            </a:r>
            <a:endParaRPr lang="en-US" dirty="0"/>
          </a:p>
        </p:txBody>
      </p:sp>
      <p:sp>
        <p:nvSpPr>
          <p:cNvPr id="3" name="Content Placeholder 2"/>
          <p:cNvSpPr>
            <a:spLocks noGrp="1"/>
          </p:cNvSpPr>
          <p:nvPr>
            <p:ph idx="1"/>
          </p:nvPr>
        </p:nvSpPr>
        <p:spPr/>
        <p:txBody>
          <a:bodyPr/>
          <a:lstStyle/>
          <a:p>
            <a:r>
              <a:rPr lang="en-US" dirty="0" smtClean="0"/>
              <a:t>Neuromuscular junction (NMJ)= junction between an efferent nerve and the muscle innervated by that nerve</a:t>
            </a:r>
          </a:p>
          <a:p>
            <a:endParaRPr lang="en-US" dirty="0" smtClean="0"/>
          </a:p>
          <a:p>
            <a:r>
              <a:rPr lang="en-US" dirty="0" err="1" smtClean="0"/>
              <a:t>Junctionopathies</a:t>
            </a:r>
            <a:r>
              <a:rPr lang="en-US" dirty="0" smtClean="0"/>
              <a:t>= pathological processes that affect the NMJ</a:t>
            </a:r>
            <a:endParaRPr lang="en-US" dirty="0"/>
          </a:p>
        </p:txBody>
      </p:sp>
    </p:spTree>
    <p:extLst>
      <p:ext uri="{BB962C8B-B14F-4D97-AF65-F5344CB8AC3E}">
        <p14:creationId xmlns:p14="http://schemas.microsoft.com/office/powerpoint/2010/main" val="348249099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a:t/>
            </a:r>
            <a:br>
              <a:rPr lang="en-US" dirty="0"/>
            </a:br>
            <a:r>
              <a:rPr lang="en-US" dirty="0" smtClean="0"/>
              <a:t>Acquired Myasthenia Gravis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Management of concurrent </a:t>
            </a:r>
            <a:r>
              <a:rPr lang="en-US" dirty="0" err="1" smtClean="0"/>
              <a:t>neoplasia</a:t>
            </a:r>
            <a:endParaRPr lang="en-US" dirty="0" smtClean="0"/>
          </a:p>
          <a:p>
            <a:pPr lvl="1"/>
            <a:r>
              <a:rPr lang="en-US" dirty="0" smtClean="0"/>
              <a:t>Removal of </a:t>
            </a:r>
            <a:r>
              <a:rPr lang="en-US" dirty="0" err="1" smtClean="0"/>
              <a:t>thymic</a:t>
            </a:r>
            <a:r>
              <a:rPr lang="en-US" dirty="0" smtClean="0"/>
              <a:t> hyperplasia has been demonstrated to improve remission rates in humans with acquired MG</a:t>
            </a:r>
          </a:p>
          <a:p>
            <a:pPr lvl="1"/>
            <a:r>
              <a:rPr lang="en-US" dirty="0" err="1" smtClean="0"/>
              <a:t>Thymectomy</a:t>
            </a:r>
            <a:r>
              <a:rPr lang="en-US" dirty="0" smtClean="0"/>
              <a:t> is recommended in people with malignant </a:t>
            </a:r>
            <a:r>
              <a:rPr lang="en-US" dirty="0" err="1" smtClean="0"/>
              <a:t>thymoma</a:t>
            </a:r>
            <a:r>
              <a:rPr lang="en-US" dirty="0" smtClean="0"/>
              <a:t> associated MG</a:t>
            </a:r>
          </a:p>
          <a:p>
            <a:pPr lvl="1"/>
            <a:r>
              <a:rPr lang="en-US" dirty="0" err="1" smtClean="0"/>
              <a:t>Thymectomy</a:t>
            </a:r>
            <a:r>
              <a:rPr lang="en-US" dirty="0" smtClean="0"/>
              <a:t> in the absence of </a:t>
            </a:r>
            <a:r>
              <a:rPr lang="en-US" dirty="0" err="1" smtClean="0"/>
              <a:t>thymoma</a:t>
            </a:r>
            <a:r>
              <a:rPr lang="en-US" dirty="0" smtClean="0"/>
              <a:t> has not been demonstrated to have a beneficial effect in dogs and cats</a:t>
            </a:r>
          </a:p>
          <a:p>
            <a:pPr lvl="2"/>
            <a:r>
              <a:rPr lang="en-US" dirty="0" smtClean="0"/>
              <a:t>Additionally, </a:t>
            </a:r>
            <a:r>
              <a:rPr lang="en-US" dirty="0" err="1" smtClean="0"/>
              <a:t>thymectomy</a:t>
            </a:r>
            <a:r>
              <a:rPr lang="en-US" dirty="0" smtClean="0"/>
              <a:t> in the presence of </a:t>
            </a:r>
            <a:r>
              <a:rPr lang="en-US" dirty="0" err="1" smtClean="0"/>
              <a:t>thymoma</a:t>
            </a:r>
            <a:r>
              <a:rPr lang="en-US" dirty="0" smtClean="0"/>
              <a:t>, has typically resulted in poor outcomes in dogs</a:t>
            </a:r>
            <a:endParaRPr lang="en-US" dirty="0"/>
          </a:p>
        </p:txBody>
      </p:sp>
    </p:spTree>
    <p:extLst>
      <p:ext uri="{BB962C8B-B14F-4D97-AF65-F5344CB8AC3E}">
        <p14:creationId xmlns:p14="http://schemas.microsoft.com/office/powerpoint/2010/main" val="369540566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Drugs to avoid:</a:t>
            </a:r>
          </a:p>
          <a:p>
            <a:pPr lvl="1"/>
            <a:r>
              <a:rPr lang="en-US" dirty="0" smtClean="0"/>
              <a:t>Aminoglycosides</a:t>
            </a:r>
          </a:p>
          <a:p>
            <a:pPr lvl="1"/>
            <a:r>
              <a:rPr lang="en-US" dirty="0" smtClean="0"/>
              <a:t>Ampicillin</a:t>
            </a:r>
          </a:p>
          <a:p>
            <a:pPr lvl="1"/>
            <a:r>
              <a:rPr lang="en-US" dirty="0" err="1" smtClean="0"/>
              <a:t>Lidocaine</a:t>
            </a:r>
            <a:endParaRPr lang="en-US" dirty="0"/>
          </a:p>
          <a:p>
            <a:pPr lvl="1"/>
            <a:r>
              <a:rPr lang="en-US" dirty="0" smtClean="0"/>
              <a:t>B-blockers</a:t>
            </a:r>
          </a:p>
          <a:p>
            <a:pPr lvl="1"/>
            <a:r>
              <a:rPr lang="en-US" dirty="0" smtClean="0"/>
              <a:t>Quinidine</a:t>
            </a:r>
          </a:p>
          <a:p>
            <a:pPr lvl="1"/>
            <a:r>
              <a:rPr lang="en-US" dirty="0" smtClean="0"/>
              <a:t>Procainamide</a:t>
            </a:r>
          </a:p>
          <a:p>
            <a:pPr lvl="1"/>
            <a:r>
              <a:rPr lang="en-US" dirty="0" err="1" smtClean="0"/>
              <a:t>Penicillamine</a:t>
            </a:r>
            <a:endParaRPr lang="en-US" dirty="0" smtClean="0"/>
          </a:p>
          <a:p>
            <a:pPr lvl="1"/>
            <a:r>
              <a:rPr lang="en-US" dirty="0" smtClean="0"/>
              <a:t>Magnesium</a:t>
            </a:r>
          </a:p>
          <a:p>
            <a:pPr lvl="1"/>
            <a:r>
              <a:rPr lang="en-US" dirty="0" smtClean="0"/>
              <a:t>Contrast agents</a:t>
            </a:r>
            <a:endParaRPr lang="en-US" dirty="0"/>
          </a:p>
        </p:txBody>
      </p:sp>
      <p:pic>
        <p:nvPicPr>
          <p:cNvPr id="4" name="Picture 3"/>
          <p:cNvPicPr>
            <a:picLocks noChangeAspect="1"/>
          </p:cNvPicPr>
          <p:nvPr/>
        </p:nvPicPr>
        <p:blipFill>
          <a:blip r:embed="rId2"/>
          <a:stretch>
            <a:fillRect/>
          </a:stretch>
        </p:blipFill>
        <p:spPr>
          <a:xfrm>
            <a:off x="5155771" y="2074333"/>
            <a:ext cx="3095142" cy="3838222"/>
          </a:xfrm>
          <a:prstGeom prst="rect">
            <a:avLst/>
          </a:prstGeom>
        </p:spPr>
      </p:pic>
      <p:sp>
        <p:nvSpPr>
          <p:cNvPr id="5" name="TextBox 4"/>
          <p:cNvSpPr txBox="1"/>
          <p:nvPr/>
        </p:nvSpPr>
        <p:spPr>
          <a:xfrm>
            <a:off x="4586342" y="6400800"/>
            <a:ext cx="4557658" cy="276999"/>
          </a:xfrm>
          <a:prstGeom prst="rect">
            <a:avLst/>
          </a:prstGeom>
          <a:noFill/>
        </p:spPr>
        <p:txBody>
          <a:bodyPr wrap="none" rtlCol="0">
            <a:spAutoFit/>
          </a:bodyPr>
          <a:lstStyle/>
          <a:p>
            <a:r>
              <a:rPr lang="pl-PL" sz="1200" dirty="0" smtClean="0"/>
              <a:t>http://</a:t>
            </a:r>
            <a:r>
              <a:rPr lang="pl-PL" sz="1200" dirty="0" err="1" smtClean="0"/>
              <a:t>www.realbollywood.com</a:t>
            </a:r>
            <a:r>
              <a:rPr lang="pl-PL" sz="1200" dirty="0" smtClean="0"/>
              <a:t>/</a:t>
            </a:r>
            <a:r>
              <a:rPr lang="pl-PL" sz="1200" dirty="0" err="1" smtClean="0"/>
              <a:t>up_images</a:t>
            </a:r>
            <a:r>
              <a:rPr lang="pl-PL" sz="1200" dirty="0" smtClean="0"/>
              <a:t>/say-no-to-drugs16001.gif</a:t>
            </a:r>
            <a:endParaRPr lang="en-US" sz="1200" dirty="0"/>
          </a:p>
        </p:txBody>
      </p:sp>
    </p:spTree>
    <p:extLst>
      <p:ext uri="{BB962C8B-B14F-4D97-AF65-F5344CB8AC3E}">
        <p14:creationId xmlns:p14="http://schemas.microsoft.com/office/powerpoint/2010/main" val="25347357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Acquired Myasthenia Gravis</a:t>
            </a:r>
            <a:endParaRPr lang="en-US" dirty="0"/>
          </a:p>
        </p:txBody>
      </p:sp>
      <p:sp>
        <p:nvSpPr>
          <p:cNvPr id="3" name="Content Placeholder 2"/>
          <p:cNvSpPr>
            <a:spLocks noGrp="1"/>
          </p:cNvSpPr>
          <p:nvPr>
            <p:ph idx="1"/>
          </p:nvPr>
        </p:nvSpPr>
        <p:spPr>
          <a:xfrm>
            <a:off x="457200" y="2296686"/>
            <a:ext cx="8229600" cy="4625609"/>
          </a:xfrm>
        </p:spPr>
        <p:txBody>
          <a:bodyPr>
            <a:normAutofit fontScale="92500" lnSpcReduction="20000"/>
          </a:bodyPr>
          <a:lstStyle/>
          <a:p>
            <a:r>
              <a:rPr lang="en-US" dirty="0" smtClean="0"/>
              <a:t>Prognosis</a:t>
            </a:r>
          </a:p>
          <a:p>
            <a:pPr lvl="1"/>
            <a:r>
              <a:rPr lang="en-US" dirty="0" smtClean="0"/>
              <a:t>Overall prognosis in dogs is guarded to the high rates of </a:t>
            </a:r>
            <a:r>
              <a:rPr lang="en-US" dirty="0" err="1" smtClean="0"/>
              <a:t>megaesophagus</a:t>
            </a:r>
            <a:r>
              <a:rPr lang="en-US" dirty="0" smtClean="0"/>
              <a:t> and aspiration pneumonia</a:t>
            </a:r>
          </a:p>
          <a:p>
            <a:pPr lvl="2"/>
            <a:r>
              <a:rPr lang="en-US" dirty="0" smtClean="0"/>
              <a:t>Overall 1 year mortality rate for dogs is 40-60%</a:t>
            </a:r>
          </a:p>
          <a:p>
            <a:pPr lvl="2"/>
            <a:r>
              <a:rPr lang="en-US" dirty="0" smtClean="0"/>
              <a:t>Good prognosis if pharyngeal weakness, </a:t>
            </a:r>
            <a:r>
              <a:rPr lang="en-US" dirty="0" err="1" smtClean="0"/>
              <a:t>megaesophagus</a:t>
            </a:r>
            <a:r>
              <a:rPr lang="en-US" dirty="0" smtClean="0"/>
              <a:t> and aspiration pneumonia not present</a:t>
            </a:r>
          </a:p>
          <a:p>
            <a:pPr lvl="1"/>
            <a:r>
              <a:rPr lang="en-US" dirty="0" smtClean="0"/>
              <a:t>Overall prognosis in cats may be better than dogs</a:t>
            </a:r>
          </a:p>
          <a:p>
            <a:pPr lvl="1"/>
            <a:r>
              <a:rPr lang="en-US" dirty="0" smtClean="0"/>
              <a:t>Prognosis in uncomplicated acquired MG in humans is good to excellent</a:t>
            </a:r>
          </a:p>
          <a:p>
            <a:pPr lvl="1"/>
            <a:r>
              <a:rPr lang="en-US" dirty="0" smtClean="0"/>
              <a:t>Clinical remission of MG is associated with return of serum </a:t>
            </a:r>
            <a:r>
              <a:rPr lang="en-US" dirty="0" err="1" smtClean="0"/>
              <a:t>ACh</a:t>
            </a:r>
            <a:r>
              <a:rPr lang="en-US" dirty="0" smtClean="0"/>
              <a:t>-R antibody concentrations to the normal range- monitor q 6-8 weeks</a:t>
            </a:r>
            <a:endParaRPr lang="en-US" dirty="0"/>
          </a:p>
        </p:txBody>
      </p:sp>
      <p:pic>
        <p:nvPicPr>
          <p:cNvPr id="4" name="Picture 3"/>
          <p:cNvPicPr>
            <a:picLocks noChangeAspect="1"/>
          </p:cNvPicPr>
          <p:nvPr/>
        </p:nvPicPr>
        <p:blipFill>
          <a:blip r:embed="rId3"/>
          <a:stretch>
            <a:fillRect/>
          </a:stretch>
        </p:blipFill>
        <p:spPr>
          <a:xfrm>
            <a:off x="6874042" y="65581"/>
            <a:ext cx="2128847" cy="2825157"/>
          </a:xfrm>
          <a:prstGeom prst="rect">
            <a:avLst/>
          </a:prstGeom>
        </p:spPr>
      </p:pic>
      <p:sp>
        <p:nvSpPr>
          <p:cNvPr id="5" name="TextBox 4"/>
          <p:cNvSpPr txBox="1"/>
          <p:nvPr/>
        </p:nvSpPr>
        <p:spPr>
          <a:xfrm>
            <a:off x="4784826" y="6579674"/>
            <a:ext cx="4359174" cy="246221"/>
          </a:xfrm>
          <a:prstGeom prst="rect">
            <a:avLst/>
          </a:prstGeom>
          <a:noFill/>
        </p:spPr>
        <p:txBody>
          <a:bodyPr wrap="none" rtlCol="0">
            <a:spAutoFit/>
          </a:bodyPr>
          <a:lstStyle/>
          <a:p>
            <a:r>
              <a:rPr lang="en-US" sz="1000" dirty="0" smtClean="0"/>
              <a:t>http://</a:t>
            </a:r>
            <a:r>
              <a:rPr lang="en-US" sz="1000" dirty="0" err="1" smtClean="0"/>
              <a:t>www.weareanimalsurvivors.com</a:t>
            </a:r>
            <a:r>
              <a:rPr lang="en-US" sz="1000" dirty="0" smtClean="0"/>
              <a:t>/</a:t>
            </a:r>
            <a:r>
              <a:rPr lang="en-US" sz="1000" dirty="0" err="1" smtClean="0"/>
              <a:t>wp</a:t>
            </a:r>
            <a:r>
              <a:rPr lang="en-US" sz="1000" dirty="0" smtClean="0"/>
              <a:t>-content/uploads/2011/07/Roxie1.jpg</a:t>
            </a:r>
            <a:endParaRPr lang="en-US" sz="1000" dirty="0"/>
          </a:p>
        </p:txBody>
      </p:sp>
    </p:spTree>
    <p:extLst>
      <p:ext uri="{BB962C8B-B14F-4D97-AF65-F5344CB8AC3E}">
        <p14:creationId xmlns:p14="http://schemas.microsoft.com/office/powerpoint/2010/main" val="121079277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Botulism</a:t>
            </a:r>
            <a:endParaRPr lang="en-US" dirty="0"/>
          </a:p>
        </p:txBody>
      </p:sp>
      <p:sp>
        <p:nvSpPr>
          <p:cNvPr id="3" name="Content Placeholder 2"/>
          <p:cNvSpPr>
            <a:spLocks noGrp="1"/>
          </p:cNvSpPr>
          <p:nvPr>
            <p:ph idx="1"/>
          </p:nvPr>
        </p:nvSpPr>
        <p:spPr>
          <a:xfrm>
            <a:off x="457200" y="1775191"/>
            <a:ext cx="8229600" cy="4625609"/>
          </a:xfrm>
        </p:spPr>
        <p:txBody>
          <a:bodyPr>
            <a:normAutofit/>
          </a:bodyPr>
          <a:lstStyle/>
          <a:p>
            <a:r>
              <a:rPr lang="en-US" dirty="0" smtClean="0"/>
              <a:t>Disease caused as a result of </a:t>
            </a:r>
          </a:p>
          <a:p>
            <a:pPr marL="118872" indent="0">
              <a:buNone/>
            </a:pPr>
            <a:r>
              <a:rPr lang="en-US" dirty="0" smtClean="0"/>
              <a:t>    ingestion of preformed Clostridium     	</a:t>
            </a:r>
          </a:p>
          <a:p>
            <a:pPr marL="118872" indent="0">
              <a:buNone/>
            </a:pPr>
            <a:r>
              <a:rPr lang="en-US" dirty="0" smtClean="0"/>
              <a:t>    </a:t>
            </a:r>
            <a:r>
              <a:rPr lang="en-US" dirty="0" err="1" smtClean="0"/>
              <a:t>botulinum</a:t>
            </a:r>
            <a:r>
              <a:rPr lang="en-US" dirty="0" smtClean="0"/>
              <a:t> exotoxin</a:t>
            </a:r>
          </a:p>
          <a:p>
            <a:pPr lvl="1"/>
            <a:r>
              <a:rPr lang="en-US" dirty="0" smtClean="0"/>
              <a:t>Uncooked and spoiled food or carrion</a:t>
            </a:r>
          </a:p>
          <a:p>
            <a:pPr lvl="1"/>
            <a:r>
              <a:rPr lang="en-US" dirty="0" smtClean="0"/>
              <a:t>8 types of toxin- A, B, C1, C2, D, E, F, G</a:t>
            </a:r>
          </a:p>
          <a:p>
            <a:pPr lvl="2"/>
            <a:r>
              <a:rPr lang="en-US" dirty="0" smtClean="0"/>
              <a:t>Human cases- A, B, E</a:t>
            </a:r>
          </a:p>
          <a:p>
            <a:pPr lvl="2"/>
            <a:r>
              <a:rPr lang="en-US" dirty="0" smtClean="0"/>
              <a:t>Veterinary medicine- C, D (*C1)</a:t>
            </a:r>
          </a:p>
          <a:p>
            <a:r>
              <a:rPr lang="en-US" dirty="0" smtClean="0"/>
              <a:t>Uncommon in the dog; no naturally occurring cases reported in cats</a:t>
            </a:r>
          </a:p>
        </p:txBody>
      </p:sp>
      <p:pic>
        <p:nvPicPr>
          <p:cNvPr id="4" name="Picture 3"/>
          <p:cNvPicPr>
            <a:picLocks noChangeAspect="1"/>
          </p:cNvPicPr>
          <p:nvPr/>
        </p:nvPicPr>
        <p:blipFill>
          <a:blip r:embed="rId3"/>
          <a:stretch>
            <a:fillRect/>
          </a:stretch>
        </p:blipFill>
        <p:spPr>
          <a:xfrm>
            <a:off x="6918213" y="155448"/>
            <a:ext cx="2225787" cy="2611590"/>
          </a:xfrm>
          <a:prstGeom prst="rect">
            <a:avLst/>
          </a:prstGeom>
        </p:spPr>
      </p:pic>
      <p:sp>
        <p:nvSpPr>
          <p:cNvPr id="5" name="TextBox 4"/>
          <p:cNvSpPr txBox="1"/>
          <p:nvPr/>
        </p:nvSpPr>
        <p:spPr>
          <a:xfrm>
            <a:off x="2596445" y="6400800"/>
            <a:ext cx="3711623" cy="276999"/>
          </a:xfrm>
          <a:prstGeom prst="rect">
            <a:avLst/>
          </a:prstGeom>
          <a:noFill/>
        </p:spPr>
        <p:txBody>
          <a:bodyPr wrap="none" rtlCol="0">
            <a:spAutoFit/>
          </a:bodyPr>
          <a:lstStyle/>
          <a:p>
            <a:r>
              <a:rPr lang="pl-PL" sz="1200" dirty="0" smtClean="0"/>
              <a:t>http://</a:t>
            </a:r>
            <a:r>
              <a:rPr lang="pl-PL" sz="1200" dirty="0" err="1" smtClean="0"/>
              <a:t>wannaveg.com</a:t>
            </a:r>
            <a:r>
              <a:rPr lang="pl-PL" sz="1200" dirty="0" smtClean="0"/>
              <a:t>/</a:t>
            </a:r>
            <a:r>
              <a:rPr lang="pl-PL" sz="1200" dirty="0" err="1" smtClean="0"/>
              <a:t>wp-content</a:t>
            </a:r>
            <a:r>
              <a:rPr lang="pl-PL" sz="1200" dirty="0" smtClean="0"/>
              <a:t>/</a:t>
            </a:r>
            <a:r>
              <a:rPr lang="pl-PL" sz="1200" dirty="0" err="1" smtClean="0"/>
              <a:t>uploads</a:t>
            </a:r>
            <a:r>
              <a:rPr lang="pl-PL" sz="1200" dirty="0" smtClean="0"/>
              <a:t>/</a:t>
            </a:r>
            <a:r>
              <a:rPr lang="pl-PL" sz="1200" dirty="0" err="1" smtClean="0"/>
              <a:t>meatcan.jpg</a:t>
            </a:r>
            <a:endParaRPr lang="en-US" sz="1200" dirty="0"/>
          </a:p>
        </p:txBody>
      </p:sp>
    </p:spTree>
    <p:extLst>
      <p:ext uri="{BB962C8B-B14F-4D97-AF65-F5344CB8AC3E}">
        <p14:creationId xmlns:p14="http://schemas.microsoft.com/office/powerpoint/2010/main" val="169505717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Botulism</a:t>
            </a:r>
            <a:endParaRPr lang="en-US" dirty="0"/>
          </a:p>
        </p:txBody>
      </p:sp>
      <p:sp>
        <p:nvSpPr>
          <p:cNvPr id="3" name="Content Placeholder 2"/>
          <p:cNvSpPr>
            <a:spLocks noGrp="1"/>
          </p:cNvSpPr>
          <p:nvPr>
            <p:ph idx="1"/>
          </p:nvPr>
        </p:nvSpPr>
        <p:spPr/>
        <p:txBody>
          <a:bodyPr/>
          <a:lstStyle/>
          <a:p>
            <a:r>
              <a:rPr lang="en-US" dirty="0" smtClean="0"/>
              <a:t>Main effect of </a:t>
            </a:r>
            <a:r>
              <a:rPr lang="en-US" dirty="0" err="1" smtClean="0"/>
              <a:t>botulinum</a:t>
            </a:r>
            <a:r>
              <a:rPr lang="en-US" dirty="0" smtClean="0"/>
              <a:t> toxin is to block the release of </a:t>
            </a:r>
            <a:r>
              <a:rPr lang="en-US" dirty="0" err="1" smtClean="0"/>
              <a:t>ACh</a:t>
            </a:r>
            <a:r>
              <a:rPr lang="en-US" dirty="0" smtClean="0"/>
              <a:t> at the level of the NMJ and at cholinergic autonomic synapses</a:t>
            </a:r>
          </a:p>
          <a:p>
            <a:pPr lvl="1"/>
            <a:r>
              <a:rPr lang="en-US" dirty="0" smtClean="0"/>
              <a:t>Inhibits NT release by cleaving the proteins required for NT exocytosis</a:t>
            </a:r>
          </a:p>
          <a:p>
            <a:r>
              <a:rPr lang="en-US" dirty="0" smtClean="0"/>
              <a:t>Result is a flaccid paralysis and alterations in the autonomic nervous system</a:t>
            </a:r>
          </a:p>
          <a:p>
            <a:endParaRPr lang="en-US" dirty="0"/>
          </a:p>
        </p:txBody>
      </p:sp>
    </p:spTree>
    <p:extLst>
      <p:ext uri="{BB962C8B-B14F-4D97-AF65-F5344CB8AC3E}">
        <p14:creationId xmlns:p14="http://schemas.microsoft.com/office/powerpoint/2010/main" val="48843092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Botulism</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Onset and severity of clinical signs are dependent on the dose of toxin ingested</a:t>
            </a:r>
          </a:p>
          <a:p>
            <a:r>
              <a:rPr lang="en-US" dirty="0" smtClean="0"/>
              <a:t>Signs typically develop rapidly within 12 hours (but can occur up to 6 days) following ingestion</a:t>
            </a:r>
          </a:p>
          <a:p>
            <a:r>
              <a:rPr lang="en-US" dirty="0" smtClean="0"/>
              <a:t>Clinical signs include a progressive, ascending and symmetric paresis</a:t>
            </a:r>
          </a:p>
          <a:p>
            <a:pPr lvl="1"/>
            <a:r>
              <a:rPr lang="en-US" dirty="0" smtClean="0"/>
              <a:t>Progresses to a flaccid paralysis</a:t>
            </a:r>
          </a:p>
          <a:p>
            <a:pPr lvl="1"/>
            <a:r>
              <a:rPr lang="en-US" dirty="0" smtClean="0"/>
              <a:t>Reflexes and muscle tone are decreased to absent</a:t>
            </a:r>
          </a:p>
          <a:p>
            <a:pPr lvl="1"/>
            <a:r>
              <a:rPr lang="en-US" dirty="0" smtClean="0"/>
              <a:t>Death usually secondary to paralysis of respiratory muscles</a:t>
            </a:r>
          </a:p>
          <a:p>
            <a:pPr lvl="1"/>
            <a:r>
              <a:rPr lang="en-US" dirty="0" smtClean="0"/>
              <a:t>+/- CN deficits </a:t>
            </a:r>
          </a:p>
          <a:p>
            <a:pPr lvl="1"/>
            <a:r>
              <a:rPr lang="en-US" dirty="0" smtClean="0"/>
              <a:t>+/- Cholinergic ANS dysfunction</a:t>
            </a:r>
          </a:p>
          <a:p>
            <a:pPr lvl="1"/>
            <a:endParaRPr lang="en-US" dirty="0"/>
          </a:p>
        </p:txBody>
      </p:sp>
    </p:spTree>
    <p:extLst>
      <p:ext uri="{BB962C8B-B14F-4D97-AF65-F5344CB8AC3E}">
        <p14:creationId xmlns:p14="http://schemas.microsoft.com/office/powerpoint/2010/main" val="266318375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t>
            </a:r>
            <a:br>
              <a:rPr lang="en-US" dirty="0" smtClean="0"/>
            </a:br>
            <a:r>
              <a:rPr lang="en-US" dirty="0" smtClean="0"/>
              <a:t>Botulism</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Diagnosis is primary based on history and clinical presentation</a:t>
            </a:r>
          </a:p>
          <a:p>
            <a:r>
              <a:rPr lang="en-US" dirty="0" smtClean="0"/>
              <a:t>Definitive diagnosis is based on demonstration of toxin early in the course of disease in the blood or GIT contents</a:t>
            </a:r>
          </a:p>
          <a:p>
            <a:pPr lvl="1"/>
            <a:r>
              <a:rPr lang="en-US" dirty="0" smtClean="0"/>
              <a:t>10mL serum or 50g feces, vomitus or food</a:t>
            </a:r>
          </a:p>
          <a:p>
            <a:r>
              <a:rPr lang="en-US" dirty="0" err="1" smtClean="0"/>
              <a:t>Electrodiagnostics</a:t>
            </a:r>
            <a:endParaRPr lang="en-US" dirty="0" smtClean="0"/>
          </a:p>
          <a:p>
            <a:pPr lvl="1"/>
            <a:r>
              <a:rPr lang="en-US" dirty="0" smtClean="0"/>
              <a:t>Decreased amplitude of compound evoked muscle action potentials</a:t>
            </a:r>
          </a:p>
          <a:p>
            <a:pPr lvl="1"/>
            <a:r>
              <a:rPr lang="en-US" dirty="0" smtClean="0"/>
              <a:t>Repetitive nerve stimulation at low frequency rates (&lt;5/sec) may produce a small decrement in CMAPs; RNS at rapid rates (50/sec) are likely to produce an increment in successive CMAPs</a:t>
            </a:r>
          </a:p>
          <a:p>
            <a:pPr lvl="1"/>
            <a:r>
              <a:rPr lang="en-US" dirty="0" smtClean="0"/>
              <a:t>EMG may demonstrate fibrillation potentials and positive sharp waves after 7-10 days of paralysis</a:t>
            </a:r>
          </a:p>
          <a:p>
            <a:pPr lvl="1"/>
            <a:r>
              <a:rPr lang="en-US" dirty="0" smtClean="0"/>
              <a:t>Motor nerve conduction velocity may be decreased </a:t>
            </a:r>
            <a:endParaRPr lang="en-US" dirty="0"/>
          </a:p>
        </p:txBody>
      </p:sp>
      <p:pic>
        <p:nvPicPr>
          <p:cNvPr id="4" name="Picture 3"/>
          <p:cNvPicPr>
            <a:picLocks noChangeAspect="1"/>
          </p:cNvPicPr>
          <p:nvPr/>
        </p:nvPicPr>
        <p:blipFill>
          <a:blip r:embed="rId3"/>
          <a:stretch>
            <a:fillRect/>
          </a:stretch>
        </p:blipFill>
        <p:spPr>
          <a:xfrm>
            <a:off x="5009837" y="288096"/>
            <a:ext cx="3938793" cy="1487095"/>
          </a:xfrm>
          <a:prstGeom prst="rect">
            <a:avLst/>
          </a:prstGeom>
        </p:spPr>
      </p:pic>
      <p:sp>
        <p:nvSpPr>
          <p:cNvPr id="5" name="TextBox 4"/>
          <p:cNvSpPr txBox="1"/>
          <p:nvPr/>
        </p:nvSpPr>
        <p:spPr>
          <a:xfrm>
            <a:off x="2804950" y="6428713"/>
            <a:ext cx="3696370" cy="276999"/>
          </a:xfrm>
          <a:prstGeom prst="rect">
            <a:avLst/>
          </a:prstGeom>
          <a:noFill/>
        </p:spPr>
        <p:txBody>
          <a:bodyPr wrap="none" rtlCol="0">
            <a:spAutoFit/>
          </a:bodyPr>
          <a:lstStyle/>
          <a:p>
            <a:r>
              <a:rPr lang="pl-PL" sz="1200" dirty="0" smtClean="0"/>
              <a:t>http://</a:t>
            </a:r>
            <a:r>
              <a:rPr lang="pl-PL" sz="1200" dirty="0" err="1" smtClean="0"/>
              <a:t>www.neurosurgery.tv</a:t>
            </a:r>
            <a:r>
              <a:rPr lang="pl-PL" sz="1200" dirty="0" smtClean="0"/>
              <a:t>/</a:t>
            </a:r>
            <a:r>
              <a:rPr lang="pl-PL" sz="1200" dirty="0" err="1" smtClean="0"/>
              <a:t>imgperipheralcns</a:t>
            </a:r>
            <a:r>
              <a:rPr lang="pl-PL" sz="1200" dirty="0" smtClean="0"/>
              <a:t>/Fig-3.jpg</a:t>
            </a:r>
            <a:endParaRPr lang="en-US" sz="1200" dirty="0"/>
          </a:p>
        </p:txBody>
      </p:sp>
    </p:spTree>
    <p:extLst>
      <p:ext uri="{BB962C8B-B14F-4D97-AF65-F5344CB8AC3E}">
        <p14:creationId xmlns:p14="http://schemas.microsoft.com/office/powerpoint/2010/main" val="194493548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Botulism</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Treatment</a:t>
            </a:r>
          </a:p>
          <a:p>
            <a:pPr lvl="1"/>
            <a:r>
              <a:rPr lang="en-US" dirty="0" smtClean="0"/>
              <a:t>Internalized toxin is not accessible to antitoxin</a:t>
            </a:r>
          </a:p>
          <a:p>
            <a:pPr lvl="2"/>
            <a:r>
              <a:rPr lang="en-US" dirty="0" smtClean="0"/>
              <a:t>Antitoxin therapy (polyvalent antitoxin, containing type-C antitoxin) should only be considered in severe cases with recent exposure (within 5 days)</a:t>
            </a:r>
          </a:p>
          <a:p>
            <a:pPr lvl="1"/>
            <a:r>
              <a:rPr lang="en-US" dirty="0" smtClean="0"/>
              <a:t>Therapy is largely supportive</a:t>
            </a:r>
          </a:p>
          <a:p>
            <a:pPr lvl="2"/>
            <a:r>
              <a:rPr lang="en-US" dirty="0" smtClean="0"/>
              <a:t>Down dog care</a:t>
            </a:r>
          </a:p>
          <a:p>
            <a:pPr lvl="2"/>
            <a:r>
              <a:rPr lang="en-US" dirty="0" smtClean="0"/>
              <a:t>Maintenance of fluid/nutritional requirements</a:t>
            </a:r>
          </a:p>
          <a:p>
            <a:pPr lvl="2"/>
            <a:r>
              <a:rPr lang="en-US" dirty="0" smtClean="0"/>
              <a:t>Prevention and aggressive treatment of aspiration pneumonia</a:t>
            </a:r>
          </a:p>
          <a:p>
            <a:pPr lvl="2"/>
            <a:r>
              <a:rPr lang="en-US" dirty="0" smtClean="0"/>
              <a:t>Avoidance of medications that can interfere with NMJ transmission</a:t>
            </a:r>
          </a:p>
          <a:p>
            <a:pPr lvl="2"/>
            <a:r>
              <a:rPr lang="en-US" dirty="0" smtClean="0"/>
              <a:t>Bladder/bowel care</a:t>
            </a:r>
          </a:p>
        </p:txBody>
      </p:sp>
    </p:spTree>
    <p:extLst>
      <p:ext uri="{BB962C8B-B14F-4D97-AF65-F5344CB8AC3E}">
        <p14:creationId xmlns:p14="http://schemas.microsoft.com/office/powerpoint/2010/main" val="191915237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Botulism</a:t>
            </a:r>
            <a:endParaRPr lang="en-US" dirty="0"/>
          </a:p>
        </p:txBody>
      </p:sp>
      <p:sp>
        <p:nvSpPr>
          <p:cNvPr id="3" name="Content Placeholder 2"/>
          <p:cNvSpPr>
            <a:spLocks noGrp="1"/>
          </p:cNvSpPr>
          <p:nvPr>
            <p:ph idx="1"/>
          </p:nvPr>
        </p:nvSpPr>
        <p:spPr>
          <a:xfrm>
            <a:off x="457200" y="1408176"/>
            <a:ext cx="8229600" cy="4625609"/>
          </a:xfrm>
        </p:spPr>
        <p:txBody>
          <a:bodyPr/>
          <a:lstStyle/>
          <a:p>
            <a:r>
              <a:rPr lang="en-US" dirty="0" smtClean="0"/>
              <a:t>Prognosis</a:t>
            </a:r>
          </a:p>
          <a:p>
            <a:pPr lvl="1"/>
            <a:r>
              <a:rPr lang="en-US" dirty="0" smtClean="0"/>
              <a:t>Mild to moderately affected dogs should recover spontaneously in the absence of pneumonia</a:t>
            </a:r>
          </a:p>
          <a:p>
            <a:pPr lvl="1"/>
            <a:r>
              <a:rPr lang="en-US" dirty="0" smtClean="0"/>
              <a:t>Affected animals do not usually develop immunity to future episodes</a:t>
            </a:r>
          </a:p>
        </p:txBody>
      </p:sp>
      <p:pic>
        <p:nvPicPr>
          <p:cNvPr id="4" name="Picture 3"/>
          <p:cNvPicPr>
            <a:picLocks noChangeAspect="1"/>
          </p:cNvPicPr>
          <p:nvPr/>
        </p:nvPicPr>
        <p:blipFill>
          <a:blip r:embed="rId2"/>
          <a:stretch>
            <a:fillRect/>
          </a:stretch>
        </p:blipFill>
        <p:spPr>
          <a:xfrm>
            <a:off x="3400777" y="3899370"/>
            <a:ext cx="2060223" cy="2746964"/>
          </a:xfrm>
          <a:prstGeom prst="rect">
            <a:avLst/>
          </a:prstGeom>
        </p:spPr>
      </p:pic>
      <p:sp>
        <p:nvSpPr>
          <p:cNvPr id="5" name="TextBox 4"/>
          <p:cNvSpPr txBox="1"/>
          <p:nvPr/>
        </p:nvSpPr>
        <p:spPr>
          <a:xfrm>
            <a:off x="2681111" y="6507834"/>
            <a:ext cx="3531736" cy="276999"/>
          </a:xfrm>
          <a:prstGeom prst="rect">
            <a:avLst/>
          </a:prstGeom>
          <a:noFill/>
        </p:spPr>
        <p:txBody>
          <a:bodyPr wrap="none" rtlCol="0">
            <a:spAutoFit/>
          </a:bodyPr>
          <a:lstStyle/>
          <a:p>
            <a:r>
              <a:rPr lang="en-US" sz="1200" dirty="0" smtClean="0"/>
              <a:t>http://</a:t>
            </a:r>
            <a:r>
              <a:rPr lang="en-US" sz="1200" dirty="0" err="1" smtClean="0"/>
              <a:t>www.offthemark.com</a:t>
            </a:r>
            <a:r>
              <a:rPr lang="en-US" sz="1200" dirty="0" smtClean="0"/>
              <a:t>/cartoons/2002-07-10.gif</a:t>
            </a:r>
            <a:endParaRPr lang="en-US" sz="1200" dirty="0"/>
          </a:p>
        </p:txBody>
      </p:sp>
    </p:spTree>
    <p:extLst>
      <p:ext uri="{BB962C8B-B14F-4D97-AF65-F5344CB8AC3E}">
        <p14:creationId xmlns:p14="http://schemas.microsoft.com/office/powerpoint/2010/main" val="402121963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Disorder caused by a </a:t>
            </a:r>
            <a:r>
              <a:rPr lang="en-US" dirty="0" err="1" smtClean="0"/>
              <a:t>tetanospasmin</a:t>
            </a:r>
            <a:r>
              <a:rPr lang="en-US" dirty="0" smtClean="0"/>
              <a:t> toxin (exotoxin) produced by the vegetative form of Clostridium </a:t>
            </a:r>
            <a:r>
              <a:rPr lang="en-US" dirty="0" err="1" smtClean="0"/>
              <a:t>tetani</a:t>
            </a:r>
            <a:endParaRPr lang="en-US" dirty="0" smtClean="0"/>
          </a:p>
          <a:p>
            <a:r>
              <a:rPr lang="en-US" dirty="0" smtClean="0"/>
              <a:t>Uncommon in dogs, rare in cats</a:t>
            </a:r>
          </a:p>
          <a:p>
            <a:r>
              <a:rPr lang="en-US" dirty="0" smtClean="0"/>
              <a:t>Toxin enters the </a:t>
            </a:r>
            <a:r>
              <a:rPr lang="en-US" dirty="0" err="1" smtClean="0"/>
              <a:t>telodendria</a:t>
            </a:r>
            <a:r>
              <a:rPr lang="en-US" dirty="0" smtClean="0"/>
              <a:t> of the motor nerve axons at NMJ of skeletal muscle, then travels retrograde to reach the CNS</a:t>
            </a:r>
          </a:p>
          <a:p>
            <a:pPr lvl="1"/>
            <a:r>
              <a:rPr lang="en-US" dirty="0" smtClean="0"/>
              <a:t>Interferes with the release of inhibitory NT (glycine, GABA) by interneurons in the spinal cord (</a:t>
            </a:r>
            <a:r>
              <a:rPr lang="en-US" dirty="0" err="1" smtClean="0"/>
              <a:t>Renshaw</a:t>
            </a:r>
            <a:r>
              <a:rPr lang="en-US" dirty="0" smtClean="0"/>
              <a:t> cells) and brain</a:t>
            </a:r>
          </a:p>
          <a:p>
            <a:pPr lvl="1"/>
            <a:r>
              <a:rPr lang="en-US" dirty="0" smtClean="0"/>
              <a:t>Results in sustained, uncontrolled skeletal muscle contraction (primarily extensor muscles)</a:t>
            </a:r>
          </a:p>
          <a:p>
            <a:pPr lvl="1"/>
            <a:r>
              <a:rPr lang="en-US" dirty="0" smtClean="0"/>
              <a:t>ANS can also be affected by toxin</a:t>
            </a:r>
          </a:p>
        </p:txBody>
      </p:sp>
    </p:spTree>
    <p:extLst>
      <p:ext uri="{BB962C8B-B14F-4D97-AF65-F5344CB8AC3E}">
        <p14:creationId xmlns:p14="http://schemas.microsoft.com/office/powerpoint/2010/main" val="317876621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sz="3600" dirty="0" smtClean="0"/>
              <a:t>Normal Anatomy and Physiology of the NMJ</a:t>
            </a:r>
            <a:endParaRPr lang="en-US" dirty="0"/>
          </a:p>
        </p:txBody>
      </p:sp>
      <p:sp>
        <p:nvSpPr>
          <p:cNvPr id="3" name="Content Placeholder 2"/>
          <p:cNvSpPr>
            <a:spLocks noGrp="1"/>
          </p:cNvSpPr>
          <p:nvPr>
            <p:ph idx="1"/>
          </p:nvPr>
        </p:nvSpPr>
        <p:spPr/>
        <p:txBody>
          <a:bodyPr/>
          <a:lstStyle/>
          <a:p>
            <a:pPr marL="118872" indent="0">
              <a:buNone/>
            </a:pPr>
            <a:endParaRPr lang="en-US" dirty="0"/>
          </a:p>
        </p:txBody>
      </p:sp>
      <p:pic>
        <p:nvPicPr>
          <p:cNvPr id="4" name="Picture 3"/>
          <p:cNvPicPr>
            <a:picLocks noChangeAspect="1"/>
          </p:cNvPicPr>
          <p:nvPr/>
        </p:nvPicPr>
        <p:blipFill>
          <a:blip r:embed="rId3"/>
          <a:stretch>
            <a:fillRect/>
          </a:stretch>
        </p:blipFill>
        <p:spPr>
          <a:xfrm>
            <a:off x="1611850" y="1951209"/>
            <a:ext cx="5760706" cy="4272524"/>
          </a:xfrm>
          <a:prstGeom prst="rect">
            <a:avLst/>
          </a:prstGeom>
        </p:spPr>
      </p:pic>
      <p:sp>
        <p:nvSpPr>
          <p:cNvPr id="5" name="TextBox 4"/>
          <p:cNvSpPr txBox="1"/>
          <p:nvPr/>
        </p:nvSpPr>
        <p:spPr>
          <a:xfrm>
            <a:off x="753478" y="6488668"/>
            <a:ext cx="7645580" cy="369332"/>
          </a:xfrm>
          <a:prstGeom prst="rect">
            <a:avLst/>
          </a:prstGeom>
          <a:noFill/>
        </p:spPr>
        <p:txBody>
          <a:bodyPr wrap="none" rtlCol="0">
            <a:spAutoFit/>
          </a:bodyPr>
          <a:lstStyle/>
          <a:p>
            <a:r>
              <a:rPr lang="en-US" dirty="0" smtClean="0"/>
              <a:t>http://</a:t>
            </a:r>
            <a:r>
              <a:rPr lang="en-US" dirty="0" err="1" smtClean="0"/>
              <a:t>scientopia.org</a:t>
            </a:r>
            <a:r>
              <a:rPr lang="en-US" dirty="0" smtClean="0"/>
              <a:t>/blogs/</a:t>
            </a:r>
            <a:r>
              <a:rPr lang="en-US" dirty="0" err="1" smtClean="0"/>
              <a:t>scicurious</a:t>
            </a:r>
            <a:r>
              <a:rPr lang="en-US" dirty="0" smtClean="0"/>
              <a:t>/files/2010/11/neuromuscular-</a:t>
            </a:r>
            <a:r>
              <a:rPr lang="en-US" dirty="0" err="1" smtClean="0"/>
              <a:t>junction.jpg</a:t>
            </a:r>
            <a:endParaRPr lang="en-US" dirty="0"/>
          </a:p>
        </p:txBody>
      </p:sp>
    </p:spTree>
    <p:extLst>
      <p:ext uri="{BB962C8B-B14F-4D97-AF65-F5344CB8AC3E}">
        <p14:creationId xmlns:p14="http://schemas.microsoft.com/office/powerpoint/2010/main" val="55548031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a:xfrm>
            <a:off x="457200" y="1552222"/>
            <a:ext cx="8229600" cy="5305777"/>
          </a:xfrm>
        </p:spPr>
        <p:txBody>
          <a:bodyPr>
            <a:normAutofit/>
          </a:bodyPr>
          <a:lstStyle/>
          <a:p>
            <a:r>
              <a:rPr lang="en-US" dirty="0" smtClean="0"/>
              <a:t>Tetanus can be localized or generalized</a:t>
            </a:r>
          </a:p>
          <a:p>
            <a:pPr lvl="1"/>
            <a:r>
              <a:rPr lang="en-US" dirty="0" smtClean="0"/>
              <a:t>Localized tetanus usually progresses to generalized tetanus</a:t>
            </a:r>
          </a:p>
          <a:p>
            <a:pPr lvl="1"/>
            <a:r>
              <a:rPr lang="en-US" dirty="0" smtClean="0"/>
              <a:t>Localized tetanus is often associated with a wound</a:t>
            </a:r>
          </a:p>
          <a:p>
            <a:pPr lvl="1"/>
            <a:r>
              <a:rPr lang="en-US" dirty="0" smtClean="0"/>
              <a:t>Cats often have localized tetanus, while dogs typically develop generalized tetanus</a:t>
            </a:r>
          </a:p>
          <a:p>
            <a:r>
              <a:rPr lang="en-US" dirty="0" smtClean="0"/>
              <a:t>Onset of clinical signs is variable after inoculation (3-18 days)</a:t>
            </a:r>
          </a:p>
          <a:p>
            <a:pPr lvl="1"/>
            <a:endParaRPr lang="en-US" dirty="0" smtClean="0"/>
          </a:p>
          <a:p>
            <a:pPr lvl="1"/>
            <a:endParaRPr lang="en-US" dirty="0"/>
          </a:p>
        </p:txBody>
      </p:sp>
    </p:spTree>
    <p:extLst>
      <p:ext uri="{BB962C8B-B14F-4D97-AF65-F5344CB8AC3E}">
        <p14:creationId xmlns:p14="http://schemas.microsoft.com/office/powerpoint/2010/main" val="170407727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p:txBody>
          <a:bodyPr>
            <a:normAutofit fontScale="70000" lnSpcReduction="20000"/>
          </a:bodyPr>
          <a:lstStyle/>
          <a:p>
            <a:r>
              <a:rPr lang="en-US" dirty="0"/>
              <a:t>Hallmark of tetanus is muscle stiffness</a:t>
            </a:r>
          </a:p>
          <a:p>
            <a:pPr lvl="1"/>
            <a:r>
              <a:rPr lang="en-US" dirty="0"/>
              <a:t>Extensor rigidity of all four limbs with a stiff, stilted, wide-based, sawhorse stance</a:t>
            </a:r>
          </a:p>
          <a:p>
            <a:pPr lvl="1"/>
            <a:r>
              <a:rPr lang="en-US" dirty="0"/>
              <a:t>Facial muscle contraction (narrowed palpebral fissures and </a:t>
            </a:r>
            <a:r>
              <a:rPr lang="en-US" dirty="0" err="1"/>
              <a:t>risus</a:t>
            </a:r>
            <a:r>
              <a:rPr lang="en-US" dirty="0"/>
              <a:t> </a:t>
            </a:r>
            <a:r>
              <a:rPr lang="en-US" dirty="0" err="1"/>
              <a:t>sardonicus</a:t>
            </a:r>
            <a:r>
              <a:rPr lang="en-US" dirty="0"/>
              <a:t>, wrinkling of the forehead with the tips of the ears being pulled toward </a:t>
            </a:r>
            <a:r>
              <a:rPr lang="en-US" dirty="0" err="1"/>
              <a:t>eachother</a:t>
            </a:r>
            <a:r>
              <a:rPr lang="en-US" dirty="0"/>
              <a:t>)</a:t>
            </a:r>
          </a:p>
          <a:p>
            <a:pPr lvl="1"/>
            <a:r>
              <a:rPr lang="en-US" dirty="0" err="1"/>
              <a:t>Extraocular</a:t>
            </a:r>
            <a:r>
              <a:rPr lang="en-US" dirty="0"/>
              <a:t> muscle involvement leads to </a:t>
            </a:r>
            <a:r>
              <a:rPr lang="en-US" dirty="0" err="1"/>
              <a:t>enophthalmos</a:t>
            </a:r>
            <a:r>
              <a:rPr lang="en-US" dirty="0"/>
              <a:t> with protrusion of the third eyelids; strabismus</a:t>
            </a:r>
          </a:p>
          <a:p>
            <a:pPr lvl="1"/>
            <a:r>
              <a:rPr lang="en-US" dirty="0"/>
              <a:t>Masticatory muscle contraction results in </a:t>
            </a:r>
            <a:r>
              <a:rPr lang="en-US" dirty="0" err="1"/>
              <a:t>trismus</a:t>
            </a:r>
            <a:endParaRPr lang="en-US" dirty="0"/>
          </a:p>
          <a:p>
            <a:pPr lvl="1"/>
            <a:r>
              <a:rPr lang="en-US" dirty="0"/>
              <a:t>Laryngeal and pharyngeal muscle </a:t>
            </a:r>
            <a:r>
              <a:rPr lang="en-US" dirty="0" smtClean="0"/>
              <a:t>involvement </a:t>
            </a:r>
            <a:endParaRPr lang="en-US" dirty="0"/>
          </a:p>
          <a:p>
            <a:pPr lvl="1"/>
            <a:r>
              <a:rPr lang="en-US" dirty="0" err="1"/>
              <a:t>Ptyalism</a:t>
            </a:r>
            <a:endParaRPr lang="en-US" dirty="0"/>
          </a:p>
          <a:p>
            <a:pPr lvl="1"/>
            <a:r>
              <a:rPr lang="en-US" dirty="0"/>
              <a:t>Increased RR/RE due to laryngeal and lower respiratory musculature involvement</a:t>
            </a:r>
          </a:p>
          <a:p>
            <a:pPr lvl="1"/>
            <a:r>
              <a:rPr lang="en-US" dirty="0"/>
              <a:t>Difficulty </a:t>
            </a:r>
            <a:r>
              <a:rPr lang="en-US" dirty="0" err="1"/>
              <a:t>prehending</a:t>
            </a:r>
            <a:r>
              <a:rPr lang="en-US" dirty="0"/>
              <a:t> and swallowing food; </a:t>
            </a:r>
            <a:r>
              <a:rPr lang="en-US" dirty="0" err="1"/>
              <a:t>megaesophagus</a:t>
            </a:r>
            <a:r>
              <a:rPr lang="en-US" dirty="0"/>
              <a:t>; hiatal hernia; urine/fecal retention</a:t>
            </a:r>
          </a:p>
          <a:p>
            <a:pPr lvl="1"/>
            <a:r>
              <a:rPr lang="en-US" dirty="0"/>
              <a:t>Elevated temperature</a:t>
            </a:r>
          </a:p>
          <a:p>
            <a:endParaRPr lang="en-US" dirty="0"/>
          </a:p>
        </p:txBody>
      </p:sp>
    </p:spTree>
    <p:extLst>
      <p:ext uri="{BB962C8B-B14F-4D97-AF65-F5344CB8AC3E}">
        <p14:creationId xmlns:p14="http://schemas.microsoft.com/office/powerpoint/2010/main" val="1267264951"/>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Also may see autonomic dysfunction</a:t>
            </a:r>
          </a:p>
          <a:p>
            <a:pPr lvl="1"/>
            <a:r>
              <a:rPr lang="en-US" dirty="0" err="1" smtClean="0"/>
              <a:t>Bradycardia</a:t>
            </a:r>
            <a:r>
              <a:rPr lang="en-US" dirty="0" smtClean="0"/>
              <a:t> or </a:t>
            </a:r>
            <a:r>
              <a:rPr lang="en-US" dirty="0" err="1" smtClean="0"/>
              <a:t>bradyarrhythmias</a:t>
            </a:r>
            <a:endParaRPr lang="en-US" dirty="0" smtClean="0"/>
          </a:p>
          <a:p>
            <a:pPr lvl="1"/>
            <a:r>
              <a:rPr lang="en-US" dirty="0" smtClean="0"/>
              <a:t>Tachycardia or </a:t>
            </a:r>
            <a:r>
              <a:rPr lang="en-US" dirty="0" err="1" smtClean="0"/>
              <a:t>tachyarrhythmias</a:t>
            </a:r>
            <a:endParaRPr lang="en-US" dirty="0" smtClean="0"/>
          </a:p>
          <a:p>
            <a:pPr lvl="1"/>
            <a:r>
              <a:rPr lang="en-US" dirty="0" smtClean="0"/>
              <a:t>Hypotension</a:t>
            </a:r>
          </a:p>
          <a:p>
            <a:pPr lvl="1"/>
            <a:r>
              <a:rPr lang="en-US" dirty="0" smtClean="0"/>
              <a:t>Hypertension</a:t>
            </a:r>
          </a:p>
          <a:p>
            <a:pPr lvl="1"/>
            <a:r>
              <a:rPr lang="en-US" dirty="0" smtClean="0"/>
              <a:t>Autonomic storms</a:t>
            </a:r>
          </a:p>
          <a:p>
            <a:pPr lvl="1"/>
            <a:r>
              <a:rPr lang="en-US" dirty="0" smtClean="0"/>
              <a:t>Dogs tend to have more parasympathetic signs than sympathetic signs (humans)</a:t>
            </a:r>
          </a:p>
          <a:p>
            <a:pPr lvl="2"/>
            <a:r>
              <a:rPr lang="en-US" dirty="0" err="1" smtClean="0"/>
              <a:t>Burkitt</a:t>
            </a:r>
            <a:r>
              <a:rPr lang="en-US" dirty="0" smtClean="0"/>
              <a:t> JM, et al: Risk factors associated with outcome in dogs with tetanus: 38 cases (1987-2005). JAVMA 2007; 230 (1).</a:t>
            </a:r>
          </a:p>
          <a:p>
            <a:pPr lvl="2"/>
            <a:r>
              <a:rPr lang="en-US" dirty="0" err="1" smtClean="0"/>
              <a:t>Panciera</a:t>
            </a:r>
            <a:r>
              <a:rPr lang="en-US" dirty="0" smtClean="0"/>
              <a:t> DL, Baldwin CJ, Keene BW: Electrocardiographic abnormalities associated with tetanus in two dogs.  JAVMA 1988; 192 (2).</a:t>
            </a:r>
          </a:p>
          <a:p>
            <a:pPr lvl="1"/>
            <a:endParaRPr lang="en-US" dirty="0"/>
          </a:p>
        </p:txBody>
      </p:sp>
    </p:spTree>
    <p:extLst>
      <p:ext uri="{BB962C8B-B14F-4D97-AF65-F5344CB8AC3E}">
        <p14:creationId xmlns:p14="http://schemas.microsoft.com/office/powerpoint/2010/main" val="61292605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Diagnosis</a:t>
            </a:r>
          </a:p>
          <a:p>
            <a:pPr lvl="1"/>
            <a:r>
              <a:rPr lang="en-US" dirty="0" smtClean="0"/>
              <a:t>Clinical signs + history</a:t>
            </a:r>
          </a:p>
          <a:p>
            <a:pPr lvl="1"/>
            <a:r>
              <a:rPr lang="en-US" dirty="0" smtClean="0"/>
              <a:t>Identifying an active source of infection and toxin production supports diagnosis</a:t>
            </a:r>
          </a:p>
          <a:p>
            <a:pPr lvl="2"/>
            <a:r>
              <a:rPr lang="en-US" dirty="0" smtClean="0"/>
              <a:t>Attempts at culturing Clostridium </a:t>
            </a:r>
            <a:r>
              <a:rPr lang="en-US" dirty="0" err="1" smtClean="0"/>
              <a:t>tetani</a:t>
            </a:r>
            <a:r>
              <a:rPr lang="en-US" dirty="0" smtClean="0"/>
              <a:t> from wounds is typically unproductive</a:t>
            </a:r>
          </a:p>
          <a:p>
            <a:pPr lvl="1"/>
            <a:r>
              <a:rPr lang="en-US" dirty="0" smtClean="0"/>
              <a:t>Measuring serum antibody levels against tetanus toxin is questionable</a:t>
            </a:r>
          </a:p>
          <a:p>
            <a:pPr lvl="1"/>
            <a:r>
              <a:rPr lang="en-US" dirty="0" smtClean="0"/>
              <a:t>Muscle biopsies are not recommended (usually normal)</a:t>
            </a:r>
          </a:p>
          <a:p>
            <a:pPr lvl="1"/>
            <a:r>
              <a:rPr lang="en-US" dirty="0" smtClean="0"/>
              <a:t>EMG may be abnormal</a:t>
            </a:r>
          </a:p>
          <a:p>
            <a:pPr lvl="1"/>
            <a:r>
              <a:rPr lang="en-US" dirty="0" err="1" smtClean="0"/>
              <a:t>Bloodwork</a:t>
            </a:r>
            <a:r>
              <a:rPr lang="en-US" dirty="0" smtClean="0"/>
              <a:t> may be abnormal</a:t>
            </a:r>
            <a:endParaRPr lang="en-US" dirty="0"/>
          </a:p>
        </p:txBody>
      </p:sp>
      <p:pic>
        <p:nvPicPr>
          <p:cNvPr id="4" name="Picture 3"/>
          <p:cNvPicPr>
            <a:picLocks noChangeAspect="1"/>
          </p:cNvPicPr>
          <p:nvPr/>
        </p:nvPicPr>
        <p:blipFill>
          <a:blip r:embed="rId3"/>
          <a:stretch>
            <a:fillRect/>
          </a:stretch>
        </p:blipFill>
        <p:spPr>
          <a:xfrm>
            <a:off x="5418667" y="155448"/>
            <a:ext cx="2692400" cy="2318761"/>
          </a:xfrm>
          <a:prstGeom prst="rect">
            <a:avLst/>
          </a:prstGeom>
        </p:spPr>
      </p:pic>
      <p:sp>
        <p:nvSpPr>
          <p:cNvPr id="5" name="TextBox 4"/>
          <p:cNvSpPr txBox="1"/>
          <p:nvPr/>
        </p:nvSpPr>
        <p:spPr>
          <a:xfrm>
            <a:off x="4898537" y="2476821"/>
            <a:ext cx="3647152" cy="276999"/>
          </a:xfrm>
          <a:prstGeom prst="rect">
            <a:avLst/>
          </a:prstGeom>
          <a:noFill/>
        </p:spPr>
        <p:txBody>
          <a:bodyPr wrap="none" rtlCol="0">
            <a:spAutoFit/>
          </a:bodyPr>
          <a:lstStyle/>
          <a:p>
            <a:r>
              <a:rPr lang="fi-FI" sz="1200" dirty="0" err="1" smtClean="0"/>
              <a:t>http://marvistavet.com/assets/images/dog_tetanus.gif</a:t>
            </a:r>
            <a:endParaRPr lang="en-US" sz="1200" dirty="0"/>
          </a:p>
        </p:txBody>
      </p:sp>
    </p:spTree>
    <p:extLst>
      <p:ext uri="{BB962C8B-B14F-4D97-AF65-F5344CB8AC3E}">
        <p14:creationId xmlns:p14="http://schemas.microsoft.com/office/powerpoint/2010/main" val="192578350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	</a:t>
            </a:r>
            <a:endParaRPr lang="en-US" dirty="0"/>
          </a:p>
        </p:txBody>
      </p:sp>
      <p:sp>
        <p:nvSpPr>
          <p:cNvPr id="3" name="Content Placeholder 2"/>
          <p:cNvSpPr>
            <a:spLocks noGrp="1"/>
          </p:cNvSpPr>
          <p:nvPr>
            <p:ph idx="1"/>
          </p:nvPr>
        </p:nvSpPr>
        <p:spPr>
          <a:xfrm>
            <a:off x="457200" y="1574700"/>
            <a:ext cx="8229600" cy="5082809"/>
          </a:xfrm>
        </p:spPr>
        <p:txBody>
          <a:bodyPr>
            <a:normAutofit fontScale="55000" lnSpcReduction="20000"/>
          </a:bodyPr>
          <a:lstStyle/>
          <a:p>
            <a:r>
              <a:rPr lang="en-US" dirty="0" smtClean="0"/>
              <a:t>Class I- Any or all of the following: </a:t>
            </a:r>
          </a:p>
          <a:p>
            <a:pPr lvl="1"/>
            <a:r>
              <a:rPr lang="en-US" dirty="0" err="1" smtClean="0"/>
              <a:t>miosis</a:t>
            </a:r>
            <a:r>
              <a:rPr lang="en-US" dirty="0" smtClean="0"/>
              <a:t>, </a:t>
            </a:r>
            <a:r>
              <a:rPr lang="en-US" dirty="0" err="1" smtClean="0"/>
              <a:t>enophthalmos</a:t>
            </a:r>
            <a:r>
              <a:rPr lang="en-US" dirty="0" smtClean="0"/>
              <a:t>, </a:t>
            </a:r>
            <a:r>
              <a:rPr lang="en-US" dirty="0" err="1" smtClean="0"/>
              <a:t>risus</a:t>
            </a:r>
            <a:r>
              <a:rPr lang="en-US" dirty="0" smtClean="0"/>
              <a:t> </a:t>
            </a:r>
            <a:r>
              <a:rPr lang="en-US" dirty="0" err="1" smtClean="0"/>
              <a:t>sardonicus</a:t>
            </a:r>
            <a:r>
              <a:rPr lang="en-US" dirty="0" smtClean="0"/>
              <a:t>, erect ears, or </a:t>
            </a:r>
            <a:r>
              <a:rPr lang="en-US" dirty="0" err="1" smtClean="0"/>
              <a:t>trismus</a:t>
            </a:r>
            <a:endParaRPr lang="en-US" dirty="0"/>
          </a:p>
          <a:p>
            <a:pPr lvl="1"/>
            <a:r>
              <a:rPr lang="en-US" dirty="0" smtClean="0"/>
              <a:t>hypersensitivity to noise, light or touch</a:t>
            </a:r>
          </a:p>
          <a:p>
            <a:pPr lvl="1"/>
            <a:r>
              <a:rPr lang="en-US" dirty="0"/>
              <a:t>a</a:t>
            </a:r>
            <a:r>
              <a:rPr lang="en-US" dirty="0" smtClean="0"/>
              <a:t>mbulatory</a:t>
            </a:r>
          </a:p>
          <a:p>
            <a:pPr marL="457200" lvl="1" indent="0">
              <a:buNone/>
            </a:pPr>
            <a:r>
              <a:rPr lang="en-US" dirty="0" smtClean="0"/>
              <a:t>+ absence of any Class II, III or IV signs</a:t>
            </a:r>
          </a:p>
          <a:p>
            <a:r>
              <a:rPr lang="en-US" dirty="0" smtClean="0"/>
              <a:t>Class II- May include any or all Class I signs + any or all of the following</a:t>
            </a:r>
          </a:p>
          <a:p>
            <a:pPr lvl="1"/>
            <a:r>
              <a:rPr lang="en-US" dirty="0"/>
              <a:t>d</a:t>
            </a:r>
            <a:r>
              <a:rPr lang="en-US" dirty="0" smtClean="0"/>
              <a:t>ysphagia</a:t>
            </a:r>
          </a:p>
          <a:p>
            <a:pPr lvl="1"/>
            <a:r>
              <a:rPr lang="en-US" dirty="0" smtClean="0"/>
              <a:t>stiff gait, sawhorse stance, or erect tail</a:t>
            </a:r>
          </a:p>
          <a:p>
            <a:pPr lvl="1"/>
            <a:r>
              <a:rPr lang="en-US" dirty="0"/>
              <a:t>a</a:t>
            </a:r>
            <a:r>
              <a:rPr lang="en-US" dirty="0" smtClean="0"/>
              <a:t>mbulatory</a:t>
            </a:r>
          </a:p>
          <a:p>
            <a:pPr marL="457200" lvl="1" indent="0">
              <a:buNone/>
            </a:pPr>
            <a:r>
              <a:rPr lang="en-US" dirty="0" smtClean="0"/>
              <a:t>+ absence of any Class III or IV signs</a:t>
            </a:r>
          </a:p>
          <a:p>
            <a:r>
              <a:rPr lang="en-US" dirty="0" smtClean="0"/>
              <a:t>Class III- Must have Class I or Class II signs + any of the following:</a:t>
            </a:r>
          </a:p>
          <a:p>
            <a:pPr lvl="1"/>
            <a:r>
              <a:rPr lang="en-US" dirty="0" err="1" smtClean="0"/>
              <a:t>recumbency</a:t>
            </a:r>
            <a:r>
              <a:rPr lang="en-US" dirty="0" smtClean="0"/>
              <a:t> </a:t>
            </a:r>
          </a:p>
          <a:p>
            <a:pPr lvl="1"/>
            <a:r>
              <a:rPr lang="en-US" dirty="0" smtClean="0"/>
              <a:t>muscle </a:t>
            </a:r>
            <a:r>
              <a:rPr lang="en-US" dirty="0" err="1" smtClean="0"/>
              <a:t>fasciculations</a:t>
            </a:r>
            <a:r>
              <a:rPr lang="en-US" dirty="0" smtClean="0"/>
              <a:t> or spasms</a:t>
            </a:r>
          </a:p>
          <a:p>
            <a:pPr lvl="1"/>
            <a:r>
              <a:rPr lang="en-US" dirty="0"/>
              <a:t>s</a:t>
            </a:r>
            <a:r>
              <a:rPr lang="en-US" dirty="0" smtClean="0"/>
              <a:t>eizures</a:t>
            </a:r>
          </a:p>
          <a:p>
            <a:pPr marL="457200" lvl="1" indent="0">
              <a:buNone/>
            </a:pPr>
            <a:r>
              <a:rPr lang="en-US" dirty="0" smtClean="0"/>
              <a:t>+ absence of any Class IV signs</a:t>
            </a:r>
          </a:p>
          <a:p>
            <a:r>
              <a:rPr lang="en-US" dirty="0" smtClean="0"/>
              <a:t>Class IV- Must have Class I, II or III signs + any of the following</a:t>
            </a:r>
          </a:p>
          <a:p>
            <a:pPr lvl="1"/>
            <a:r>
              <a:rPr lang="en-US" dirty="0" err="1" smtClean="0"/>
              <a:t>bradycardia</a:t>
            </a:r>
            <a:r>
              <a:rPr lang="en-US" dirty="0" smtClean="0"/>
              <a:t> (HR&lt;/=60bpm) or </a:t>
            </a:r>
            <a:r>
              <a:rPr lang="en-US" dirty="0" err="1" smtClean="0"/>
              <a:t>bradyarrythmia</a:t>
            </a:r>
            <a:endParaRPr lang="en-US" dirty="0"/>
          </a:p>
          <a:p>
            <a:pPr lvl="1"/>
            <a:r>
              <a:rPr lang="en-US" dirty="0" smtClean="0"/>
              <a:t>sinus tachycardia (HR&gt;/=140bpm) or tachyarrhythmia</a:t>
            </a:r>
          </a:p>
          <a:p>
            <a:pPr lvl="1"/>
            <a:r>
              <a:rPr lang="en-US" dirty="0" smtClean="0"/>
              <a:t>hypertension (MAP&gt;/=130mmHg or systolic &gt;/=150mmHg)</a:t>
            </a:r>
          </a:p>
          <a:p>
            <a:pPr lvl="1"/>
            <a:r>
              <a:rPr lang="en-US" dirty="0" smtClean="0"/>
              <a:t>hypotension (MAP&lt;/=60mmHg or systolic&lt;/=80mmHg)</a:t>
            </a:r>
          </a:p>
          <a:p>
            <a:pPr lvl="1"/>
            <a:r>
              <a:rPr lang="en-US" dirty="0" smtClean="0"/>
              <a:t>periods of apnea or respiratory arrest</a:t>
            </a:r>
            <a:endParaRPr lang="en-US" dirty="0"/>
          </a:p>
        </p:txBody>
      </p:sp>
    </p:spTree>
    <p:extLst>
      <p:ext uri="{BB962C8B-B14F-4D97-AF65-F5344CB8AC3E}">
        <p14:creationId xmlns:p14="http://schemas.microsoft.com/office/powerpoint/2010/main" val="138544351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Treatment</a:t>
            </a:r>
          </a:p>
          <a:p>
            <a:pPr lvl="1"/>
            <a:r>
              <a:rPr lang="en-US" dirty="0" smtClean="0"/>
              <a:t>Prevention of continued toxin production</a:t>
            </a:r>
          </a:p>
          <a:p>
            <a:pPr lvl="2"/>
            <a:r>
              <a:rPr lang="en-US" dirty="0" smtClean="0"/>
              <a:t>Thorough search for active infection</a:t>
            </a:r>
          </a:p>
          <a:p>
            <a:pPr lvl="3"/>
            <a:r>
              <a:rPr lang="en-US" dirty="0" smtClean="0"/>
              <a:t>If found, drain and debride</a:t>
            </a:r>
          </a:p>
          <a:p>
            <a:pPr lvl="3"/>
            <a:r>
              <a:rPr lang="en-US" dirty="0" smtClean="0"/>
              <a:t>Treat with antibiotics effective against Clostridium </a:t>
            </a:r>
            <a:r>
              <a:rPr lang="en-US" dirty="0" err="1" smtClean="0"/>
              <a:t>tetani</a:t>
            </a:r>
            <a:endParaRPr lang="en-US" dirty="0" smtClean="0"/>
          </a:p>
          <a:p>
            <a:pPr lvl="4"/>
            <a:r>
              <a:rPr lang="en-US" dirty="0" smtClean="0"/>
              <a:t>Metronidazole </a:t>
            </a:r>
            <a:r>
              <a:rPr lang="en-US" dirty="0"/>
              <a:t>x 10-14 </a:t>
            </a:r>
            <a:r>
              <a:rPr lang="en-US" dirty="0" smtClean="0"/>
              <a:t>days; </a:t>
            </a:r>
            <a:r>
              <a:rPr lang="en-US" dirty="0" err="1"/>
              <a:t>p</a:t>
            </a:r>
            <a:r>
              <a:rPr lang="en-US" dirty="0" err="1" smtClean="0"/>
              <a:t>encillin</a:t>
            </a:r>
            <a:r>
              <a:rPr lang="en-US" dirty="0" smtClean="0"/>
              <a:t> G x 10-14 days, clindamycin and tetracycline also effective</a:t>
            </a:r>
          </a:p>
          <a:p>
            <a:pPr lvl="1"/>
            <a:r>
              <a:rPr lang="en-US" dirty="0" smtClean="0"/>
              <a:t>Neutralization of toxin not yet bound to the CNS</a:t>
            </a:r>
          </a:p>
          <a:p>
            <a:pPr lvl="2"/>
            <a:r>
              <a:rPr lang="en-US" dirty="0" smtClean="0"/>
              <a:t>Equine antitoxin 100-1000U/kg given IV over 10 minutes</a:t>
            </a:r>
          </a:p>
          <a:p>
            <a:pPr lvl="1"/>
            <a:r>
              <a:rPr lang="en-US" dirty="0" smtClean="0"/>
              <a:t>Supportive care</a:t>
            </a:r>
          </a:p>
          <a:p>
            <a:pPr lvl="2"/>
            <a:r>
              <a:rPr lang="en-US" dirty="0" smtClean="0"/>
              <a:t>Hydration and nutritional requirements</a:t>
            </a:r>
          </a:p>
          <a:p>
            <a:pPr lvl="2"/>
            <a:r>
              <a:rPr lang="en-US" dirty="0" smtClean="0"/>
              <a:t>Bladder/fecal care</a:t>
            </a:r>
            <a:endParaRPr lang="en-US" dirty="0"/>
          </a:p>
          <a:p>
            <a:pPr lvl="2"/>
            <a:r>
              <a:rPr lang="en-US" dirty="0" smtClean="0"/>
              <a:t>Sedation</a:t>
            </a:r>
          </a:p>
          <a:p>
            <a:pPr lvl="2"/>
            <a:r>
              <a:rPr lang="en-US" dirty="0" smtClean="0"/>
              <a:t>Down dog care</a:t>
            </a:r>
          </a:p>
          <a:p>
            <a:pPr lvl="2"/>
            <a:r>
              <a:rPr lang="en-US" dirty="0" smtClean="0"/>
              <a:t>Temperature monitoring</a:t>
            </a:r>
          </a:p>
          <a:p>
            <a:pPr lvl="1"/>
            <a:endParaRPr lang="en-US" dirty="0"/>
          </a:p>
        </p:txBody>
      </p:sp>
      <p:pic>
        <p:nvPicPr>
          <p:cNvPr id="5" name="Picture 4"/>
          <p:cNvPicPr>
            <a:picLocks noChangeAspect="1"/>
          </p:cNvPicPr>
          <p:nvPr/>
        </p:nvPicPr>
        <p:blipFill>
          <a:blip r:embed="rId3"/>
          <a:stretch>
            <a:fillRect/>
          </a:stretch>
        </p:blipFill>
        <p:spPr>
          <a:xfrm>
            <a:off x="5956287" y="103011"/>
            <a:ext cx="3048000" cy="2070100"/>
          </a:xfrm>
          <a:prstGeom prst="rect">
            <a:avLst/>
          </a:prstGeom>
        </p:spPr>
      </p:pic>
      <p:sp>
        <p:nvSpPr>
          <p:cNvPr id="7" name="TextBox 6"/>
          <p:cNvSpPr txBox="1"/>
          <p:nvPr/>
        </p:nvSpPr>
        <p:spPr>
          <a:xfrm>
            <a:off x="2897651" y="6394807"/>
            <a:ext cx="3844772" cy="276999"/>
          </a:xfrm>
          <a:prstGeom prst="rect">
            <a:avLst/>
          </a:prstGeom>
          <a:noFill/>
        </p:spPr>
        <p:txBody>
          <a:bodyPr wrap="none" rtlCol="0">
            <a:spAutoFit/>
          </a:bodyPr>
          <a:lstStyle/>
          <a:p>
            <a:r>
              <a:rPr lang="tr-TR" sz="1200" dirty="0" smtClean="0"/>
              <a:t>http://</a:t>
            </a:r>
            <a:r>
              <a:rPr lang="tr-TR" sz="1200" dirty="0" err="1" smtClean="0"/>
              <a:t>o.quizlet.com</a:t>
            </a:r>
            <a:r>
              <a:rPr lang="tr-TR" sz="1200" dirty="0" smtClean="0"/>
              <a:t>/i/mwf5crxSO0ZoWVtoKQiT7g_m.jpg</a:t>
            </a:r>
            <a:endParaRPr lang="en-US" sz="1200" dirty="0"/>
          </a:p>
        </p:txBody>
      </p:sp>
    </p:spTree>
    <p:extLst>
      <p:ext uri="{BB962C8B-B14F-4D97-AF65-F5344CB8AC3E}">
        <p14:creationId xmlns:p14="http://schemas.microsoft.com/office/powerpoint/2010/main" val="410225425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a:xfrm>
            <a:off x="457200" y="1870205"/>
            <a:ext cx="8229600" cy="5191913"/>
          </a:xfrm>
        </p:spPr>
        <p:txBody>
          <a:bodyPr>
            <a:normAutofit fontScale="40000" lnSpcReduction="20000"/>
          </a:bodyPr>
          <a:lstStyle/>
          <a:p>
            <a:pPr marL="118872" indent="0">
              <a:buNone/>
            </a:pPr>
            <a:r>
              <a:rPr lang="en-US" sz="800" dirty="0" smtClean="0">
                <a:solidFill>
                  <a:srgbClr val="000000"/>
                </a:solidFill>
                <a:latin typeface="Helvetica"/>
              </a:rPr>
              <a:t>X</a:t>
            </a:r>
            <a:endParaRPr lang="en-US" sz="800" dirty="0">
              <a:solidFill>
                <a:srgbClr val="000000"/>
              </a:solidFill>
              <a:latin typeface="Helvetica"/>
            </a:endParaRPr>
          </a:p>
          <a:p>
            <a:pPr marL="118872" indent="0">
              <a:buNone/>
            </a:pPr>
            <a:r>
              <a:rPr lang="en-US" sz="8800" b="1" dirty="0" smtClean="0">
                <a:solidFill>
                  <a:srgbClr val="000000"/>
                </a:solidFill>
                <a:latin typeface="Helvetica"/>
              </a:rPr>
              <a:t>Magnesium </a:t>
            </a:r>
            <a:r>
              <a:rPr lang="en-US" sz="8800" b="1" dirty="0">
                <a:solidFill>
                  <a:srgbClr val="000000"/>
                </a:solidFill>
                <a:latin typeface="Helvetica"/>
              </a:rPr>
              <a:t>sulfate as an adjunct therapy in the management of severe generalized tetanus in a dog</a:t>
            </a:r>
          </a:p>
          <a:p>
            <a:pPr marL="118872" indent="0">
              <a:buNone/>
            </a:pPr>
            <a:endParaRPr lang="en-US" sz="4000" dirty="0" smtClean="0">
              <a:solidFill>
                <a:srgbClr val="000000"/>
              </a:solidFill>
              <a:latin typeface="Palatino-Roman"/>
            </a:endParaRPr>
          </a:p>
          <a:p>
            <a:pPr marL="118872" indent="0">
              <a:buNone/>
            </a:pPr>
            <a:r>
              <a:rPr lang="en-US" sz="4000" dirty="0" smtClean="0">
                <a:solidFill>
                  <a:srgbClr val="000000"/>
                </a:solidFill>
                <a:latin typeface="Palatino-Roman"/>
              </a:rPr>
              <a:t>	Erin </a:t>
            </a:r>
            <a:r>
              <a:rPr lang="en-US" sz="4000" dirty="0">
                <a:solidFill>
                  <a:srgbClr val="000000"/>
                </a:solidFill>
                <a:latin typeface="Palatino-Roman"/>
              </a:rPr>
              <a:t>E. Simmonds, DVM; Amy J. </a:t>
            </a:r>
            <a:r>
              <a:rPr lang="en-US" sz="4000" dirty="0" err="1">
                <a:solidFill>
                  <a:srgbClr val="000000"/>
                </a:solidFill>
                <a:latin typeface="Palatino-Roman"/>
              </a:rPr>
              <a:t>Alwood</a:t>
            </a:r>
            <a:r>
              <a:rPr lang="en-US" sz="4000" dirty="0">
                <a:solidFill>
                  <a:srgbClr val="000000"/>
                </a:solidFill>
                <a:latin typeface="Palatino-Roman"/>
              </a:rPr>
              <a:t>, DVM, DACVECC and Merilee F. </a:t>
            </a:r>
            <a:r>
              <a:rPr lang="en-US" sz="4000" dirty="0" smtClean="0">
                <a:solidFill>
                  <a:srgbClr val="000000"/>
                </a:solidFill>
                <a:latin typeface="Palatino-Roman"/>
              </a:rPr>
              <a:t>	Costello</a:t>
            </a:r>
            <a:r>
              <a:rPr lang="en-US" sz="4000" dirty="0">
                <a:solidFill>
                  <a:srgbClr val="000000"/>
                </a:solidFill>
                <a:latin typeface="Palatino-Roman"/>
              </a:rPr>
              <a:t>, DVM, </a:t>
            </a:r>
            <a:r>
              <a:rPr lang="en-US" sz="4000" dirty="0" smtClean="0">
                <a:solidFill>
                  <a:srgbClr val="000000"/>
                </a:solidFill>
                <a:latin typeface="Palatino-Roman"/>
              </a:rPr>
              <a:t>DACVECC</a:t>
            </a:r>
          </a:p>
          <a:p>
            <a:pPr marL="118872" indent="0">
              <a:buNone/>
            </a:pPr>
            <a:endParaRPr lang="de-DE" sz="800" b="1" dirty="0">
              <a:solidFill>
                <a:srgbClr val="000000"/>
              </a:solidFill>
              <a:latin typeface="Helvetica"/>
            </a:endParaRPr>
          </a:p>
          <a:p>
            <a:pPr marL="118872" indent="0">
              <a:buNone/>
            </a:pPr>
            <a:endParaRPr lang="en-US" b="1" dirty="0" smtClean="0">
              <a:solidFill>
                <a:srgbClr val="000000"/>
              </a:solidFill>
              <a:latin typeface="Palatino-Roman"/>
            </a:endParaRPr>
          </a:p>
          <a:p>
            <a:pPr marL="118872" indent="0">
              <a:buNone/>
            </a:pPr>
            <a:r>
              <a:rPr lang="en-US" b="1" dirty="0">
                <a:solidFill>
                  <a:srgbClr val="000000"/>
                </a:solidFill>
                <a:latin typeface="Palatino-Roman"/>
              </a:rPr>
              <a:t>	</a:t>
            </a:r>
            <a:r>
              <a:rPr lang="en-US" b="1" dirty="0" smtClean="0">
                <a:solidFill>
                  <a:srgbClr val="000000"/>
                </a:solidFill>
                <a:latin typeface="Palatino-Roman"/>
              </a:rPr>
              <a:t>Objective </a:t>
            </a:r>
            <a:r>
              <a:rPr lang="en-US" dirty="0">
                <a:solidFill>
                  <a:srgbClr val="000000"/>
                </a:solidFill>
                <a:latin typeface="Palatino-Roman"/>
              </a:rPr>
              <a:t>– To describe the use of magnesium sulfate in a case of generalized tetanus in a dog. </a:t>
            </a:r>
            <a:endParaRPr lang="en-US" dirty="0" smtClean="0">
              <a:solidFill>
                <a:srgbClr val="000000"/>
              </a:solidFill>
              <a:latin typeface="Palatino-Roman"/>
            </a:endParaRPr>
          </a:p>
          <a:p>
            <a:pPr marL="118872" indent="0">
              <a:buNone/>
            </a:pPr>
            <a:endParaRPr lang="en-US" b="1" dirty="0">
              <a:solidFill>
                <a:srgbClr val="000000"/>
              </a:solidFill>
              <a:latin typeface="Palatino-Roman"/>
            </a:endParaRPr>
          </a:p>
          <a:p>
            <a:pPr marL="118872" indent="0">
              <a:buNone/>
            </a:pPr>
            <a:r>
              <a:rPr lang="en-US" b="1" dirty="0" smtClean="0">
                <a:solidFill>
                  <a:srgbClr val="000000"/>
                </a:solidFill>
                <a:latin typeface="Palatino-Roman"/>
              </a:rPr>
              <a:t>	Case </a:t>
            </a:r>
            <a:r>
              <a:rPr lang="en-US" b="1" dirty="0">
                <a:solidFill>
                  <a:srgbClr val="000000"/>
                </a:solidFill>
                <a:latin typeface="Palatino-Roman"/>
              </a:rPr>
              <a:t>Summary </a:t>
            </a:r>
            <a:r>
              <a:rPr lang="en-US" dirty="0">
                <a:solidFill>
                  <a:srgbClr val="000000"/>
                </a:solidFill>
                <a:latin typeface="Palatino-Roman"/>
              </a:rPr>
              <a:t>– A 1.5-year-old golden retriever was presented for a digital wound on the right </a:t>
            </a:r>
            <a:r>
              <a:rPr lang="en-US" dirty="0" smtClean="0">
                <a:solidFill>
                  <a:srgbClr val="000000"/>
                </a:solidFill>
                <a:latin typeface="Palatino-Roman"/>
              </a:rPr>
              <a:t>	thoracic </a:t>
            </a:r>
            <a:r>
              <a:rPr lang="en-US" dirty="0">
                <a:solidFill>
                  <a:srgbClr val="000000"/>
                </a:solidFill>
                <a:latin typeface="Palatino-Roman"/>
              </a:rPr>
              <a:t>limb and clinical signs associated with generalized tetanus. Initial case management </a:t>
            </a:r>
            <a:r>
              <a:rPr lang="en-US" dirty="0" smtClean="0">
                <a:solidFill>
                  <a:srgbClr val="000000"/>
                </a:solidFill>
                <a:latin typeface="Palatino-Roman"/>
              </a:rPr>
              <a:t>	consisted </a:t>
            </a:r>
            <a:r>
              <a:rPr lang="en-US" dirty="0">
                <a:solidFill>
                  <a:srgbClr val="000000"/>
                </a:solidFill>
                <a:latin typeface="Palatino-Roman"/>
              </a:rPr>
              <a:t>of wound </a:t>
            </a:r>
            <a:r>
              <a:rPr lang="en-US" dirty="0" smtClean="0">
                <a:solidFill>
                  <a:srgbClr val="000000"/>
                </a:solidFill>
                <a:latin typeface="Palatino-Roman"/>
              </a:rPr>
              <a:t>debridement</a:t>
            </a:r>
            <a:r>
              <a:rPr lang="en-US" dirty="0">
                <a:solidFill>
                  <a:srgbClr val="000000"/>
                </a:solidFill>
                <a:latin typeface="Palatino-Roman"/>
              </a:rPr>
              <a:t>, treatment with metronidazole, tetanus immunoglobulin,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a:t>
            </a:r>
            <a:r>
              <a:rPr lang="en-US" dirty="0" err="1" smtClean="0">
                <a:solidFill>
                  <a:srgbClr val="000000"/>
                </a:solidFill>
                <a:latin typeface="Palatino-Roman"/>
              </a:rPr>
              <a:t>methocarbamol</a:t>
            </a:r>
            <a:r>
              <a:rPr lang="en-US" dirty="0">
                <a:solidFill>
                  <a:srgbClr val="000000"/>
                </a:solidFill>
                <a:latin typeface="Palatino-Roman"/>
              </a:rPr>
              <a:t>, airway management via tracheostomy, and nursing care. Sedation to control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severe </a:t>
            </a:r>
            <a:r>
              <a:rPr lang="en-US" dirty="0">
                <a:solidFill>
                  <a:srgbClr val="000000"/>
                </a:solidFill>
                <a:latin typeface="Palatino-Roman"/>
              </a:rPr>
              <a:t>muscle spasms became insufficient despite </a:t>
            </a:r>
            <a:r>
              <a:rPr lang="en-US" dirty="0" smtClean="0">
                <a:solidFill>
                  <a:srgbClr val="000000"/>
                </a:solidFill>
                <a:latin typeface="Palatino-Roman"/>
              </a:rPr>
              <a:t>increasing </a:t>
            </a:r>
            <a:r>
              <a:rPr lang="en-US" dirty="0">
                <a:solidFill>
                  <a:srgbClr val="000000"/>
                </a:solidFill>
                <a:latin typeface="Palatino-Roman"/>
              </a:rPr>
              <a:t>doses of benzodiazepine,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a:t>
            </a:r>
            <a:r>
              <a:rPr lang="en-US" dirty="0" err="1" smtClean="0">
                <a:solidFill>
                  <a:srgbClr val="000000"/>
                </a:solidFill>
                <a:latin typeface="Palatino-Roman"/>
              </a:rPr>
              <a:t>methocarbamol</a:t>
            </a:r>
            <a:r>
              <a:rPr lang="en-US" dirty="0">
                <a:solidFill>
                  <a:srgbClr val="000000"/>
                </a:solidFill>
                <a:latin typeface="Palatino-Roman"/>
              </a:rPr>
              <a:t>, and barbiturate continuous rate infusions. A magnesium sulfate continuous rate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infusion </a:t>
            </a:r>
            <a:r>
              <a:rPr lang="en-US" dirty="0">
                <a:solidFill>
                  <a:srgbClr val="000000"/>
                </a:solidFill>
                <a:latin typeface="Palatino-Roman"/>
              </a:rPr>
              <a:t>was instituted on day 7 and muscle rigidity improved within 16 hours allowing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discontinuation </a:t>
            </a:r>
            <a:r>
              <a:rPr lang="en-US" dirty="0">
                <a:solidFill>
                  <a:srgbClr val="000000"/>
                </a:solidFill>
                <a:latin typeface="Palatino-Roman"/>
              </a:rPr>
              <a:t>of sedative infusions over the subsequent 2 days. Clinical improvement continued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and </a:t>
            </a:r>
            <a:r>
              <a:rPr lang="en-US" dirty="0">
                <a:solidFill>
                  <a:srgbClr val="000000"/>
                </a:solidFill>
                <a:latin typeface="Palatino-Roman"/>
              </a:rPr>
              <a:t>the dog was discharged on day 14. </a:t>
            </a:r>
            <a:endParaRPr lang="en-US" dirty="0" smtClean="0">
              <a:solidFill>
                <a:srgbClr val="000000"/>
              </a:solidFill>
              <a:latin typeface="Palatino-Roman"/>
            </a:endParaRPr>
          </a:p>
          <a:p>
            <a:pPr marL="118872" indent="0">
              <a:buNone/>
            </a:pPr>
            <a:endParaRPr lang="en-US" b="1" dirty="0">
              <a:solidFill>
                <a:srgbClr val="000000"/>
              </a:solidFill>
              <a:latin typeface="Palatino-Roman"/>
            </a:endParaRPr>
          </a:p>
          <a:p>
            <a:pPr marL="118872" indent="0">
              <a:buNone/>
            </a:pPr>
            <a:r>
              <a:rPr lang="en-US" b="1" dirty="0" smtClean="0">
                <a:solidFill>
                  <a:srgbClr val="000000"/>
                </a:solidFill>
                <a:latin typeface="Palatino-Roman"/>
              </a:rPr>
              <a:t>	New </a:t>
            </a:r>
            <a:r>
              <a:rPr lang="en-US" b="1" dirty="0">
                <a:solidFill>
                  <a:srgbClr val="000000"/>
                </a:solidFill>
                <a:latin typeface="Palatino-Roman"/>
              </a:rPr>
              <a:t>or Unique Information Provided </a:t>
            </a:r>
            <a:r>
              <a:rPr lang="en-US" dirty="0">
                <a:solidFill>
                  <a:srgbClr val="000000"/>
                </a:solidFill>
                <a:latin typeface="Palatino-Roman"/>
              </a:rPr>
              <a:t>– This case demonstrates the use of </a:t>
            </a:r>
            <a:r>
              <a:rPr lang="en-US" dirty="0" err="1">
                <a:solidFill>
                  <a:srgbClr val="000000"/>
                </a:solidFill>
                <a:latin typeface="Palatino-Roman"/>
              </a:rPr>
              <a:t>supraphysiologic</a:t>
            </a:r>
            <a:r>
              <a:rPr lang="en-US" dirty="0">
                <a:solidFill>
                  <a:srgbClr val="000000"/>
                </a:solidFill>
                <a:latin typeface="Palatino-Roman"/>
              </a:rPr>
              <a:t>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magnesium </a:t>
            </a:r>
            <a:r>
              <a:rPr lang="en-US" dirty="0">
                <a:solidFill>
                  <a:srgbClr val="000000"/>
                </a:solidFill>
                <a:latin typeface="Palatino-Roman"/>
              </a:rPr>
              <a:t>in the treatment of severe generalized tetanus with a positive outcome. No clinical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signs </a:t>
            </a:r>
            <a:r>
              <a:rPr lang="en-US" dirty="0">
                <a:solidFill>
                  <a:srgbClr val="000000"/>
                </a:solidFill>
                <a:latin typeface="Palatino-Roman"/>
              </a:rPr>
              <a:t>associated with magnesium toxicity were noted during the course of therapy. Magnesium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sulfate </a:t>
            </a:r>
            <a:r>
              <a:rPr lang="en-US" dirty="0">
                <a:solidFill>
                  <a:srgbClr val="000000"/>
                </a:solidFill>
                <a:latin typeface="Palatino-Roman"/>
              </a:rPr>
              <a:t>should be considered as a potential adjunct therapy in the management of spastic paralysis </a:t>
            </a:r>
            <a:endParaRPr lang="en-US" dirty="0" smtClean="0">
              <a:solidFill>
                <a:srgbClr val="000000"/>
              </a:solidFill>
              <a:latin typeface="Palatino-Roman"/>
            </a:endParaRPr>
          </a:p>
          <a:p>
            <a:pPr marL="118872" indent="0">
              <a:buNone/>
            </a:pPr>
            <a:r>
              <a:rPr lang="en-US" dirty="0" smtClean="0">
                <a:solidFill>
                  <a:srgbClr val="000000"/>
                </a:solidFill>
                <a:latin typeface="Palatino-Roman"/>
              </a:rPr>
              <a:t>	caused </a:t>
            </a:r>
            <a:r>
              <a:rPr lang="en-US" dirty="0">
                <a:solidFill>
                  <a:srgbClr val="000000"/>
                </a:solidFill>
                <a:latin typeface="Palatino-Roman"/>
              </a:rPr>
              <a:t>by severe tetanus in dogs.</a:t>
            </a:r>
            <a:endParaRPr lang="en-US" dirty="0"/>
          </a:p>
        </p:txBody>
      </p:sp>
      <p:pic>
        <p:nvPicPr>
          <p:cNvPr id="4" name="Picture 3"/>
          <p:cNvPicPr>
            <a:picLocks noChangeAspect="1"/>
          </p:cNvPicPr>
          <p:nvPr/>
        </p:nvPicPr>
        <p:blipFill>
          <a:blip r:embed="rId3"/>
          <a:stretch>
            <a:fillRect/>
          </a:stretch>
        </p:blipFill>
        <p:spPr>
          <a:xfrm>
            <a:off x="6818944" y="30264"/>
            <a:ext cx="1867855" cy="1867855"/>
          </a:xfrm>
          <a:prstGeom prst="rect">
            <a:avLst/>
          </a:prstGeom>
        </p:spPr>
      </p:pic>
    </p:spTree>
    <p:extLst>
      <p:ext uri="{BB962C8B-B14F-4D97-AF65-F5344CB8AC3E}">
        <p14:creationId xmlns:p14="http://schemas.microsoft.com/office/powerpoint/2010/main" val="850727870"/>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Prognosis</a:t>
            </a:r>
          </a:p>
          <a:p>
            <a:pPr lvl="1"/>
            <a:r>
              <a:rPr lang="en-US" dirty="0" smtClean="0"/>
              <a:t>Humans- survival rates globally 50-70%; with intensive care management and mechanical ventilation, survival rates have increased to 85-95%</a:t>
            </a:r>
          </a:p>
          <a:p>
            <a:pPr lvl="1"/>
            <a:r>
              <a:rPr lang="en-US" dirty="0" smtClean="0"/>
              <a:t>Survival rates in dogs 50-92%</a:t>
            </a:r>
          </a:p>
          <a:p>
            <a:pPr lvl="2"/>
            <a:r>
              <a:rPr lang="en-US" dirty="0" smtClean="0"/>
              <a:t>Younger dogs and those with more severe clinical signs +/- autonomic storms have worse prognoses</a:t>
            </a:r>
          </a:p>
          <a:p>
            <a:pPr lvl="2"/>
            <a:r>
              <a:rPr lang="en-US" dirty="0" smtClean="0"/>
              <a:t>No difference in prognosis found in two reports between dogs that did or did not receive tetanus antitoxin</a:t>
            </a:r>
          </a:p>
          <a:p>
            <a:pPr lvl="2"/>
            <a:r>
              <a:rPr lang="en-US" dirty="0" smtClean="0"/>
              <a:t>Median length of hospitalization 13-17 days</a:t>
            </a:r>
          </a:p>
          <a:p>
            <a:pPr lvl="2"/>
            <a:r>
              <a:rPr lang="en-US" dirty="0" smtClean="0"/>
              <a:t>Dogs typically recover within a month of therapeutic intervention; cats may require several months to return to normal</a:t>
            </a:r>
          </a:p>
          <a:p>
            <a:pPr lvl="2"/>
            <a:r>
              <a:rPr lang="en-US" dirty="0" smtClean="0"/>
              <a:t>Frequently the earliest indication of improvement is decreased muscle rigidity in the pelvic limbs</a:t>
            </a:r>
            <a:endParaRPr lang="en-US" dirty="0"/>
          </a:p>
        </p:txBody>
      </p:sp>
      <p:pic>
        <p:nvPicPr>
          <p:cNvPr id="4" name="Picture 3"/>
          <p:cNvPicPr>
            <a:picLocks noChangeAspect="1"/>
          </p:cNvPicPr>
          <p:nvPr/>
        </p:nvPicPr>
        <p:blipFill>
          <a:blip r:embed="rId2"/>
          <a:stretch>
            <a:fillRect/>
          </a:stretch>
        </p:blipFill>
        <p:spPr>
          <a:xfrm>
            <a:off x="5421489" y="155448"/>
            <a:ext cx="3594100" cy="2032000"/>
          </a:xfrm>
          <a:prstGeom prst="rect">
            <a:avLst/>
          </a:prstGeom>
        </p:spPr>
      </p:pic>
    </p:spTree>
    <p:extLst>
      <p:ext uri="{BB962C8B-B14F-4D97-AF65-F5344CB8AC3E}">
        <p14:creationId xmlns:p14="http://schemas.microsoft.com/office/powerpoint/2010/main" val="2556454203"/>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a:xfrm>
            <a:off x="457200" y="1775191"/>
            <a:ext cx="8229600" cy="5082809"/>
          </a:xfrm>
        </p:spPr>
        <p:txBody>
          <a:bodyPr>
            <a:normAutofit fontScale="25000" lnSpcReduction="20000"/>
          </a:bodyPr>
          <a:lstStyle/>
          <a:p>
            <a:pPr marL="118872" indent="0" algn="ctr">
              <a:buNone/>
            </a:pPr>
            <a:r>
              <a:rPr lang="en-US" sz="9600" dirty="0">
                <a:solidFill>
                  <a:srgbClr val="141413"/>
                </a:solidFill>
                <a:latin typeface="Helvetica"/>
              </a:rPr>
              <a:t>Risk factors associated with outcome in dogs with tetanus: 38 cases (1987–2005)</a:t>
            </a:r>
          </a:p>
          <a:p>
            <a:pPr marL="118872" indent="0" algn="ctr">
              <a:buNone/>
            </a:pPr>
            <a:r>
              <a:rPr lang="fi-FI" sz="6200" dirty="0">
                <a:solidFill>
                  <a:srgbClr val="141413"/>
                </a:solidFill>
                <a:latin typeface="Times-Roman"/>
              </a:rPr>
              <a:t>Jamie M. </a:t>
            </a:r>
            <a:r>
              <a:rPr lang="fi-FI" sz="6200" dirty="0" err="1">
                <a:solidFill>
                  <a:srgbClr val="141413"/>
                </a:solidFill>
                <a:latin typeface="Times-Roman"/>
              </a:rPr>
              <a:t>Burkitt</a:t>
            </a:r>
            <a:r>
              <a:rPr lang="fi-FI" sz="6200" dirty="0">
                <a:solidFill>
                  <a:srgbClr val="141413"/>
                </a:solidFill>
                <a:latin typeface="Times-Roman"/>
              </a:rPr>
              <a:t>, </a:t>
            </a:r>
            <a:r>
              <a:rPr lang="fi-FI" sz="6200" dirty="0" err="1">
                <a:solidFill>
                  <a:srgbClr val="141413"/>
                </a:solidFill>
                <a:latin typeface="Times-Roman"/>
              </a:rPr>
              <a:t>dvm</a:t>
            </a:r>
            <a:r>
              <a:rPr lang="fi-FI" sz="6200" dirty="0">
                <a:solidFill>
                  <a:srgbClr val="141413"/>
                </a:solidFill>
                <a:latin typeface="Times-Roman"/>
              </a:rPr>
              <a:t>, </a:t>
            </a:r>
            <a:r>
              <a:rPr lang="fi-FI" sz="6200" dirty="0" err="1">
                <a:solidFill>
                  <a:srgbClr val="141413"/>
                </a:solidFill>
                <a:latin typeface="Times-Roman"/>
              </a:rPr>
              <a:t>dacvecc</a:t>
            </a:r>
            <a:r>
              <a:rPr lang="fi-FI" sz="6200" dirty="0">
                <a:solidFill>
                  <a:srgbClr val="141413"/>
                </a:solidFill>
                <a:latin typeface="Times-Roman"/>
              </a:rPr>
              <a:t>; </a:t>
            </a:r>
            <a:r>
              <a:rPr lang="fi-FI" sz="6200" dirty="0" err="1">
                <a:solidFill>
                  <a:srgbClr val="141413"/>
                </a:solidFill>
                <a:latin typeface="Times-Roman"/>
              </a:rPr>
              <a:t>Beverly</a:t>
            </a:r>
            <a:r>
              <a:rPr lang="fi-FI" sz="6200" dirty="0">
                <a:solidFill>
                  <a:srgbClr val="141413"/>
                </a:solidFill>
                <a:latin typeface="Times-Roman"/>
              </a:rPr>
              <a:t> K. </a:t>
            </a:r>
            <a:r>
              <a:rPr lang="fi-FI" sz="6200" dirty="0" err="1">
                <a:solidFill>
                  <a:srgbClr val="141413"/>
                </a:solidFill>
                <a:latin typeface="Times-Roman"/>
              </a:rPr>
              <a:t>Sturges</a:t>
            </a:r>
            <a:r>
              <a:rPr lang="fi-FI" sz="6200" dirty="0">
                <a:solidFill>
                  <a:srgbClr val="141413"/>
                </a:solidFill>
                <a:latin typeface="Times-Roman"/>
              </a:rPr>
              <a:t>, </a:t>
            </a:r>
            <a:r>
              <a:rPr lang="fi-FI" sz="6200" dirty="0" err="1">
                <a:solidFill>
                  <a:srgbClr val="141413"/>
                </a:solidFill>
                <a:latin typeface="Times-Roman"/>
              </a:rPr>
              <a:t>dvm</a:t>
            </a:r>
            <a:r>
              <a:rPr lang="fi-FI" sz="6200" dirty="0">
                <a:solidFill>
                  <a:srgbClr val="141413"/>
                </a:solidFill>
                <a:latin typeface="Times-Roman"/>
              </a:rPr>
              <a:t>, </a:t>
            </a:r>
            <a:r>
              <a:rPr lang="fi-FI" sz="6200" dirty="0" err="1">
                <a:solidFill>
                  <a:srgbClr val="141413"/>
                </a:solidFill>
                <a:latin typeface="Times-Roman"/>
              </a:rPr>
              <a:t>dacvim</a:t>
            </a:r>
            <a:r>
              <a:rPr lang="fi-FI" sz="6200" dirty="0">
                <a:solidFill>
                  <a:srgbClr val="141413"/>
                </a:solidFill>
                <a:latin typeface="Times-Roman"/>
              </a:rPr>
              <a:t>; Karl E. </a:t>
            </a:r>
            <a:r>
              <a:rPr lang="fi-FI" sz="6200" dirty="0" err="1">
                <a:solidFill>
                  <a:srgbClr val="141413"/>
                </a:solidFill>
                <a:latin typeface="Times-Roman"/>
              </a:rPr>
              <a:t>Jandrey</a:t>
            </a:r>
            <a:r>
              <a:rPr lang="fi-FI" sz="6200" dirty="0">
                <a:solidFill>
                  <a:srgbClr val="141413"/>
                </a:solidFill>
                <a:latin typeface="Times-Roman"/>
              </a:rPr>
              <a:t>, </a:t>
            </a:r>
            <a:r>
              <a:rPr lang="fi-FI" sz="6200" dirty="0" err="1">
                <a:solidFill>
                  <a:srgbClr val="141413"/>
                </a:solidFill>
                <a:latin typeface="Times-Roman"/>
              </a:rPr>
              <a:t>dvm</a:t>
            </a:r>
            <a:r>
              <a:rPr lang="fi-FI" sz="6200" dirty="0">
                <a:solidFill>
                  <a:srgbClr val="141413"/>
                </a:solidFill>
                <a:latin typeface="Times-Roman"/>
              </a:rPr>
              <a:t>, </a:t>
            </a:r>
            <a:r>
              <a:rPr lang="fi-FI" sz="6200" dirty="0" err="1">
                <a:solidFill>
                  <a:srgbClr val="141413"/>
                </a:solidFill>
                <a:latin typeface="Times-Roman"/>
              </a:rPr>
              <a:t>dacvecc</a:t>
            </a:r>
            <a:r>
              <a:rPr lang="fi-FI" sz="6200" dirty="0">
                <a:solidFill>
                  <a:srgbClr val="141413"/>
                </a:solidFill>
                <a:latin typeface="Times-Roman"/>
              </a:rPr>
              <a:t>; </a:t>
            </a:r>
            <a:r>
              <a:rPr lang="fi-FI" sz="6200" dirty="0" err="1">
                <a:solidFill>
                  <a:srgbClr val="141413"/>
                </a:solidFill>
                <a:latin typeface="Times-Roman"/>
              </a:rPr>
              <a:t>Phillip</a:t>
            </a:r>
            <a:r>
              <a:rPr lang="fi-FI" sz="6200" dirty="0">
                <a:solidFill>
                  <a:srgbClr val="141413"/>
                </a:solidFill>
                <a:latin typeface="Times-Roman"/>
              </a:rPr>
              <a:t> H. </a:t>
            </a:r>
            <a:r>
              <a:rPr lang="fi-FI" sz="6200" dirty="0" err="1">
                <a:solidFill>
                  <a:srgbClr val="141413"/>
                </a:solidFill>
                <a:latin typeface="Times-Roman"/>
              </a:rPr>
              <a:t>Kass</a:t>
            </a:r>
            <a:r>
              <a:rPr lang="fi-FI" sz="6200" dirty="0">
                <a:solidFill>
                  <a:srgbClr val="141413"/>
                </a:solidFill>
                <a:latin typeface="Times-Roman"/>
              </a:rPr>
              <a:t>, </a:t>
            </a:r>
            <a:r>
              <a:rPr lang="fi-FI" sz="6200" dirty="0" err="1">
                <a:solidFill>
                  <a:srgbClr val="141413"/>
                </a:solidFill>
                <a:latin typeface="Times-Roman"/>
              </a:rPr>
              <a:t>dvm</a:t>
            </a:r>
            <a:r>
              <a:rPr lang="fi-FI" sz="6200" dirty="0">
                <a:solidFill>
                  <a:srgbClr val="141413"/>
                </a:solidFill>
                <a:latin typeface="Times-Roman"/>
              </a:rPr>
              <a:t>, </a:t>
            </a:r>
            <a:r>
              <a:rPr lang="fi-FI" sz="6200" dirty="0" err="1">
                <a:solidFill>
                  <a:srgbClr val="141413"/>
                </a:solidFill>
                <a:latin typeface="Times-Roman"/>
              </a:rPr>
              <a:t>phd</a:t>
            </a:r>
            <a:r>
              <a:rPr lang="fi-FI" sz="6200" dirty="0">
                <a:solidFill>
                  <a:srgbClr val="141413"/>
                </a:solidFill>
                <a:latin typeface="Times-Roman"/>
              </a:rPr>
              <a:t>, </a:t>
            </a:r>
            <a:r>
              <a:rPr lang="fi-FI" sz="6200" dirty="0" err="1" smtClean="0">
                <a:solidFill>
                  <a:srgbClr val="141413"/>
                </a:solidFill>
                <a:latin typeface="Times-Roman"/>
              </a:rPr>
              <a:t>dacvpm</a:t>
            </a:r>
            <a:endParaRPr lang="fi-FI" sz="6200" dirty="0" smtClean="0">
              <a:solidFill>
                <a:srgbClr val="141413"/>
              </a:solidFill>
              <a:latin typeface="Times-Roman"/>
            </a:endParaRPr>
          </a:p>
          <a:p>
            <a:pPr marL="118872" indent="0" algn="ctr">
              <a:buNone/>
            </a:pPr>
            <a:endParaRPr lang="fi-FI" sz="6200" dirty="0">
              <a:solidFill>
                <a:srgbClr val="141413"/>
              </a:solidFill>
              <a:latin typeface="Times-Roman"/>
            </a:endParaRPr>
          </a:p>
          <a:p>
            <a:pPr marL="118872" indent="0">
              <a:buNone/>
            </a:pPr>
            <a:r>
              <a:rPr lang="en-US" sz="5500" dirty="0">
                <a:solidFill>
                  <a:srgbClr val="141413"/>
                </a:solidFill>
                <a:latin typeface="Helvetica"/>
              </a:rPr>
              <a:t>Objective—To assess the clinical course of disease and risk factors associated with </a:t>
            </a:r>
            <a:r>
              <a:rPr lang="en-US" sz="5500" dirty="0" smtClean="0">
                <a:solidFill>
                  <a:srgbClr val="141413"/>
                </a:solidFill>
                <a:latin typeface="Helvetica"/>
              </a:rPr>
              <a:t>outcome </a:t>
            </a:r>
            <a:r>
              <a:rPr lang="en-US" sz="5500" dirty="0">
                <a:solidFill>
                  <a:srgbClr val="141413"/>
                </a:solidFill>
                <a:latin typeface="Helvetica"/>
              </a:rPr>
              <a:t>in dogs with tetanus.</a:t>
            </a:r>
          </a:p>
          <a:p>
            <a:pPr marL="118872" indent="0">
              <a:buNone/>
            </a:pPr>
            <a:r>
              <a:rPr lang="en-US" sz="5500" dirty="0">
                <a:solidFill>
                  <a:srgbClr val="141413"/>
                </a:solidFill>
                <a:latin typeface="Helvetica"/>
              </a:rPr>
              <a:t>Design—Retrospective case series.</a:t>
            </a:r>
          </a:p>
          <a:p>
            <a:pPr marL="118872" indent="0">
              <a:buNone/>
            </a:pPr>
            <a:r>
              <a:rPr lang="en-US" sz="5500" dirty="0">
                <a:solidFill>
                  <a:srgbClr val="141413"/>
                </a:solidFill>
                <a:latin typeface="Helvetica"/>
              </a:rPr>
              <a:t>Animals—38 dogs with tetanus.</a:t>
            </a:r>
          </a:p>
          <a:p>
            <a:pPr marL="118872" indent="0">
              <a:buNone/>
            </a:pPr>
            <a:r>
              <a:rPr lang="en-US" sz="5500" dirty="0">
                <a:solidFill>
                  <a:srgbClr val="141413"/>
                </a:solidFill>
                <a:latin typeface="Helvetica"/>
              </a:rPr>
              <a:t>Procedures—Data were collected from medical records of dogs with tetanus, including </a:t>
            </a:r>
            <a:r>
              <a:rPr lang="en-US" sz="5500" dirty="0" err="1">
                <a:solidFill>
                  <a:srgbClr val="141413"/>
                </a:solidFill>
                <a:latin typeface="Helvetica"/>
              </a:rPr>
              <a:t>signalment</a:t>
            </a:r>
            <a:r>
              <a:rPr lang="en-US" sz="5500" dirty="0">
                <a:solidFill>
                  <a:srgbClr val="141413"/>
                </a:solidFill>
                <a:latin typeface="Helvetica"/>
              </a:rPr>
              <a:t>; wound characteristics; initial clinical signs; severity of worst clinical signs; time to wound management, antimicrobial treatment, and antitoxin administration; and 28-day survival rate. Statistical analyses were performed to evaluate relationships between the potentially predictive variables and disease progression and outcome.</a:t>
            </a:r>
          </a:p>
          <a:p>
            <a:pPr marL="118872" indent="0">
              <a:buNone/>
            </a:pPr>
            <a:r>
              <a:rPr lang="en-US" sz="5500" dirty="0">
                <a:solidFill>
                  <a:srgbClr val="141413"/>
                </a:solidFill>
                <a:latin typeface="Helvetica"/>
              </a:rPr>
              <a:t>Results—The 28-day survival rate was 77% (among 35 uncensored dogs). The most </a:t>
            </a:r>
            <a:r>
              <a:rPr lang="en-US" sz="5500" dirty="0" smtClean="0">
                <a:solidFill>
                  <a:srgbClr val="141413"/>
                </a:solidFill>
                <a:latin typeface="Helvetica"/>
              </a:rPr>
              <a:t>common </a:t>
            </a:r>
            <a:r>
              <a:rPr lang="en-US" sz="5500" dirty="0">
                <a:solidFill>
                  <a:srgbClr val="141413"/>
                </a:solidFill>
                <a:latin typeface="Helvetica"/>
              </a:rPr>
              <a:t>initial clinical signs in affected dogs were ocular (n = 18) and facial (11) abnormalities. Nineteen dogs progressed to </a:t>
            </a:r>
            <a:r>
              <a:rPr lang="en-US" sz="5500" dirty="0" err="1">
                <a:solidFill>
                  <a:srgbClr val="141413"/>
                </a:solidFill>
                <a:latin typeface="Helvetica"/>
              </a:rPr>
              <a:t>recumbency</a:t>
            </a:r>
            <a:r>
              <a:rPr lang="en-US" sz="5500" dirty="0">
                <a:solidFill>
                  <a:srgbClr val="141413"/>
                </a:solidFill>
                <a:latin typeface="Helvetica"/>
              </a:rPr>
              <a:t> with severe muscle spasms, and 14 dogs had high or low heart rate or blood pressure values. Eight dogs died or were euthanized because of complications of tetanus. There was a significant association between younger age and development of more severe clinical signs. Furthermore, a significant inverse relationship between development of severe clinical signs and survival was identified. There was no </a:t>
            </a:r>
            <a:r>
              <a:rPr lang="en-US" sz="5500" dirty="0" smtClean="0">
                <a:solidFill>
                  <a:srgbClr val="141413"/>
                </a:solidFill>
                <a:latin typeface="Helvetica"/>
              </a:rPr>
              <a:t>association </a:t>
            </a:r>
            <a:r>
              <a:rPr lang="en-US" sz="5500" dirty="0">
                <a:solidFill>
                  <a:srgbClr val="141413"/>
                </a:solidFill>
                <a:latin typeface="Helvetica"/>
              </a:rPr>
              <a:t>between earlier initiation of wound management, antimicrobial administration, or antitoxin administration and either progression of signs or 28-day survival rate. Wound type was not associated with 28-day survival rate.</a:t>
            </a:r>
          </a:p>
          <a:p>
            <a:pPr marL="118872" indent="0">
              <a:buNone/>
            </a:pPr>
            <a:r>
              <a:rPr lang="en-US" sz="5500" dirty="0">
                <a:solidFill>
                  <a:srgbClr val="141413"/>
                </a:solidFill>
                <a:latin typeface="Helvetica"/>
              </a:rPr>
              <a:t>Conclusions and Clinical Relevance—Results suggest that younger dogs with tetanus may be more likely to develop severe clinical signs. The prognosis for survival in dogs with tetanus is good if abnormalities in heart rate or blood pressure values do not develop. </a:t>
            </a:r>
            <a:endParaRPr lang="en-US" sz="5500" dirty="0"/>
          </a:p>
        </p:txBody>
      </p:sp>
    </p:spTree>
    <p:extLst>
      <p:ext uri="{BB962C8B-B14F-4D97-AF65-F5344CB8AC3E}">
        <p14:creationId xmlns:p14="http://schemas.microsoft.com/office/powerpoint/2010/main" val="274502735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Tetanus</a:t>
            </a:r>
            <a:endParaRPr lang="en-US" dirty="0"/>
          </a:p>
        </p:txBody>
      </p:sp>
      <p:sp>
        <p:nvSpPr>
          <p:cNvPr id="3" name="Content Placeholder 2"/>
          <p:cNvSpPr>
            <a:spLocks noGrp="1"/>
          </p:cNvSpPr>
          <p:nvPr>
            <p:ph idx="1"/>
          </p:nvPr>
        </p:nvSpPr>
        <p:spPr>
          <a:xfrm>
            <a:off x="457200" y="1775191"/>
            <a:ext cx="8229600" cy="5082809"/>
          </a:xfrm>
        </p:spPr>
        <p:txBody>
          <a:bodyPr>
            <a:normAutofit fontScale="70000" lnSpcReduction="20000"/>
          </a:bodyPr>
          <a:lstStyle/>
          <a:p>
            <a:pPr marL="118872" indent="0">
              <a:buNone/>
            </a:pPr>
            <a:r>
              <a:rPr lang="en-US" sz="6000" b="1" dirty="0">
                <a:solidFill>
                  <a:srgbClr val="141413"/>
                </a:solidFill>
                <a:latin typeface="Helvetica"/>
              </a:rPr>
              <a:t>Retrospective Study of Tetanus in 20 Dogs: 1988-</a:t>
            </a:r>
            <a:r>
              <a:rPr lang="en-US" sz="6000" b="1" dirty="0" smtClean="0">
                <a:solidFill>
                  <a:srgbClr val="141413"/>
                </a:solidFill>
                <a:latin typeface="Helvetica"/>
              </a:rPr>
              <a:t>2004</a:t>
            </a:r>
          </a:p>
          <a:p>
            <a:pPr marL="118872" indent="0">
              <a:buNone/>
            </a:pPr>
            <a:r>
              <a:rPr lang="en-US" sz="2800" b="1" dirty="0">
                <a:solidFill>
                  <a:srgbClr val="141413"/>
                </a:solidFill>
                <a:latin typeface="Helvetica"/>
              </a:rPr>
              <a:t>	</a:t>
            </a:r>
            <a:endParaRPr lang="en-US" sz="2800" b="1" dirty="0" smtClean="0">
              <a:solidFill>
                <a:srgbClr val="141413"/>
              </a:solidFill>
              <a:latin typeface="Helvetica"/>
            </a:endParaRPr>
          </a:p>
          <a:p>
            <a:pPr marL="118872" indent="0">
              <a:buNone/>
            </a:pPr>
            <a:r>
              <a:rPr lang="en-US" sz="2800" b="1" dirty="0">
                <a:solidFill>
                  <a:srgbClr val="141413"/>
                </a:solidFill>
                <a:latin typeface="Helvetica"/>
              </a:rPr>
              <a:t>	</a:t>
            </a:r>
            <a:r>
              <a:rPr lang="en-US" sz="2800" b="1" dirty="0" err="1" smtClean="0">
                <a:solidFill>
                  <a:srgbClr val="141413"/>
                </a:solidFill>
                <a:latin typeface="Helvetica"/>
              </a:rPr>
              <a:t>Bandt</a:t>
            </a:r>
            <a:r>
              <a:rPr lang="en-US" sz="2800" b="1" dirty="0" smtClean="0">
                <a:solidFill>
                  <a:srgbClr val="141413"/>
                </a:solidFill>
                <a:latin typeface="Helvetica"/>
              </a:rPr>
              <a:t> C, </a:t>
            </a:r>
            <a:r>
              <a:rPr lang="en-US" sz="2800" b="1" dirty="0" err="1" smtClean="0">
                <a:solidFill>
                  <a:srgbClr val="141413"/>
                </a:solidFill>
                <a:latin typeface="Helvetica"/>
              </a:rPr>
              <a:t>Rozanski</a:t>
            </a:r>
            <a:r>
              <a:rPr lang="en-US" sz="2800" b="1" dirty="0" smtClean="0">
                <a:solidFill>
                  <a:srgbClr val="141413"/>
                </a:solidFill>
                <a:latin typeface="Helvetica"/>
              </a:rPr>
              <a:t> EA, Steinberg T, Shaw SP</a:t>
            </a:r>
            <a:endParaRPr lang="en-US" sz="4000" b="1" dirty="0">
              <a:solidFill>
                <a:srgbClr val="141413"/>
              </a:solidFill>
              <a:latin typeface="Helvetica"/>
            </a:endParaRPr>
          </a:p>
          <a:p>
            <a:pPr marL="118872" indent="0">
              <a:buNone/>
            </a:pPr>
            <a:endParaRPr lang="en-US" dirty="0" smtClean="0">
              <a:solidFill>
                <a:srgbClr val="141413"/>
              </a:solidFill>
              <a:latin typeface="Helvetica"/>
            </a:endParaRPr>
          </a:p>
          <a:p>
            <a:pPr marL="118872" indent="0">
              <a:buNone/>
            </a:pPr>
            <a:r>
              <a:rPr lang="en-US" dirty="0">
                <a:solidFill>
                  <a:srgbClr val="141413"/>
                </a:solidFill>
                <a:latin typeface="Helvetica"/>
              </a:rPr>
              <a:t>	</a:t>
            </a:r>
            <a:r>
              <a:rPr lang="en-US" dirty="0" smtClean="0">
                <a:solidFill>
                  <a:srgbClr val="141413"/>
                </a:solidFill>
                <a:latin typeface="Helvetica"/>
              </a:rPr>
              <a:t>The </a:t>
            </a:r>
            <a:r>
              <a:rPr lang="en-US" dirty="0">
                <a:solidFill>
                  <a:srgbClr val="141413"/>
                </a:solidFill>
                <a:latin typeface="Helvetica"/>
              </a:rPr>
              <a:t>case records of 20 dogs that were treated for tetanus </a:t>
            </a:r>
            <a:r>
              <a:rPr lang="en-US" dirty="0" smtClean="0">
                <a:solidFill>
                  <a:srgbClr val="141413"/>
                </a:solidFill>
                <a:latin typeface="Helvetica"/>
              </a:rPr>
              <a:t>	between </a:t>
            </a:r>
            <a:r>
              <a:rPr lang="en-US" dirty="0">
                <a:solidFill>
                  <a:srgbClr val="141413"/>
                </a:solidFill>
                <a:latin typeface="Helvetica"/>
              </a:rPr>
              <a:t>1988 and 2004 were reviewed. Young, large</a:t>
            </a:r>
            <a:r>
              <a:rPr lang="en-US" dirty="0" smtClean="0">
                <a:solidFill>
                  <a:srgbClr val="141413"/>
                </a:solidFill>
                <a:latin typeface="Helvetica"/>
              </a:rPr>
              <a:t>-	breed </a:t>
            </a:r>
            <a:r>
              <a:rPr lang="en-US" dirty="0">
                <a:solidFill>
                  <a:srgbClr val="141413"/>
                </a:solidFill>
                <a:latin typeface="Helvetica"/>
              </a:rPr>
              <a:t>dogs were most commonly affected. Twelve dogs </a:t>
            </a:r>
            <a:r>
              <a:rPr lang="en-US" dirty="0" smtClean="0">
                <a:solidFill>
                  <a:srgbClr val="141413"/>
                </a:solidFill>
                <a:latin typeface="Helvetica"/>
              </a:rPr>
              <a:t>	had </a:t>
            </a:r>
            <a:r>
              <a:rPr lang="en-US" dirty="0">
                <a:solidFill>
                  <a:srgbClr val="141413"/>
                </a:solidFill>
                <a:latin typeface="Helvetica"/>
              </a:rPr>
              <a:t>a likely source of infection identified. All dogs were </a:t>
            </a:r>
            <a:r>
              <a:rPr lang="en-US" dirty="0" smtClean="0">
                <a:solidFill>
                  <a:srgbClr val="141413"/>
                </a:solidFill>
                <a:latin typeface="Helvetica"/>
              </a:rPr>
              <a:t>	treated </a:t>
            </a:r>
            <a:r>
              <a:rPr lang="en-US" dirty="0">
                <a:solidFill>
                  <a:srgbClr val="141413"/>
                </a:solidFill>
                <a:latin typeface="Helvetica"/>
              </a:rPr>
              <a:t>with intravenous antibiotics and supportive care, </a:t>
            </a:r>
            <a:r>
              <a:rPr lang="en-US" dirty="0" smtClean="0">
                <a:solidFill>
                  <a:srgbClr val="141413"/>
                </a:solidFill>
                <a:latin typeface="Helvetica"/>
              </a:rPr>
              <a:t>	such </a:t>
            </a:r>
            <a:r>
              <a:rPr lang="en-US" dirty="0">
                <a:solidFill>
                  <a:srgbClr val="141413"/>
                </a:solidFill>
                <a:latin typeface="Helvetica"/>
              </a:rPr>
              <a:t>as muscle relaxants and sedation for muscle </a:t>
            </a:r>
            <a:endParaRPr lang="en-US" dirty="0" smtClean="0">
              <a:solidFill>
                <a:srgbClr val="141413"/>
              </a:solidFill>
              <a:latin typeface="Helvetica"/>
            </a:endParaRPr>
          </a:p>
          <a:p>
            <a:pPr marL="118872" indent="0">
              <a:buNone/>
            </a:pPr>
            <a:r>
              <a:rPr lang="en-US" dirty="0" smtClean="0">
                <a:solidFill>
                  <a:srgbClr val="141413"/>
                </a:solidFill>
                <a:latin typeface="Helvetica"/>
              </a:rPr>
              <a:t>	tremors </a:t>
            </a:r>
            <a:r>
              <a:rPr lang="en-US" dirty="0">
                <a:solidFill>
                  <a:srgbClr val="141413"/>
                </a:solidFill>
                <a:latin typeface="Helvetica"/>
              </a:rPr>
              <a:t>and rigidity. Sixteen dogs received tetanus </a:t>
            </a:r>
            <a:r>
              <a:rPr lang="en-US" dirty="0" smtClean="0">
                <a:solidFill>
                  <a:srgbClr val="141413"/>
                </a:solidFill>
                <a:latin typeface="Helvetica"/>
              </a:rPr>
              <a:t>	antitoxin</a:t>
            </a:r>
            <a:r>
              <a:rPr lang="en-US" dirty="0">
                <a:solidFill>
                  <a:srgbClr val="141413"/>
                </a:solidFill>
                <a:latin typeface="Helvetica"/>
              </a:rPr>
              <a:t>. The mortality rate was 50%. Complete recovery </a:t>
            </a:r>
            <a:r>
              <a:rPr lang="en-US" dirty="0" smtClean="0">
                <a:solidFill>
                  <a:srgbClr val="141413"/>
                </a:solidFill>
                <a:latin typeface="Helvetica"/>
              </a:rPr>
              <a:t>	in </a:t>
            </a:r>
            <a:r>
              <a:rPr lang="en-US" dirty="0">
                <a:solidFill>
                  <a:srgbClr val="141413"/>
                </a:solidFill>
                <a:latin typeface="Helvetica"/>
              </a:rPr>
              <a:t>survivors required approximately 1 month. </a:t>
            </a:r>
            <a:endParaRPr lang="en-US" dirty="0" smtClean="0">
              <a:solidFill>
                <a:srgbClr val="141413"/>
              </a:solidFill>
              <a:latin typeface="Helvetica"/>
            </a:endParaRPr>
          </a:p>
          <a:p>
            <a:pPr marL="118872" indent="0">
              <a:buNone/>
            </a:pPr>
            <a:r>
              <a:rPr lang="en-US" sz="2000" b="1" dirty="0">
                <a:solidFill>
                  <a:srgbClr val="141413"/>
                </a:solidFill>
                <a:latin typeface="Helvetica"/>
              </a:rPr>
              <a:t>	</a:t>
            </a:r>
            <a:endParaRPr lang="en-US" sz="2000" b="1" dirty="0" smtClean="0">
              <a:solidFill>
                <a:srgbClr val="141413"/>
              </a:solidFill>
              <a:latin typeface="Helvetica"/>
            </a:endParaRPr>
          </a:p>
          <a:p>
            <a:pPr marL="118872" indent="0">
              <a:buNone/>
            </a:pPr>
            <a:r>
              <a:rPr lang="en-US" sz="2000" b="1" dirty="0">
                <a:solidFill>
                  <a:srgbClr val="141413"/>
                </a:solidFill>
                <a:latin typeface="Helvetica"/>
              </a:rPr>
              <a:t>	</a:t>
            </a:r>
            <a:r>
              <a:rPr lang="en-US" sz="2000" b="1" dirty="0" smtClean="0">
                <a:solidFill>
                  <a:srgbClr val="141413"/>
                </a:solidFill>
                <a:latin typeface="Helvetica"/>
              </a:rPr>
              <a:t>J </a:t>
            </a:r>
            <a:r>
              <a:rPr lang="en-US" sz="2000" b="1" dirty="0">
                <a:solidFill>
                  <a:srgbClr val="141413"/>
                </a:solidFill>
                <a:latin typeface="Helvetica"/>
              </a:rPr>
              <a:t>Am </a:t>
            </a:r>
            <a:r>
              <a:rPr lang="en-US" sz="2000" b="1" dirty="0" err="1">
                <a:solidFill>
                  <a:srgbClr val="141413"/>
                </a:solidFill>
                <a:latin typeface="Helvetica"/>
              </a:rPr>
              <a:t>Anim</a:t>
            </a:r>
            <a:r>
              <a:rPr lang="en-US" sz="2000" b="1" dirty="0">
                <a:solidFill>
                  <a:srgbClr val="141413"/>
                </a:solidFill>
                <a:latin typeface="Helvetica"/>
              </a:rPr>
              <a:t> </a:t>
            </a:r>
            <a:r>
              <a:rPr lang="en-US" sz="2000" b="1" dirty="0" err="1">
                <a:solidFill>
                  <a:srgbClr val="141413"/>
                </a:solidFill>
                <a:latin typeface="Helvetica"/>
              </a:rPr>
              <a:t>Hosp</a:t>
            </a:r>
            <a:r>
              <a:rPr lang="en-US" sz="2000" b="1" dirty="0">
                <a:solidFill>
                  <a:srgbClr val="141413"/>
                </a:solidFill>
                <a:latin typeface="Helvetica"/>
              </a:rPr>
              <a:t> </a:t>
            </a:r>
            <a:r>
              <a:rPr lang="en-US" sz="2000" b="1" dirty="0" err="1" smtClean="0">
                <a:solidFill>
                  <a:srgbClr val="141413"/>
                </a:solidFill>
                <a:latin typeface="Helvetica"/>
              </a:rPr>
              <a:t>Assoc</a:t>
            </a:r>
            <a:r>
              <a:rPr lang="en-US" sz="2000" b="1" dirty="0" smtClean="0">
                <a:solidFill>
                  <a:srgbClr val="141413"/>
                </a:solidFill>
                <a:latin typeface="Helvetica"/>
              </a:rPr>
              <a:t> </a:t>
            </a:r>
            <a:r>
              <a:rPr lang="en-US" sz="2000" b="1" dirty="0">
                <a:solidFill>
                  <a:srgbClr val="141413"/>
                </a:solidFill>
                <a:latin typeface="Helvetica"/>
              </a:rPr>
              <a:t>2007;43:143-148.</a:t>
            </a:r>
            <a:endParaRPr lang="en-US" dirty="0"/>
          </a:p>
        </p:txBody>
      </p:sp>
    </p:spTree>
    <p:extLst>
      <p:ext uri="{BB962C8B-B14F-4D97-AF65-F5344CB8AC3E}">
        <p14:creationId xmlns:p14="http://schemas.microsoft.com/office/powerpoint/2010/main" val="206665766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Junctionopathies</a:t>
            </a:r>
            <a:r>
              <a:rPr lang="en-US" dirty="0"/>
              <a:t/>
            </a:r>
            <a:br>
              <a:rPr lang="en-US" dirty="0"/>
            </a:br>
            <a:r>
              <a:rPr lang="en-US" sz="3600" dirty="0"/>
              <a:t>Normal Anatomy and Physiology of the NMJ</a:t>
            </a:r>
          </a:p>
        </p:txBody>
      </p:sp>
      <p:pic>
        <p:nvPicPr>
          <p:cNvPr id="4" name="Content Placeholder 3"/>
          <p:cNvPicPr>
            <a:picLocks noGrp="1" noChangeAspect="1"/>
          </p:cNvPicPr>
          <p:nvPr>
            <p:ph idx="1"/>
          </p:nvPr>
        </p:nvPicPr>
        <p:blipFill>
          <a:blip r:embed="rId3"/>
          <a:srcRect l="-69659" r="-69659"/>
          <a:stretch>
            <a:fillRect/>
          </a:stretch>
        </p:blipFill>
        <p:spPr>
          <a:xfrm>
            <a:off x="457200" y="1774825"/>
            <a:ext cx="8229600" cy="4625975"/>
          </a:xfrm>
        </p:spPr>
      </p:pic>
      <p:sp>
        <p:nvSpPr>
          <p:cNvPr id="5" name="TextBox 4"/>
          <p:cNvSpPr txBox="1"/>
          <p:nvPr/>
        </p:nvSpPr>
        <p:spPr>
          <a:xfrm>
            <a:off x="457200" y="6400800"/>
            <a:ext cx="7999493" cy="369332"/>
          </a:xfrm>
          <a:prstGeom prst="rect">
            <a:avLst/>
          </a:prstGeom>
          <a:noFill/>
        </p:spPr>
        <p:txBody>
          <a:bodyPr wrap="none" rtlCol="0">
            <a:spAutoFit/>
          </a:bodyPr>
          <a:lstStyle/>
          <a:p>
            <a:r>
              <a:rPr lang="en-US" dirty="0" smtClean="0"/>
              <a:t>http://</a:t>
            </a:r>
            <a:r>
              <a:rPr lang="en-US" dirty="0" err="1" smtClean="0"/>
              <a:t>www.chm.bris.ac.uk</a:t>
            </a:r>
            <a:r>
              <a:rPr lang="en-US" dirty="0" smtClean="0"/>
              <a:t>/webprojects2006/</a:t>
            </a:r>
            <a:r>
              <a:rPr lang="en-US" dirty="0" err="1" smtClean="0"/>
              <a:t>Cowlishaw</a:t>
            </a:r>
            <a:r>
              <a:rPr lang="en-US" dirty="0" smtClean="0"/>
              <a:t>/</a:t>
            </a:r>
            <a:r>
              <a:rPr lang="en-US" dirty="0" err="1" smtClean="0"/>
              <a:t>acetylcholinereceptor.jpg</a:t>
            </a:r>
            <a:endParaRPr lang="en-US" dirty="0"/>
          </a:p>
        </p:txBody>
      </p:sp>
    </p:spTree>
    <p:extLst>
      <p:ext uri="{BB962C8B-B14F-4D97-AF65-F5344CB8AC3E}">
        <p14:creationId xmlns:p14="http://schemas.microsoft.com/office/powerpoint/2010/main" val="166691938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Tick bite paralysis</a:t>
            </a:r>
            <a:endParaRPr lang="en-US" dirty="0"/>
          </a:p>
        </p:txBody>
      </p:sp>
      <p:sp>
        <p:nvSpPr>
          <p:cNvPr id="3" name="Content Placeholder 2"/>
          <p:cNvSpPr>
            <a:spLocks noGrp="1"/>
          </p:cNvSpPr>
          <p:nvPr>
            <p:ph idx="1"/>
          </p:nvPr>
        </p:nvSpPr>
        <p:spPr/>
        <p:txBody>
          <a:bodyPr>
            <a:normAutofit fontScale="92500"/>
          </a:bodyPr>
          <a:lstStyle/>
          <a:p>
            <a:r>
              <a:rPr lang="en-US" dirty="0" smtClean="0"/>
              <a:t>Disorder is caused by a salivary neurotoxin released by ticks</a:t>
            </a:r>
          </a:p>
          <a:p>
            <a:pPr lvl="1"/>
            <a:r>
              <a:rPr lang="en-US" dirty="0" smtClean="0"/>
              <a:t>Toxin acts by interfering with </a:t>
            </a:r>
            <a:r>
              <a:rPr lang="en-US" dirty="0" err="1" smtClean="0"/>
              <a:t>ACh</a:t>
            </a:r>
            <a:r>
              <a:rPr lang="en-US" dirty="0" smtClean="0"/>
              <a:t> release at the NMJ and/or propagation of the impulse along motor axon terminals</a:t>
            </a:r>
          </a:p>
          <a:p>
            <a:pPr lvl="1"/>
            <a:r>
              <a:rPr lang="en-US" dirty="0" smtClean="0"/>
              <a:t>May affect both sensory and motor nerve fibers by altering ionic fluxes that mediate axon potentials</a:t>
            </a:r>
          </a:p>
          <a:p>
            <a:pPr lvl="1"/>
            <a:r>
              <a:rPr lang="en-US" dirty="0" smtClean="0"/>
              <a:t>*</a:t>
            </a:r>
            <a:r>
              <a:rPr lang="en-US" dirty="0" err="1" smtClean="0"/>
              <a:t>Dermacentor</a:t>
            </a:r>
            <a:r>
              <a:rPr lang="en-US" dirty="0" smtClean="0"/>
              <a:t> </a:t>
            </a:r>
            <a:r>
              <a:rPr lang="en-US" dirty="0" err="1" smtClean="0"/>
              <a:t>variabilis</a:t>
            </a:r>
            <a:r>
              <a:rPr lang="en-US" dirty="0" smtClean="0"/>
              <a:t> (common wood tick), </a:t>
            </a:r>
            <a:r>
              <a:rPr lang="en-US" dirty="0" err="1" smtClean="0"/>
              <a:t>Dermacentor</a:t>
            </a:r>
            <a:r>
              <a:rPr lang="en-US" dirty="0" smtClean="0"/>
              <a:t> </a:t>
            </a:r>
            <a:r>
              <a:rPr lang="en-US" dirty="0" err="1" smtClean="0"/>
              <a:t>andersoni</a:t>
            </a:r>
            <a:r>
              <a:rPr lang="en-US" dirty="0" smtClean="0"/>
              <a:t> (Rocky Mountain wood tick), </a:t>
            </a:r>
            <a:r>
              <a:rPr lang="en-US" dirty="0" err="1" smtClean="0"/>
              <a:t>Ixodes</a:t>
            </a:r>
            <a:r>
              <a:rPr lang="en-US" dirty="0" smtClean="0"/>
              <a:t> </a:t>
            </a:r>
            <a:r>
              <a:rPr lang="en-US" dirty="0" err="1" smtClean="0"/>
              <a:t>holocyclus</a:t>
            </a:r>
            <a:r>
              <a:rPr lang="en-US" dirty="0" smtClean="0"/>
              <a:t>, </a:t>
            </a:r>
            <a:r>
              <a:rPr lang="en-US" dirty="0" err="1" smtClean="0"/>
              <a:t>Ixodes</a:t>
            </a:r>
            <a:r>
              <a:rPr lang="en-US" dirty="0" smtClean="0"/>
              <a:t> </a:t>
            </a:r>
            <a:r>
              <a:rPr lang="en-US" dirty="0" err="1" smtClean="0"/>
              <a:t>cornuatus</a:t>
            </a:r>
            <a:r>
              <a:rPr lang="en-US" dirty="0" smtClean="0"/>
              <a:t> and </a:t>
            </a:r>
            <a:r>
              <a:rPr lang="en-US" dirty="0" err="1" smtClean="0"/>
              <a:t>Ixodes</a:t>
            </a:r>
            <a:r>
              <a:rPr lang="en-US" dirty="0" smtClean="0"/>
              <a:t> </a:t>
            </a:r>
            <a:r>
              <a:rPr lang="en-US" dirty="0" err="1" smtClean="0"/>
              <a:t>hirsti</a:t>
            </a:r>
            <a:endParaRPr lang="en-US" dirty="0" smtClean="0"/>
          </a:p>
        </p:txBody>
      </p:sp>
      <p:pic>
        <p:nvPicPr>
          <p:cNvPr id="4" name="Picture 3"/>
          <p:cNvPicPr>
            <a:picLocks noChangeAspect="1"/>
          </p:cNvPicPr>
          <p:nvPr/>
        </p:nvPicPr>
        <p:blipFill>
          <a:blip r:embed="rId3"/>
          <a:stretch>
            <a:fillRect/>
          </a:stretch>
        </p:blipFill>
        <p:spPr>
          <a:xfrm>
            <a:off x="6745112" y="128170"/>
            <a:ext cx="1687688" cy="1647021"/>
          </a:xfrm>
          <a:prstGeom prst="rect">
            <a:avLst/>
          </a:prstGeom>
        </p:spPr>
      </p:pic>
      <p:sp>
        <p:nvSpPr>
          <p:cNvPr id="5" name="TextBox 4"/>
          <p:cNvSpPr txBox="1"/>
          <p:nvPr/>
        </p:nvSpPr>
        <p:spPr>
          <a:xfrm>
            <a:off x="2383897" y="6372578"/>
            <a:ext cx="4361215" cy="276999"/>
          </a:xfrm>
          <a:prstGeom prst="rect">
            <a:avLst/>
          </a:prstGeom>
          <a:noFill/>
        </p:spPr>
        <p:txBody>
          <a:bodyPr wrap="none" rtlCol="0">
            <a:spAutoFit/>
          </a:bodyPr>
          <a:lstStyle/>
          <a:p>
            <a:r>
              <a:rPr lang="pl-PL" sz="1200" dirty="0" smtClean="0"/>
              <a:t>http://</a:t>
            </a:r>
            <a:r>
              <a:rPr lang="pl-PL" sz="1200" dirty="0" err="1" smtClean="0"/>
              <a:t>www.lowchensaustralia.com</a:t>
            </a:r>
            <a:r>
              <a:rPr lang="pl-PL" sz="1200" dirty="0" smtClean="0"/>
              <a:t>/</a:t>
            </a:r>
            <a:r>
              <a:rPr lang="pl-PL" sz="1200" dirty="0" err="1" smtClean="0"/>
              <a:t>pests</a:t>
            </a:r>
            <a:r>
              <a:rPr lang="pl-PL" sz="1200" dirty="0" smtClean="0"/>
              <a:t>/</a:t>
            </a:r>
            <a:r>
              <a:rPr lang="pl-PL" sz="1200" dirty="0" err="1" smtClean="0"/>
              <a:t>images</a:t>
            </a:r>
            <a:r>
              <a:rPr lang="pl-PL" sz="1200" dirty="0" smtClean="0"/>
              <a:t>/</a:t>
            </a:r>
            <a:r>
              <a:rPr lang="pl-PL" sz="1200" dirty="0" err="1" smtClean="0"/>
              <a:t>ixholfemhalf.jpg</a:t>
            </a:r>
            <a:endParaRPr lang="en-US" sz="1200" dirty="0"/>
          </a:p>
        </p:txBody>
      </p:sp>
    </p:spTree>
    <p:extLst>
      <p:ext uri="{BB962C8B-B14F-4D97-AF65-F5344CB8AC3E}">
        <p14:creationId xmlns:p14="http://schemas.microsoft.com/office/powerpoint/2010/main" val="1286441860"/>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Tick Bite Paralysis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Acute, rapidly progressive flaccid paralysis with decreased to absent spinal reflexes</a:t>
            </a:r>
          </a:p>
          <a:p>
            <a:pPr lvl="1"/>
            <a:r>
              <a:rPr lang="en-US" dirty="0" smtClean="0"/>
              <a:t>5-9 days of tick attachment is thought to be required for development of clinical signs</a:t>
            </a:r>
          </a:p>
          <a:p>
            <a:pPr lvl="1"/>
            <a:r>
              <a:rPr lang="en-US" dirty="0" smtClean="0"/>
              <a:t>Tetraplegia often develops within 12-72 hours from the onset of clinical signs</a:t>
            </a:r>
          </a:p>
          <a:p>
            <a:pPr lvl="1"/>
            <a:r>
              <a:rPr lang="en-US" dirty="0" smtClean="0"/>
              <a:t>Weakness typically first develops in the pelvic limbs and then progresses to the thoracic limbs</a:t>
            </a:r>
          </a:p>
          <a:p>
            <a:pPr lvl="1"/>
            <a:r>
              <a:rPr lang="en-US" dirty="0" smtClean="0"/>
              <a:t>Tendon reflexes (i.e. patellar reflex) are typically lost before withdrawal reflexes</a:t>
            </a:r>
          </a:p>
          <a:p>
            <a:pPr lvl="1"/>
            <a:r>
              <a:rPr lang="en-US" dirty="0" smtClean="0"/>
              <a:t>CN are occasionally affected</a:t>
            </a:r>
          </a:p>
          <a:p>
            <a:pPr lvl="2"/>
            <a:r>
              <a:rPr lang="en-US" dirty="0" smtClean="0"/>
              <a:t>Laryngeal muscles may be affected</a:t>
            </a:r>
          </a:p>
          <a:p>
            <a:pPr lvl="2"/>
            <a:r>
              <a:rPr lang="en-US" dirty="0" smtClean="0"/>
              <a:t>Facial and masticatory muscles may be affected</a:t>
            </a:r>
          </a:p>
          <a:p>
            <a:pPr lvl="1"/>
            <a:r>
              <a:rPr lang="en-US" dirty="0" smtClean="0"/>
              <a:t>Urethral and anal sphincter function is typically unaffected</a:t>
            </a:r>
          </a:p>
          <a:p>
            <a:pPr lvl="1"/>
            <a:r>
              <a:rPr lang="en-US" dirty="0" smtClean="0"/>
              <a:t>Severe cases may develop respiratory failure or aspiration pneumonia</a:t>
            </a:r>
            <a:endParaRPr lang="en-US" dirty="0"/>
          </a:p>
        </p:txBody>
      </p:sp>
    </p:spTree>
    <p:extLst>
      <p:ext uri="{BB962C8B-B14F-4D97-AF65-F5344CB8AC3E}">
        <p14:creationId xmlns:p14="http://schemas.microsoft.com/office/powerpoint/2010/main" val="26432960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Tick Bite Paralysis</a:t>
            </a:r>
            <a:endParaRPr lang="en-US" dirty="0"/>
          </a:p>
        </p:txBody>
      </p:sp>
      <p:sp>
        <p:nvSpPr>
          <p:cNvPr id="3" name="Content Placeholder 2"/>
          <p:cNvSpPr>
            <a:spLocks noGrp="1"/>
          </p:cNvSpPr>
          <p:nvPr>
            <p:ph idx="1"/>
          </p:nvPr>
        </p:nvSpPr>
        <p:spPr>
          <a:xfrm>
            <a:off x="457200" y="1605858"/>
            <a:ext cx="8229600" cy="5082809"/>
          </a:xfrm>
        </p:spPr>
        <p:txBody>
          <a:bodyPr>
            <a:normAutofit fontScale="85000" lnSpcReduction="20000"/>
          </a:bodyPr>
          <a:lstStyle/>
          <a:p>
            <a:r>
              <a:rPr lang="en-US" dirty="0" smtClean="0"/>
              <a:t>Diagnosis</a:t>
            </a:r>
          </a:p>
          <a:p>
            <a:pPr lvl="1"/>
            <a:r>
              <a:rPr lang="en-US" dirty="0" smtClean="0"/>
              <a:t>History, suggestive clinical presentation, and identification of the offending tick species</a:t>
            </a:r>
          </a:p>
          <a:p>
            <a:pPr lvl="1"/>
            <a:r>
              <a:rPr lang="en-US" dirty="0" smtClean="0"/>
              <a:t>Electrophysiological studies in human patients with </a:t>
            </a:r>
            <a:r>
              <a:rPr lang="en-US" dirty="0" err="1" smtClean="0"/>
              <a:t>Dermacentor</a:t>
            </a:r>
            <a:r>
              <a:rPr lang="en-US" dirty="0" smtClean="0"/>
              <a:t>-induced NMJ blockade</a:t>
            </a:r>
          </a:p>
          <a:p>
            <a:pPr lvl="2"/>
            <a:r>
              <a:rPr lang="en-US" dirty="0" smtClean="0"/>
              <a:t>Motor neuropathy with decreased motor nerve conduction velocity</a:t>
            </a:r>
          </a:p>
          <a:p>
            <a:pPr lvl="2"/>
            <a:r>
              <a:rPr lang="en-US" dirty="0" smtClean="0"/>
              <a:t>Decreased compound motor-evoked muscle action potential amplitude in nerves and their corresponding muscles</a:t>
            </a:r>
          </a:p>
          <a:p>
            <a:pPr lvl="2"/>
            <a:r>
              <a:rPr lang="en-US" dirty="0" smtClean="0"/>
              <a:t>Impaired afferent nerve impulse propagation</a:t>
            </a:r>
          </a:p>
          <a:p>
            <a:pPr lvl="2"/>
            <a:r>
              <a:rPr lang="en-US" dirty="0" smtClean="0"/>
              <a:t>A requirement for higher nerve stimulus current in order to elicit a muscle response</a:t>
            </a:r>
          </a:p>
          <a:p>
            <a:pPr lvl="1"/>
            <a:r>
              <a:rPr lang="en-US" dirty="0" smtClean="0"/>
              <a:t>Electrophysiological studies in children with </a:t>
            </a:r>
            <a:r>
              <a:rPr lang="en-US" dirty="0" err="1" smtClean="0"/>
              <a:t>Ixodes</a:t>
            </a:r>
            <a:r>
              <a:rPr lang="en-US" dirty="0" smtClean="0"/>
              <a:t> </a:t>
            </a:r>
            <a:r>
              <a:rPr lang="en-US" dirty="0" err="1" smtClean="0"/>
              <a:t>holocyclus</a:t>
            </a:r>
            <a:r>
              <a:rPr lang="en-US" dirty="0" smtClean="0"/>
              <a:t>-induced NMJ blockade</a:t>
            </a:r>
          </a:p>
          <a:p>
            <a:pPr lvl="2"/>
            <a:r>
              <a:rPr lang="en-US" dirty="0" smtClean="0"/>
              <a:t>Decreased evoked compound muscle action potential amplitude</a:t>
            </a:r>
          </a:p>
          <a:p>
            <a:pPr lvl="2"/>
            <a:r>
              <a:rPr lang="en-US" dirty="0" smtClean="0"/>
              <a:t>Normal motor nerve conduction velocity, normal sensory conduction, and a normal response to repetitive stimulation</a:t>
            </a:r>
          </a:p>
          <a:p>
            <a:pPr lvl="1"/>
            <a:endParaRPr lang="en-US" dirty="0"/>
          </a:p>
        </p:txBody>
      </p:sp>
    </p:spTree>
    <p:extLst>
      <p:ext uri="{BB962C8B-B14F-4D97-AF65-F5344CB8AC3E}">
        <p14:creationId xmlns:p14="http://schemas.microsoft.com/office/powerpoint/2010/main" val="409315871"/>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dirty="0" smtClean="0"/>
              <a:t>Tick Bite Paralysis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Treatment</a:t>
            </a:r>
          </a:p>
          <a:p>
            <a:pPr lvl="1"/>
            <a:r>
              <a:rPr lang="en-US" dirty="0" smtClean="0"/>
              <a:t>Identification and removal of the offending tick</a:t>
            </a:r>
          </a:p>
          <a:p>
            <a:pPr lvl="2"/>
            <a:r>
              <a:rPr lang="en-US" dirty="0" smtClean="0"/>
              <a:t>In tick paralysis cases not due to I. </a:t>
            </a:r>
            <a:r>
              <a:rPr lang="en-US" dirty="0" err="1" smtClean="0"/>
              <a:t>holocyclus</a:t>
            </a:r>
            <a:r>
              <a:rPr lang="en-US" dirty="0" smtClean="0"/>
              <a:t>, full recovery usually occurs 8-12 hours after tick removal</a:t>
            </a:r>
          </a:p>
          <a:p>
            <a:pPr lvl="2"/>
            <a:r>
              <a:rPr lang="en-US" dirty="0" smtClean="0"/>
              <a:t>More prolonged recoveries are expected with paralysis due to I. </a:t>
            </a:r>
            <a:r>
              <a:rPr lang="en-US" dirty="0" err="1" smtClean="0"/>
              <a:t>holocyclus</a:t>
            </a:r>
            <a:endParaRPr lang="en-US" dirty="0" smtClean="0"/>
          </a:p>
          <a:p>
            <a:pPr lvl="1"/>
            <a:r>
              <a:rPr lang="en-US" dirty="0" smtClean="0"/>
              <a:t>Treat with an </a:t>
            </a:r>
            <a:r>
              <a:rPr lang="en-US" dirty="0" err="1" smtClean="0"/>
              <a:t>acaricide</a:t>
            </a:r>
            <a:r>
              <a:rPr lang="en-US" dirty="0"/>
              <a:t> </a:t>
            </a:r>
            <a:r>
              <a:rPr lang="en-US" dirty="0" smtClean="0"/>
              <a:t>and dip</a:t>
            </a:r>
          </a:p>
          <a:p>
            <a:pPr lvl="1"/>
            <a:r>
              <a:rPr lang="en-US" dirty="0" smtClean="0"/>
              <a:t>Supportive treatment</a:t>
            </a:r>
          </a:p>
          <a:p>
            <a:pPr lvl="1"/>
            <a:r>
              <a:rPr lang="en-US" dirty="0" smtClean="0"/>
              <a:t>Antiserum available for I. </a:t>
            </a:r>
            <a:r>
              <a:rPr lang="en-US" dirty="0" err="1" smtClean="0"/>
              <a:t>holocyclus</a:t>
            </a:r>
            <a:r>
              <a:rPr lang="en-US" dirty="0" smtClean="0"/>
              <a:t> in severe cases</a:t>
            </a:r>
          </a:p>
          <a:p>
            <a:pPr lvl="1"/>
            <a:r>
              <a:rPr lang="en-US" dirty="0" smtClean="0"/>
              <a:t>No protective immunity; may be more susceptible to future episodes</a:t>
            </a:r>
            <a:endParaRPr lang="en-US" dirty="0"/>
          </a:p>
        </p:txBody>
      </p:sp>
    </p:spTree>
    <p:extLst>
      <p:ext uri="{BB962C8B-B14F-4D97-AF65-F5344CB8AC3E}">
        <p14:creationId xmlns:p14="http://schemas.microsoft.com/office/powerpoint/2010/main" val="307680583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Neuropathies</a:t>
            </a:r>
            <a:endParaRPr lang="en-US" dirty="0"/>
          </a:p>
        </p:txBody>
      </p:sp>
      <p:sp>
        <p:nvSpPr>
          <p:cNvPr id="3" name="Content Placeholder 2"/>
          <p:cNvSpPr>
            <a:spLocks noGrp="1"/>
          </p:cNvSpPr>
          <p:nvPr>
            <p:ph idx="1"/>
          </p:nvPr>
        </p:nvSpPr>
        <p:spPr/>
        <p:txBody>
          <a:bodyPr>
            <a:normAutofit lnSpcReduction="10000"/>
          </a:bodyPr>
          <a:lstStyle/>
          <a:p>
            <a:r>
              <a:rPr lang="en-US" dirty="0" smtClean="0"/>
              <a:t>Peripheral nerves are composed of </a:t>
            </a:r>
            <a:r>
              <a:rPr lang="en-US" dirty="0" err="1" smtClean="0"/>
              <a:t>myelinated</a:t>
            </a:r>
            <a:r>
              <a:rPr lang="en-US" dirty="0" smtClean="0"/>
              <a:t> and </a:t>
            </a:r>
            <a:r>
              <a:rPr lang="en-US" dirty="0" err="1" smtClean="0"/>
              <a:t>unmyelinated</a:t>
            </a:r>
            <a:r>
              <a:rPr lang="en-US" dirty="0" smtClean="0"/>
              <a:t> motor and sensory axons</a:t>
            </a:r>
          </a:p>
          <a:p>
            <a:r>
              <a:rPr lang="en-US" dirty="0" err="1" smtClean="0"/>
              <a:t>Mononeuropathy</a:t>
            </a:r>
            <a:r>
              <a:rPr lang="en-US" dirty="0" smtClean="0"/>
              <a:t>= dysfunction of one cranial nerve or one peripheral nerve</a:t>
            </a:r>
          </a:p>
          <a:p>
            <a:r>
              <a:rPr lang="en-US" dirty="0" smtClean="0"/>
              <a:t>Polyneuropathy= multiple nerve dysfunction</a:t>
            </a:r>
          </a:p>
          <a:p>
            <a:r>
              <a:rPr lang="en-US" dirty="0" smtClean="0"/>
              <a:t>Multiple </a:t>
            </a:r>
            <a:r>
              <a:rPr lang="en-US" dirty="0" err="1" smtClean="0"/>
              <a:t>mononeuropathies</a:t>
            </a:r>
            <a:r>
              <a:rPr lang="en-US" dirty="0" smtClean="0"/>
              <a:t>= multiple CN dysfunction or multiple peripheral nerve dysfunction in the same limb</a:t>
            </a:r>
          </a:p>
          <a:p>
            <a:r>
              <a:rPr lang="en-US" dirty="0" smtClean="0"/>
              <a:t>Generalized polyneuropathies</a:t>
            </a:r>
          </a:p>
          <a:p>
            <a:endParaRPr lang="en-US" dirty="0"/>
          </a:p>
        </p:txBody>
      </p:sp>
    </p:spTree>
    <p:extLst>
      <p:ext uri="{BB962C8B-B14F-4D97-AF65-F5344CB8AC3E}">
        <p14:creationId xmlns:p14="http://schemas.microsoft.com/office/powerpoint/2010/main" val="2173455353"/>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Neuropathies</a:t>
            </a:r>
            <a:endParaRPr lang="en-US" dirty="0"/>
          </a:p>
        </p:txBody>
      </p:sp>
      <p:sp>
        <p:nvSpPr>
          <p:cNvPr id="3" name="Content Placeholder 2"/>
          <p:cNvSpPr>
            <a:spLocks noGrp="1"/>
          </p:cNvSpPr>
          <p:nvPr>
            <p:ph idx="1"/>
          </p:nvPr>
        </p:nvSpPr>
        <p:spPr/>
        <p:txBody>
          <a:bodyPr/>
          <a:lstStyle/>
          <a:p>
            <a:r>
              <a:rPr lang="en-US" dirty="0" smtClean="0"/>
              <a:t>In general, result in LMN signs</a:t>
            </a:r>
          </a:p>
          <a:p>
            <a:r>
              <a:rPr lang="en-US" dirty="0" smtClean="0"/>
              <a:t>Decreased to absent reflexes, poor muscle tone and neurogenic muscle atrophy</a:t>
            </a:r>
          </a:p>
          <a:p>
            <a:r>
              <a:rPr lang="en-US" dirty="0" smtClean="0"/>
              <a:t>Tentative diagnoses are often based on clinical features</a:t>
            </a:r>
          </a:p>
          <a:p>
            <a:r>
              <a:rPr lang="en-US" dirty="0" smtClean="0"/>
              <a:t>Underlying etiology often remains undetermined </a:t>
            </a:r>
          </a:p>
          <a:p>
            <a:r>
              <a:rPr lang="en-US" dirty="0" smtClean="0"/>
              <a:t>No treatments for many of the disorders; some resolve spontaneously</a:t>
            </a:r>
            <a:endParaRPr lang="en-US" dirty="0"/>
          </a:p>
        </p:txBody>
      </p:sp>
    </p:spTree>
    <p:extLst>
      <p:ext uri="{BB962C8B-B14F-4D97-AF65-F5344CB8AC3E}">
        <p14:creationId xmlns:p14="http://schemas.microsoft.com/office/powerpoint/2010/main" val="524928135"/>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Neuropathies</a:t>
            </a:r>
            <a:br>
              <a:rPr lang="en-US" dirty="0" smtClean="0"/>
            </a:br>
            <a:r>
              <a:rPr lang="en-US" dirty="0" err="1" smtClean="0"/>
              <a:t>Polyradiculoneuritis</a:t>
            </a:r>
            <a:endParaRPr lang="en-US" dirty="0"/>
          </a:p>
        </p:txBody>
      </p:sp>
      <p:sp>
        <p:nvSpPr>
          <p:cNvPr id="3" name="Content Placeholder 2"/>
          <p:cNvSpPr>
            <a:spLocks noGrp="1"/>
          </p:cNvSpPr>
          <p:nvPr>
            <p:ph idx="1"/>
          </p:nvPr>
        </p:nvSpPr>
        <p:spPr/>
        <p:txBody>
          <a:bodyPr>
            <a:normAutofit lnSpcReduction="10000"/>
          </a:bodyPr>
          <a:lstStyle/>
          <a:p>
            <a:r>
              <a:rPr lang="en-US" dirty="0" smtClean="0"/>
              <a:t>Acute idiopathic </a:t>
            </a:r>
            <a:r>
              <a:rPr lang="en-US" dirty="0" err="1" smtClean="0"/>
              <a:t>polyradiculoneuritis</a:t>
            </a:r>
            <a:r>
              <a:rPr lang="en-US" dirty="0" smtClean="0"/>
              <a:t> </a:t>
            </a:r>
          </a:p>
          <a:p>
            <a:pPr marL="118872" indent="0">
              <a:buNone/>
            </a:pPr>
            <a:r>
              <a:rPr lang="en-US" dirty="0"/>
              <a:t> </a:t>
            </a:r>
            <a:r>
              <a:rPr lang="en-US" dirty="0" smtClean="0"/>
              <a:t>   or coonhound paralysis</a:t>
            </a:r>
          </a:p>
          <a:p>
            <a:pPr lvl="1"/>
            <a:r>
              <a:rPr lang="en-US" dirty="0" smtClean="0"/>
              <a:t>Idiopathic inflammatory disorder primarily involving both axons and myelin of ventral nerve roots in dogs</a:t>
            </a:r>
          </a:p>
          <a:p>
            <a:pPr lvl="1"/>
            <a:r>
              <a:rPr lang="en-US" dirty="0" smtClean="0"/>
              <a:t>Analogous disorder in cats</a:t>
            </a:r>
          </a:p>
          <a:p>
            <a:pPr lvl="1"/>
            <a:r>
              <a:rPr lang="en-US" dirty="0" smtClean="0"/>
              <a:t>Guillain-Barre syndrome in humans</a:t>
            </a:r>
          </a:p>
          <a:p>
            <a:pPr lvl="1"/>
            <a:r>
              <a:rPr lang="en-US" dirty="0" smtClean="0"/>
              <a:t>Pathogenesis uncertain, but an autoimmune process is suspected</a:t>
            </a:r>
          </a:p>
          <a:p>
            <a:pPr lvl="2"/>
            <a:r>
              <a:rPr lang="en-US" dirty="0" smtClean="0"/>
              <a:t>Campylobacter </a:t>
            </a:r>
            <a:r>
              <a:rPr lang="en-US" dirty="0" err="1" smtClean="0"/>
              <a:t>jejuni</a:t>
            </a:r>
            <a:r>
              <a:rPr lang="en-US" dirty="0" smtClean="0"/>
              <a:t> infections in people</a:t>
            </a:r>
          </a:p>
        </p:txBody>
      </p:sp>
      <p:pic>
        <p:nvPicPr>
          <p:cNvPr id="4" name="Picture 3"/>
          <p:cNvPicPr>
            <a:picLocks noChangeAspect="1"/>
          </p:cNvPicPr>
          <p:nvPr/>
        </p:nvPicPr>
        <p:blipFill>
          <a:blip r:embed="rId3"/>
          <a:stretch>
            <a:fillRect/>
          </a:stretch>
        </p:blipFill>
        <p:spPr>
          <a:xfrm>
            <a:off x="7231977" y="155448"/>
            <a:ext cx="1814338" cy="2414518"/>
          </a:xfrm>
          <a:prstGeom prst="rect">
            <a:avLst/>
          </a:prstGeom>
        </p:spPr>
      </p:pic>
      <p:sp>
        <p:nvSpPr>
          <p:cNvPr id="5" name="TextBox 4"/>
          <p:cNvSpPr txBox="1"/>
          <p:nvPr/>
        </p:nvSpPr>
        <p:spPr>
          <a:xfrm>
            <a:off x="2888681" y="6553088"/>
            <a:ext cx="3673602" cy="276999"/>
          </a:xfrm>
          <a:prstGeom prst="rect">
            <a:avLst/>
          </a:prstGeom>
          <a:noFill/>
        </p:spPr>
        <p:txBody>
          <a:bodyPr wrap="none" rtlCol="0">
            <a:spAutoFit/>
          </a:bodyPr>
          <a:lstStyle/>
          <a:p>
            <a:r>
              <a:rPr lang="nl-NL" sz="1200" dirty="0" smtClean="0"/>
              <a:t>http://</a:t>
            </a:r>
            <a:r>
              <a:rPr lang="nl-NL" sz="1200" dirty="0" err="1" smtClean="0"/>
              <a:t>www.animaltalent.com</a:t>
            </a:r>
            <a:r>
              <a:rPr lang="nl-NL" sz="1200" dirty="0" smtClean="0"/>
              <a:t>/</a:t>
            </a:r>
            <a:r>
              <a:rPr lang="nl-NL" sz="1200" dirty="0" err="1" smtClean="0"/>
              <a:t>robo</a:t>
            </a:r>
            <a:r>
              <a:rPr lang="nl-NL" sz="1200" dirty="0" smtClean="0"/>
              <a:t>/images/</a:t>
            </a:r>
            <a:r>
              <a:rPr lang="nl-NL" sz="1200" dirty="0" err="1" smtClean="0"/>
              <a:t>Racoon.jpg</a:t>
            </a:r>
            <a:endParaRPr lang="en-US" sz="1200" dirty="0"/>
          </a:p>
        </p:txBody>
      </p:sp>
    </p:spTree>
    <p:extLst>
      <p:ext uri="{BB962C8B-B14F-4D97-AF65-F5344CB8AC3E}">
        <p14:creationId xmlns:p14="http://schemas.microsoft.com/office/powerpoint/2010/main" val="2097979481"/>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Neuropathies</a:t>
            </a:r>
            <a:br>
              <a:rPr lang="en-US" dirty="0" smtClean="0"/>
            </a:br>
            <a:r>
              <a:rPr lang="en-US" dirty="0" err="1" smtClean="0"/>
              <a:t>Polyradiculoneuritis</a:t>
            </a:r>
            <a:endParaRPr lang="en-US" dirty="0"/>
          </a:p>
        </p:txBody>
      </p:sp>
      <p:sp>
        <p:nvSpPr>
          <p:cNvPr id="3" name="Content Placeholder 2"/>
          <p:cNvSpPr>
            <a:spLocks noGrp="1"/>
          </p:cNvSpPr>
          <p:nvPr>
            <p:ph idx="1"/>
          </p:nvPr>
        </p:nvSpPr>
        <p:spPr>
          <a:xfrm>
            <a:off x="457200" y="1775191"/>
            <a:ext cx="8229600" cy="5082809"/>
          </a:xfrm>
        </p:spPr>
        <p:txBody>
          <a:bodyPr>
            <a:normAutofit fontScale="70000" lnSpcReduction="20000"/>
          </a:bodyPr>
          <a:lstStyle/>
          <a:p>
            <a:pPr marL="118872" indent="0">
              <a:buNone/>
            </a:pPr>
            <a:r>
              <a:rPr lang="en-US" sz="3500" dirty="0" err="1" smtClean="0">
                <a:solidFill>
                  <a:srgbClr val="000000"/>
                </a:solidFill>
                <a:latin typeface="Times-Roman"/>
              </a:rPr>
              <a:t>Seroprevalence</a:t>
            </a:r>
            <a:r>
              <a:rPr lang="en-US" sz="3500" dirty="0" smtClean="0">
                <a:solidFill>
                  <a:srgbClr val="000000"/>
                </a:solidFill>
                <a:latin typeface="Times-Roman"/>
              </a:rPr>
              <a:t> </a:t>
            </a:r>
            <a:r>
              <a:rPr lang="en-US" sz="3500" dirty="0">
                <a:solidFill>
                  <a:srgbClr val="000000"/>
                </a:solidFill>
                <a:latin typeface="Times-Roman"/>
              </a:rPr>
              <a:t>of Various Infectious Agents in Dogs with </a:t>
            </a:r>
            <a:r>
              <a:rPr lang="en-US" sz="3500" dirty="0" smtClean="0">
                <a:solidFill>
                  <a:srgbClr val="000000"/>
                </a:solidFill>
                <a:latin typeface="Times-Roman"/>
              </a:rPr>
              <a:t>Suspected</a:t>
            </a:r>
            <a:r>
              <a:rPr lang="pt-BR" sz="3500" dirty="0" err="1" smtClean="0">
                <a:solidFill>
                  <a:srgbClr val="000000"/>
                </a:solidFill>
                <a:latin typeface="Times-Roman"/>
              </a:rPr>
              <a:t>Acute</a:t>
            </a:r>
            <a:r>
              <a:rPr lang="pt-BR" sz="3500" dirty="0" smtClean="0">
                <a:solidFill>
                  <a:srgbClr val="000000"/>
                </a:solidFill>
                <a:latin typeface="Times-Roman"/>
              </a:rPr>
              <a:t> </a:t>
            </a:r>
            <a:r>
              <a:rPr lang="pt-BR" sz="3500" dirty="0" err="1">
                <a:solidFill>
                  <a:srgbClr val="000000"/>
                </a:solidFill>
                <a:latin typeface="Times-Roman"/>
              </a:rPr>
              <a:t>Canine</a:t>
            </a:r>
            <a:r>
              <a:rPr lang="pt-BR" sz="3500" dirty="0">
                <a:solidFill>
                  <a:srgbClr val="000000"/>
                </a:solidFill>
                <a:latin typeface="Times-Roman"/>
              </a:rPr>
              <a:t> </a:t>
            </a:r>
            <a:r>
              <a:rPr lang="pt-BR" sz="3500" dirty="0" err="1">
                <a:solidFill>
                  <a:srgbClr val="000000"/>
                </a:solidFill>
                <a:latin typeface="Times-Roman"/>
              </a:rPr>
              <a:t>Polyradiculoneuritis</a:t>
            </a:r>
            <a:endParaRPr lang="pt-BR" sz="3500" dirty="0">
              <a:solidFill>
                <a:srgbClr val="000000"/>
              </a:solidFill>
              <a:latin typeface="Times-Roman"/>
            </a:endParaRPr>
          </a:p>
          <a:p>
            <a:pPr marL="118872" indent="0">
              <a:buNone/>
            </a:pPr>
            <a:r>
              <a:rPr lang="en-US" sz="4000" dirty="0" smtClean="0">
                <a:solidFill>
                  <a:srgbClr val="000000"/>
                </a:solidFill>
                <a:latin typeface="Times-Roman"/>
              </a:rPr>
              <a:t>	</a:t>
            </a:r>
            <a:r>
              <a:rPr lang="en-US" sz="2000" dirty="0" smtClean="0">
                <a:solidFill>
                  <a:srgbClr val="000000"/>
                </a:solidFill>
                <a:latin typeface="Times-Roman"/>
              </a:rPr>
              <a:t>N</a:t>
            </a:r>
            <a:r>
              <a:rPr lang="en-US" sz="2000" dirty="0">
                <a:solidFill>
                  <a:srgbClr val="000000"/>
                </a:solidFill>
                <a:latin typeface="Times-Roman"/>
              </a:rPr>
              <a:t>. Holt, M. Murray, P.A. </a:t>
            </a:r>
            <a:r>
              <a:rPr lang="en-US" sz="2000" dirty="0" err="1">
                <a:solidFill>
                  <a:srgbClr val="000000"/>
                </a:solidFill>
                <a:latin typeface="Times-Roman"/>
              </a:rPr>
              <a:t>Cuddon</a:t>
            </a:r>
            <a:r>
              <a:rPr lang="en-US" sz="2000" dirty="0">
                <a:solidFill>
                  <a:srgbClr val="000000"/>
                </a:solidFill>
                <a:latin typeface="Times-Roman"/>
              </a:rPr>
              <a:t>, and </a:t>
            </a:r>
            <a:r>
              <a:rPr lang="en-US" sz="2000" dirty="0" smtClean="0">
                <a:solidFill>
                  <a:srgbClr val="000000"/>
                </a:solidFill>
                <a:latin typeface="Times-Roman"/>
              </a:rPr>
              <a:t>M.R</a:t>
            </a:r>
            <a:r>
              <a:rPr lang="en-US" sz="2000" dirty="0">
                <a:solidFill>
                  <a:srgbClr val="000000"/>
                </a:solidFill>
                <a:latin typeface="Times-Roman"/>
              </a:rPr>
              <a:t>. </a:t>
            </a:r>
            <a:r>
              <a:rPr lang="en-US" sz="2000" dirty="0" err="1" smtClean="0">
                <a:solidFill>
                  <a:srgbClr val="000000"/>
                </a:solidFill>
                <a:latin typeface="Times-Roman"/>
              </a:rPr>
              <a:t>Lappin</a:t>
            </a:r>
            <a:endParaRPr lang="en-US" sz="2000" dirty="0" smtClean="0">
              <a:solidFill>
                <a:srgbClr val="000000"/>
              </a:solidFill>
              <a:latin typeface="Times-Roman"/>
            </a:endParaRPr>
          </a:p>
          <a:p>
            <a:pPr marL="118872" indent="0">
              <a:buNone/>
            </a:pPr>
            <a:r>
              <a:rPr lang="en-US" sz="2000" dirty="0">
                <a:solidFill>
                  <a:srgbClr val="000000"/>
                </a:solidFill>
                <a:latin typeface="Times-Roman"/>
              </a:rPr>
              <a:t>	</a:t>
            </a:r>
            <a:r>
              <a:rPr lang="en-US" sz="2000" dirty="0" smtClean="0">
                <a:solidFill>
                  <a:srgbClr val="000000"/>
                </a:solidFill>
                <a:latin typeface="Times-Roman"/>
              </a:rPr>
              <a:t>JVIM 2011; 25</a:t>
            </a:r>
          </a:p>
          <a:p>
            <a:pPr marL="118872" indent="0">
              <a:buNone/>
            </a:pPr>
            <a:endParaRPr lang="en-US" sz="2000" b="1" dirty="0">
              <a:solidFill>
                <a:srgbClr val="000000"/>
              </a:solidFill>
              <a:latin typeface="Times-Roman"/>
            </a:endParaRPr>
          </a:p>
          <a:p>
            <a:pPr marL="118872" indent="0">
              <a:buNone/>
            </a:pPr>
            <a:r>
              <a:rPr lang="en-US" sz="2000" b="1" dirty="0">
                <a:solidFill>
                  <a:srgbClr val="000000"/>
                </a:solidFill>
                <a:latin typeface="Times-Roman"/>
              </a:rPr>
              <a:t>Background</a:t>
            </a:r>
            <a:r>
              <a:rPr lang="en-US" sz="2000" dirty="0">
                <a:solidFill>
                  <a:srgbClr val="000000"/>
                </a:solidFill>
                <a:latin typeface="Times-Roman"/>
              </a:rPr>
              <a:t>: Acute canine </a:t>
            </a:r>
            <a:r>
              <a:rPr lang="en-US" sz="2000" dirty="0" err="1">
                <a:solidFill>
                  <a:srgbClr val="000000"/>
                </a:solidFill>
                <a:latin typeface="Times-Roman"/>
              </a:rPr>
              <a:t>polyradiculoneuritis</a:t>
            </a:r>
            <a:r>
              <a:rPr lang="en-US" sz="2000" dirty="0">
                <a:solidFill>
                  <a:srgbClr val="000000"/>
                </a:solidFill>
                <a:latin typeface="Times-Roman"/>
              </a:rPr>
              <a:t> (ACP) is considered to be an animal model of the acute axonal form of Guillain-Barre ́ syndrome (GBS) in humans. Various </a:t>
            </a:r>
            <a:r>
              <a:rPr lang="en-US" sz="2000" dirty="0" smtClean="0">
                <a:solidFill>
                  <a:srgbClr val="000000"/>
                </a:solidFill>
                <a:latin typeface="Times-Roman"/>
              </a:rPr>
              <a:t>antecedent events </a:t>
            </a:r>
            <a:r>
              <a:rPr lang="en-US" sz="2000" dirty="0">
                <a:solidFill>
                  <a:srgbClr val="000000"/>
                </a:solidFill>
                <a:latin typeface="Times-Roman"/>
              </a:rPr>
              <a:t>have been associated with GBS, including bacterial or viral infection. The relationship between ACP and previous infection requires additional attention.</a:t>
            </a:r>
          </a:p>
          <a:p>
            <a:pPr marL="118872" indent="0">
              <a:buNone/>
            </a:pPr>
            <a:r>
              <a:rPr lang="en-US" sz="2000" b="1" dirty="0">
                <a:solidFill>
                  <a:srgbClr val="000000"/>
                </a:solidFill>
                <a:latin typeface="Times-Roman"/>
              </a:rPr>
              <a:t>Hypothesis</a:t>
            </a:r>
            <a:r>
              <a:rPr lang="en-US" sz="2000" dirty="0">
                <a:solidFill>
                  <a:srgbClr val="000000"/>
                </a:solidFill>
                <a:latin typeface="Times-Roman"/>
              </a:rPr>
              <a:t>: We hypothesized a relationship between ACP and serological evidence of exposure to </a:t>
            </a:r>
            <a:r>
              <a:rPr lang="en-US" sz="2000" dirty="0" err="1">
                <a:solidFill>
                  <a:srgbClr val="000000"/>
                </a:solidFill>
                <a:latin typeface="Times-Roman"/>
              </a:rPr>
              <a:t>Ehrlichia</a:t>
            </a:r>
            <a:r>
              <a:rPr lang="en-US" sz="2000" dirty="0">
                <a:solidFill>
                  <a:srgbClr val="000000"/>
                </a:solidFill>
                <a:latin typeface="Times-Roman"/>
              </a:rPr>
              <a:t> </a:t>
            </a:r>
            <a:r>
              <a:rPr lang="en-US" sz="2000" dirty="0" err="1">
                <a:solidFill>
                  <a:srgbClr val="000000"/>
                </a:solidFill>
                <a:latin typeface="Times-Roman"/>
              </a:rPr>
              <a:t>canis</a:t>
            </a:r>
            <a:r>
              <a:rPr lang="en-US" sz="2000" dirty="0">
                <a:solidFill>
                  <a:srgbClr val="000000"/>
                </a:solidFill>
                <a:latin typeface="Times-Roman"/>
              </a:rPr>
              <a:t>, </a:t>
            </a:r>
            <a:r>
              <a:rPr lang="en-US" sz="2000" dirty="0" err="1">
                <a:solidFill>
                  <a:srgbClr val="000000"/>
                </a:solidFill>
                <a:latin typeface="Times-Roman"/>
              </a:rPr>
              <a:t>Borrelia</a:t>
            </a:r>
            <a:r>
              <a:rPr lang="en-US" sz="2000" dirty="0">
                <a:solidFill>
                  <a:srgbClr val="000000"/>
                </a:solidFill>
                <a:latin typeface="Times-Roman"/>
              </a:rPr>
              <a:t> </a:t>
            </a:r>
            <a:r>
              <a:rPr lang="en-US" sz="2000" dirty="0" err="1">
                <a:solidFill>
                  <a:srgbClr val="000000"/>
                </a:solidFill>
                <a:latin typeface="Times-Roman"/>
              </a:rPr>
              <a:t>burgdorferi</a:t>
            </a:r>
            <a:r>
              <a:rPr lang="en-US" sz="2000" dirty="0">
                <a:solidFill>
                  <a:srgbClr val="000000"/>
                </a:solidFill>
                <a:latin typeface="Times-Roman"/>
              </a:rPr>
              <a:t>, Toxoplasma </a:t>
            </a:r>
            <a:r>
              <a:rPr lang="en-US" sz="2000" dirty="0" err="1">
                <a:solidFill>
                  <a:srgbClr val="000000"/>
                </a:solidFill>
                <a:latin typeface="Times-Roman"/>
              </a:rPr>
              <a:t>gondii</a:t>
            </a:r>
            <a:r>
              <a:rPr lang="en-US" sz="2000" dirty="0">
                <a:solidFill>
                  <a:srgbClr val="000000"/>
                </a:solidFill>
                <a:latin typeface="Times-Roman"/>
              </a:rPr>
              <a:t>, </a:t>
            </a:r>
            <a:r>
              <a:rPr lang="en-US" sz="2000" dirty="0" err="1">
                <a:solidFill>
                  <a:srgbClr val="000000"/>
                </a:solidFill>
                <a:latin typeface="Times-Roman"/>
              </a:rPr>
              <a:t>Neospora</a:t>
            </a:r>
            <a:r>
              <a:rPr lang="en-US" sz="2000" dirty="0">
                <a:solidFill>
                  <a:srgbClr val="000000"/>
                </a:solidFill>
                <a:latin typeface="Times-Roman"/>
              </a:rPr>
              <a:t> </a:t>
            </a:r>
            <a:r>
              <a:rPr lang="en-US" sz="2000" dirty="0" err="1">
                <a:solidFill>
                  <a:srgbClr val="000000"/>
                </a:solidFill>
                <a:latin typeface="Times-Roman"/>
              </a:rPr>
              <a:t>caninum</a:t>
            </a:r>
            <a:r>
              <a:rPr lang="en-US" sz="2000" dirty="0">
                <a:solidFill>
                  <a:srgbClr val="000000"/>
                </a:solidFill>
                <a:latin typeface="Times-Roman"/>
              </a:rPr>
              <a:t>, Campylobacter </a:t>
            </a:r>
            <a:r>
              <a:rPr lang="en-US" sz="2000" dirty="0" err="1">
                <a:solidFill>
                  <a:srgbClr val="000000"/>
                </a:solidFill>
                <a:latin typeface="Times-Roman"/>
              </a:rPr>
              <a:t>jejuni</a:t>
            </a:r>
            <a:r>
              <a:rPr lang="en-US" sz="2000" dirty="0">
                <a:solidFill>
                  <a:srgbClr val="000000"/>
                </a:solidFill>
                <a:latin typeface="Times-Roman"/>
              </a:rPr>
              <a:t>, and canine distemper virus (CDV).</a:t>
            </a:r>
          </a:p>
          <a:p>
            <a:pPr marL="118872" indent="0">
              <a:buNone/>
            </a:pPr>
            <a:r>
              <a:rPr lang="en-US" sz="2000" b="1" dirty="0">
                <a:solidFill>
                  <a:srgbClr val="000000"/>
                </a:solidFill>
                <a:latin typeface="Times-Roman"/>
              </a:rPr>
              <a:t>Animals</a:t>
            </a:r>
            <a:r>
              <a:rPr lang="en-US" sz="2000" dirty="0">
                <a:solidFill>
                  <a:srgbClr val="000000"/>
                </a:solidFill>
                <a:latin typeface="Times-Roman"/>
              </a:rPr>
              <a:t>: Eighty-eight client-owned dogs, 44 with ACP, 44 age-matched controls.</a:t>
            </a:r>
          </a:p>
          <a:p>
            <a:pPr marL="118872" indent="0">
              <a:buNone/>
            </a:pPr>
            <a:r>
              <a:rPr lang="en-US" sz="2000" b="1" dirty="0">
                <a:solidFill>
                  <a:srgbClr val="000000"/>
                </a:solidFill>
                <a:latin typeface="Times-Roman"/>
              </a:rPr>
              <a:t>Methods</a:t>
            </a:r>
            <a:r>
              <a:rPr lang="en-US" sz="2000" dirty="0">
                <a:solidFill>
                  <a:srgbClr val="000000"/>
                </a:solidFill>
                <a:latin typeface="Times-Roman"/>
              </a:rPr>
              <a:t>: Retrospective study with stored serum samples. Serum antibodies against the target organisms were measured with commercially available assays. Sera from dogs with and without ACP that were positive for T. </a:t>
            </a:r>
            <a:r>
              <a:rPr lang="en-US" sz="2000" dirty="0" err="1">
                <a:solidFill>
                  <a:srgbClr val="000000"/>
                </a:solidFill>
                <a:latin typeface="Times-Roman"/>
              </a:rPr>
              <a:t>gondii</a:t>
            </a:r>
            <a:r>
              <a:rPr lang="en-US" sz="2000" dirty="0">
                <a:solidFill>
                  <a:srgbClr val="000000"/>
                </a:solidFill>
                <a:latin typeface="Times-Roman"/>
              </a:rPr>
              <a:t> </a:t>
            </a:r>
            <a:r>
              <a:rPr lang="en-US" sz="2000" dirty="0" err="1">
                <a:solidFill>
                  <a:srgbClr val="000000"/>
                </a:solidFill>
                <a:latin typeface="Times-Roman"/>
              </a:rPr>
              <a:t>IgG</a:t>
            </a:r>
            <a:r>
              <a:rPr lang="en-US" sz="2000" dirty="0">
                <a:solidFill>
                  <a:srgbClr val="000000"/>
                </a:solidFill>
                <a:latin typeface="Times-Roman"/>
              </a:rPr>
              <a:t> by ELISA were assayed by an </a:t>
            </a:r>
            <a:r>
              <a:rPr lang="en-US" sz="2000" dirty="0" err="1">
                <a:solidFill>
                  <a:srgbClr val="000000"/>
                </a:solidFill>
                <a:latin typeface="Times-Roman"/>
              </a:rPr>
              <a:t>IgG</a:t>
            </a:r>
            <a:r>
              <a:rPr lang="en-US" sz="2000" dirty="0">
                <a:solidFill>
                  <a:srgbClr val="000000"/>
                </a:solidFill>
                <a:latin typeface="Times-Roman"/>
              </a:rPr>
              <a:t> heavy chain-specific, Western blot immunoassay.</a:t>
            </a:r>
          </a:p>
          <a:p>
            <a:pPr marL="118872" indent="0">
              <a:buNone/>
            </a:pPr>
            <a:r>
              <a:rPr lang="en-US" sz="2000" b="1" dirty="0">
                <a:solidFill>
                  <a:srgbClr val="000000"/>
                </a:solidFill>
                <a:latin typeface="Times-Roman"/>
              </a:rPr>
              <a:t>Results</a:t>
            </a:r>
            <a:r>
              <a:rPr lang="en-US" sz="2000" dirty="0">
                <a:solidFill>
                  <a:srgbClr val="000000"/>
                </a:solidFill>
                <a:latin typeface="Times-Roman"/>
              </a:rPr>
              <a:t>: Dogs with ACP (55.8%) were more likely to have T. </a:t>
            </a:r>
            <a:r>
              <a:rPr lang="en-US" sz="2000" dirty="0" err="1">
                <a:solidFill>
                  <a:srgbClr val="000000"/>
                </a:solidFill>
                <a:latin typeface="Times-Roman"/>
              </a:rPr>
              <a:t>gondii</a:t>
            </a:r>
            <a:r>
              <a:rPr lang="en-US" sz="2000" dirty="0">
                <a:solidFill>
                  <a:srgbClr val="000000"/>
                </a:solidFill>
                <a:latin typeface="Times-Roman"/>
              </a:rPr>
              <a:t> </a:t>
            </a:r>
            <a:r>
              <a:rPr lang="en-US" sz="2000" dirty="0" err="1">
                <a:solidFill>
                  <a:srgbClr val="000000"/>
                </a:solidFill>
                <a:latin typeface="Times-Roman"/>
              </a:rPr>
              <a:t>IgG</a:t>
            </a:r>
            <a:r>
              <a:rPr lang="en-US" sz="2000" dirty="0">
                <a:solidFill>
                  <a:srgbClr val="000000"/>
                </a:solidFill>
                <a:latin typeface="Times-Roman"/>
              </a:rPr>
              <a:t> serum antibody titers than dogs without ACP (11.4%). Serum antibodies from 8 affected dogs and 11 control dogs bound to T. </a:t>
            </a:r>
            <a:r>
              <a:rPr lang="en-US" sz="2000" dirty="0" err="1">
                <a:solidFill>
                  <a:srgbClr val="000000"/>
                </a:solidFill>
                <a:latin typeface="Times-Roman"/>
              </a:rPr>
              <a:t>gondii</a:t>
            </a:r>
            <a:r>
              <a:rPr lang="en-US" sz="2000" dirty="0">
                <a:solidFill>
                  <a:srgbClr val="000000"/>
                </a:solidFill>
                <a:latin typeface="Times-Roman"/>
              </a:rPr>
              <a:t> antigens with apparent molecular masses of 67, 61, 58, 45, 33, 24, 9, and 6 </a:t>
            </a:r>
            <a:r>
              <a:rPr lang="en-US" sz="2000" dirty="0" err="1">
                <a:solidFill>
                  <a:srgbClr val="000000"/>
                </a:solidFill>
                <a:latin typeface="Times-Roman"/>
              </a:rPr>
              <a:t>kDa</a:t>
            </a:r>
            <a:r>
              <a:rPr lang="en-US" sz="2000" dirty="0">
                <a:solidFill>
                  <a:srgbClr val="000000"/>
                </a:solidFill>
                <a:latin typeface="Times-Roman"/>
              </a:rPr>
              <a:t>. An antigen with an apparent molecular mass of 36 </a:t>
            </a:r>
            <a:r>
              <a:rPr lang="en-US" sz="2000" dirty="0" err="1">
                <a:solidFill>
                  <a:srgbClr val="000000"/>
                </a:solidFill>
                <a:latin typeface="Times-Roman"/>
              </a:rPr>
              <a:t>kDa</a:t>
            </a:r>
            <a:r>
              <a:rPr lang="en-US" sz="2000" dirty="0">
                <a:solidFill>
                  <a:srgbClr val="000000"/>
                </a:solidFill>
                <a:latin typeface="Times-Roman"/>
              </a:rPr>
              <a:t> was recognized by 2 dogs with ACP but none of the control dogs.</a:t>
            </a:r>
          </a:p>
          <a:p>
            <a:pPr marL="118872" indent="0">
              <a:buNone/>
            </a:pPr>
            <a:r>
              <a:rPr lang="en-US" sz="2000" b="1" dirty="0">
                <a:solidFill>
                  <a:srgbClr val="000000"/>
                </a:solidFill>
                <a:latin typeface="Times-Roman"/>
              </a:rPr>
              <a:t>Conclusions</a:t>
            </a:r>
            <a:r>
              <a:rPr lang="en-US" sz="2000" dirty="0">
                <a:solidFill>
                  <a:srgbClr val="000000"/>
                </a:solidFill>
                <a:latin typeface="Times-Roman"/>
              </a:rPr>
              <a:t>: Results of this study suggest that ACP in some dogs, like GBS in some humans, may be triggered by T. </a:t>
            </a:r>
            <a:r>
              <a:rPr lang="en-US" sz="2000" dirty="0" err="1">
                <a:solidFill>
                  <a:srgbClr val="000000"/>
                </a:solidFill>
                <a:latin typeface="Times-Roman"/>
              </a:rPr>
              <a:t>gondii</a:t>
            </a:r>
            <a:r>
              <a:rPr lang="en-US" sz="2000" dirty="0">
                <a:solidFill>
                  <a:srgbClr val="000000"/>
                </a:solidFill>
                <a:latin typeface="Times-Roman"/>
              </a:rPr>
              <a:t> and a prospective study should be performed to further evaluate this potential association.</a:t>
            </a:r>
            <a:endParaRPr lang="en-US" sz="2000" dirty="0"/>
          </a:p>
        </p:txBody>
      </p:sp>
    </p:spTree>
    <p:extLst>
      <p:ext uri="{BB962C8B-B14F-4D97-AF65-F5344CB8AC3E}">
        <p14:creationId xmlns:p14="http://schemas.microsoft.com/office/powerpoint/2010/main" val="695362710"/>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Neuropathies</a:t>
            </a:r>
            <a:br>
              <a:rPr lang="en-US" dirty="0" smtClean="0"/>
            </a:br>
            <a:r>
              <a:rPr lang="en-US" dirty="0" err="1" smtClean="0"/>
              <a:t>Polyradiculoneuritis</a:t>
            </a:r>
            <a:endParaRPr lang="en-US" dirty="0"/>
          </a:p>
        </p:txBody>
      </p:sp>
      <p:sp>
        <p:nvSpPr>
          <p:cNvPr id="3" name="Content Placeholder 2"/>
          <p:cNvSpPr>
            <a:spLocks noGrp="1"/>
          </p:cNvSpPr>
          <p:nvPr>
            <p:ph idx="1"/>
          </p:nvPr>
        </p:nvSpPr>
        <p:spPr/>
        <p:txBody>
          <a:bodyPr>
            <a:normAutofit lnSpcReduction="10000"/>
          </a:bodyPr>
          <a:lstStyle/>
          <a:p>
            <a:r>
              <a:rPr lang="en-US" dirty="0" smtClean="0"/>
              <a:t>Clinical signs</a:t>
            </a:r>
          </a:p>
          <a:p>
            <a:pPr lvl="1"/>
            <a:r>
              <a:rPr lang="en-US" dirty="0" smtClean="0"/>
              <a:t>Rapidly developing LMN paresis/</a:t>
            </a:r>
            <a:r>
              <a:rPr lang="en-US" dirty="0" err="1" smtClean="0"/>
              <a:t>plegia</a:t>
            </a:r>
            <a:r>
              <a:rPr lang="en-US" dirty="0" smtClean="0"/>
              <a:t>, usually beginning in the pelvic limbs </a:t>
            </a:r>
          </a:p>
          <a:p>
            <a:pPr lvl="2"/>
            <a:r>
              <a:rPr lang="en-US" dirty="0" smtClean="0"/>
              <a:t>Most affected animals will progress to being either </a:t>
            </a:r>
            <a:r>
              <a:rPr lang="en-US" dirty="0" err="1" smtClean="0"/>
              <a:t>nonambulatory</a:t>
            </a:r>
            <a:r>
              <a:rPr lang="en-US" dirty="0" smtClean="0"/>
              <a:t> </a:t>
            </a:r>
            <a:r>
              <a:rPr lang="en-US" dirty="0" err="1" smtClean="0"/>
              <a:t>tetraparetic</a:t>
            </a:r>
            <a:r>
              <a:rPr lang="en-US" dirty="0" smtClean="0"/>
              <a:t> or </a:t>
            </a:r>
            <a:r>
              <a:rPr lang="en-US" dirty="0" err="1" smtClean="0"/>
              <a:t>tetraplegic</a:t>
            </a:r>
            <a:r>
              <a:rPr lang="en-US" dirty="0" smtClean="0"/>
              <a:t> within 10 days of onset of clinical signs </a:t>
            </a:r>
          </a:p>
          <a:p>
            <a:pPr lvl="2"/>
            <a:r>
              <a:rPr lang="en-US" dirty="0" smtClean="0"/>
              <a:t>Spinal reflexes typically absent</a:t>
            </a:r>
          </a:p>
          <a:p>
            <a:pPr lvl="2"/>
            <a:r>
              <a:rPr lang="en-US" dirty="0" smtClean="0"/>
              <a:t>Muscles are hypotonic</a:t>
            </a:r>
          </a:p>
          <a:p>
            <a:pPr lvl="2"/>
            <a:r>
              <a:rPr lang="en-US" dirty="0" smtClean="0"/>
              <a:t>Potential for life-threatening respiratory paralysis</a:t>
            </a:r>
          </a:p>
          <a:p>
            <a:pPr lvl="2"/>
            <a:r>
              <a:rPr lang="en-US" dirty="0" smtClean="0"/>
              <a:t>+/- </a:t>
            </a:r>
            <a:r>
              <a:rPr lang="en-US" dirty="0" err="1" smtClean="0"/>
              <a:t>Hyperesthetic</a:t>
            </a:r>
            <a:endParaRPr lang="en-US" dirty="0" smtClean="0"/>
          </a:p>
          <a:p>
            <a:pPr lvl="2"/>
            <a:r>
              <a:rPr lang="en-US" dirty="0" smtClean="0"/>
              <a:t>+/- CN involvement</a:t>
            </a:r>
            <a:endParaRPr lang="en-US" dirty="0"/>
          </a:p>
        </p:txBody>
      </p:sp>
    </p:spTree>
    <p:extLst>
      <p:ext uri="{BB962C8B-B14F-4D97-AF65-F5344CB8AC3E}">
        <p14:creationId xmlns:p14="http://schemas.microsoft.com/office/powerpoint/2010/main" val="1919560798"/>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Neuropathies</a:t>
            </a:r>
            <a:br>
              <a:rPr lang="en-US" dirty="0" smtClean="0"/>
            </a:br>
            <a:r>
              <a:rPr lang="en-US" dirty="0" err="1" smtClean="0"/>
              <a:t>Polyradiculoneuritis</a:t>
            </a:r>
            <a:endParaRPr lang="en-US" dirty="0"/>
          </a:p>
        </p:txBody>
      </p:sp>
      <p:sp>
        <p:nvSpPr>
          <p:cNvPr id="3" name="Content Placeholder 2"/>
          <p:cNvSpPr>
            <a:spLocks noGrp="1"/>
          </p:cNvSpPr>
          <p:nvPr>
            <p:ph idx="1"/>
          </p:nvPr>
        </p:nvSpPr>
        <p:spPr/>
        <p:txBody>
          <a:bodyPr>
            <a:normAutofit lnSpcReduction="10000"/>
          </a:bodyPr>
          <a:lstStyle/>
          <a:p>
            <a:r>
              <a:rPr lang="en-US" dirty="0" smtClean="0"/>
              <a:t>Diagnosis</a:t>
            </a:r>
          </a:p>
          <a:p>
            <a:pPr lvl="1"/>
            <a:r>
              <a:rPr lang="en-US" dirty="0" err="1" smtClean="0"/>
              <a:t>Signalment</a:t>
            </a:r>
            <a:endParaRPr lang="en-US" dirty="0" smtClean="0"/>
          </a:p>
          <a:p>
            <a:pPr lvl="1"/>
            <a:r>
              <a:rPr lang="en-US" dirty="0" smtClean="0"/>
              <a:t>History</a:t>
            </a:r>
          </a:p>
          <a:p>
            <a:pPr lvl="1"/>
            <a:r>
              <a:rPr lang="en-US" dirty="0" smtClean="0"/>
              <a:t>Characteristic clinical signs of a rapidly progressive polyneuropathy</a:t>
            </a:r>
          </a:p>
          <a:p>
            <a:pPr lvl="1"/>
            <a:r>
              <a:rPr lang="en-US" dirty="0" err="1" smtClean="0"/>
              <a:t>Electrodiagnostic</a:t>
            </a:r>
            <a:r>
              <a:rPr lang="en-US" dirty="0" smtClean="0"/>
              <a:t> tests and muscle/nerve biopsies </a:t>
            </a:r>
          </a:p>
          <a:p>
            <a:pPr lvl="2"/>
            <a:r>
              <a:rPr lang="en-US" dirty="0" smtClean="0"/>
              <a:t>*Abnormal EMG activity with normal motor nerve conduction velocities</a:t>
            </a:r>
          </a:p>
          <a:p>
            <a:pPr lvl="2"/>
            <a:r>
              <a:rPr lang="en-US" dirty="0" smtClean="0"/>
              <a:t>Specific NCV test (F wave) may be abnormal</a:t>
            </a:r>
          </a:p>
          <a:p>
            <a:pPr lvl="1"/>
            <a:r>
              <a:rPr lang="en-US" dirty="0" smtClean="0"/>
              <a:t>CSF tap +/- </a:t>
            </a:r>
            <a:r>
              <a:rPr lang="en-US" dirty="0" err="1" smtClean="0"/>
              <a:t>albuminocytologic</a:t>
            </a:r>
            <a:r>
              <a:rPr lang="en-US" dirty="0" smtClean="0"/>
              <a:t> dissociation</a:t>
            </a:r>
            <a:endParaRPr lang="en-US" dirty="0"/>
          </a:p>
          <a:p>
            <a:pPr lvl="1"/>
            <a:endParaRPr lang="en-US" dirty="0"/>
          </a:p>
        </p:txBody>
      </p:sp>
      <p:pic>
        <p:nvPicPr>
          <p:cNvPr id="4" name="Picture 3"/>
          <p:cNvPicPr>
            <a:picLocks noChangeAspect="1"/>
          </p:cNvPicPr>
          <p:nvPr/>
        </p:nvPicPr>
        <p:blipFill>
          <a:blip r:embed="rId3"/>
          <a:stretch>
            <a:fillRect/>
          </a:stretch>
        </p:blipFill>
        <p:spPr>
          <a:xfrm>
            <a:off x="6935625" y="115502"/>
            <a:ext cx="2053270" cy="3203100"/>
          </a:xfrm>
          <a:prstGeom prst="rect">
            <a:avLst/>
          </a:prstGeom>
        </p:spPr>
      </p:pic>
    </p:spTree>
    <p:extLst>
      <p:ext uri="{BB962C8B-B14F-4D97-AF65-F5344CB8AC3E}">
        <p14:creationId xmlns:p14="http://schemas.microsoft.com/office/powerpoint/2010/main" val="146437072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Junctionopathies</a:t>
            </a:r>
            <a:r>
              <a:rPr lang="en-US" dirty="0"/>
              <a:t/>
            </a:r>
            <a:br>
              <a:rPr lang="en-US" dirty="0"/>
            </a:br>
            <a:r>
              <a:rPr lang="en-US" sz="3600" dirty="0"/>
              <a:t>Normal Anatomy and Physiology of the NMJ</a:t>
            </a:r>
          </a:p>
        </p:txBody>
      </p:sp>
      <p:sp>
        <p:nvSpPr>
          <p:cNvPr id="3" name="Content Placeholder 2"/>
          <p:cNvSpPr>
            <a:spLocks noGrp="1"/>
          </p:cNvSpPr>
          <p:nvPr>
            <p:ph idx="1"/>
          </p:nvPr>
        </p:nvSpPr>
        <p:spPr/>
        <p:txBody>
          <a:bodyPr/>
          <a:lstStyle/>
          <a:p>
            <a:r>
              <a:rPr lang="en-US" dirty="0" smtClean="0"/>
              <a:t>Safety factor= excess of </a:t>
            </a:r>
            <a:r>
              <a:rPr lang="en-US" dirty="0" err="1" smtClean="0"/>
              <a:t>ACh</a:t>
            </a:r>
            <a:r>
              <a:rPr lang="en-US" dirty="0" smtClean="0"/>
              <a:t> and </a:t>
            </a:r>
            <a:r>
              <a:rPr lang="en-US" dirty="0" err="1" smtClean="0"/>
              <a:t>ACh</a:t>
            </a:r>
            <a:r>
              <a:rPr lang="en-US" dirty="0" smtClean="0"/>
              <a:t> receptors available to achieve end-plate potential</a:t>
            </a:r>
          </a:p>
          <a:p>
            <a:r>
              <a:rPr lang="en-US" dirty="0" smtClean="0"/>
              <a:t>Rundown= decrease in the amount of </a:t>
            </a:r>
            <a:r>
              <a:rPr lang="en-US" dirty="0" err="1" smtClean="0"/>
              <a:t>ACh</a:t>
            </a:r>
            <a:r>
              <a:rPr lang="en-US" dirty="0" smtClean="0"/>
              <a:t> released into the synaptic cleft with repetitive depolarization of the nerve terminal following repeated firing of the motor nerve</a:t>
            </a:r>
          </a:p>
          <a:p>
            <a:r>
              <a:rPr lang="en-US" dirty="0" smtClean="0"/>
              <a:t>Excessive stimulation of muscle fibers prevented by several processes</a:t>
            </a:r>
            <a:endParaRPr lang="en-US" dirty="0"/>
          </a:p>
        </p:txBody>
      </p:sp>
    </p:spTree>
    <p:extLst>
      <p:ext uri="{BB962C8B-B14F-4D97-AF65-F5344CB8AC3E}">
        <p14:creationId xmlns:p14="http://schemas.microsoft.com/office/powerpoint/2010/main" val="2908606401"/>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Neuropathies</a:t>
            </a:r>
            <a:br>
              <a:rPr lang="en-US" dirty="0" smtClean="0"/>
            </a:br>
            <a:r>
              <a:rPr lang="en-US" dirty="0" err="1" smtClean="0"/>
              <a:t>Polyradiculoneuritis</a:t>
            </a:r>
            <a:endParaRPr lang="en-US" dirty="0"/>
          </a:p>
        </p:txBody>
      </p:sp>
      <p:sp>
        <p:nvSpPr>
          <p:cNvPr id="3" name="Content Placeholder 2"/>
          <p:cNvSpPr>
            <a:spLocks noGrp="1"/>
          </p:cNvSpPr>
          <p:nvPr>
            <p:ph idx="1"/>
          </p:nvPr>
        </p:nvSpPr>
        <p:spPr>
          <a:xfrm>
            <a:off x="457200" y="2054326"/>
            <a:ext cx="8229600" cy="4625609"/>
          </a:xfrm>
        </p:spPr>
        <p:txBody>
          <a:bodyPr/>
          <a:lstStyle/>
          <a:p>
            <a:r>
              <a:rPr lang="en-US" dirty="0" smtClean="0"/>
              <a:t>Treatment</a:t>
            </a:r>
          </a:p>
          <a:p>
            <a:pPr lvl="1"/>
            <a:r>
              <a:rPr lang="en-US" dirty="0" smtClean="0"/>
              <a:t>No specific therapy</a:t>
            </a:r>
          </a:p>
          <a:p>
            <a:pPr lvl="1"/>
            <a:r>
              <a:rPr lang="en-US" dirty="0" smtClean="0"/>
              <a:t>Humans with Guillain-Barre syndrome- </a:t>
            </a:r>
            <a:r>
              <a:rPr lang="en-US" dirty="0" err="1" smtClean="0"/>
              <a:t>plasmapharesis</a:t>
            </a:r>
            <a:r>
              <a:rPr lang="en-US" dirty="0" smtClean="0"/>
              <a:t>/IVIG</a:t>
            </a:r>
          </a:p>
          <a:p>
            <a:pPr lvl="1"/>
            <a:r>
              <a:rPr lang="en-US" dirty="0" smtClean="0"/>
              <a:t>Inflammatory phase transient, but damaged axons need to </a:t>
            </a:r>
            <a:r>
              <a:rPr lang="en-US" dirty="0" err="1" smtClean="0"/>
              <a:t>remyelinate</a:t>
            </a:r>
            <a:r>
              <a:rPr lang="en-US" dirty="0" smtClean="0"/>
              <a:t> and regrow</a:t>
            </a:r>
          </a:p>
          <a:p>
            <a:pPr lvl="1"/>
            <a:r>
              <a:rPr lang="en-US" dirty="0" smtClean="0"/>
              <a:t>Nursing care</a:t>
            </a:r>
          </a:p>
        </p:txBody>
      </p:sp>
      <p:pic>
        <p:nvPicPr>
          <p:cNvPr id="4" name="Picture 3"/>
          <p:cNvPicPr>
            <a:picLocks noChangeAspect="1"/>
          </p:cNvPicPr>
          <p:nvPr/>
        </p:nvPicPr>
        <p:blipFill>
          <a:blip r:embed="rId3"/>
          <a:stretch>
            <a:fillRect/>
          </a:stretch>
        </p:blipFill>
        <p:spPr>
          <a:xfrm>
            <a:off x="5205207" y="155448"/>
            <a:ext cx="3841108" cy="2785989"/>
          </a:xfrm>
          <a:prstGeom prst="rect">
            <a:avLst/>
          </a:prstGeom>
        </p:spPr>
      </p:pic>
      <p:sp>
        <p:nvSpPr>
          <p:cNvPr id="5" name="TextBox 4"/>
          <p:cNvSpPr txBox="1"/>
          <p:nvPr/>
        </p:nvSpPr>
        <p:spPr>
          <a:xfrm>
            <a:off x="3028231" y="6402936"/>
            <a:ext cx="2956909" cy="276999"/>
          </a:xfrm>
          <a:prstGeom prst="rect">
            <a:avLst/>
          </a:prstGeom>
          <a:noFill/>
        </p:spPr>
        <p:txBody>
          <a:bodyPr wrap="none" rtlCol="0">
            <a:spAutoFit/>
          </a:bodyPr>
          <a:lstStyle/>
          <a:p>
            <a:r>
              <a:rPr lang="en-US" sz="1200" dirty="0" smtClean="0"/>
              <a:t>http://</a:t>
            </a:r>
            <a:r>
              <a:rPr lang="en-US" sz="1200" dirty="0" err="1" smtClean="0"/>
              <a:t>caringcanine.com</a:t>
            </a:r>
            <a:r>
              <a:rPr lang="en-US" sz="1200" dirty="0" smtClean="0"/>
              <a:t>/photos/</a:t>
            </a:r>
            <a:r>
              <a:rPr lang="en-US" sz="1200" dirty="0" err="1" smtClean="0"/>
              <a:t>PistolIE.jpg</a:t>
            </a:r>
            <a:endParaRPr lang="en-US" sz="1200" dirty="0"/>
          </a:p>
        </p:txBody>
      </p:sp>
    </p:spTree>
    <p:extLst>
      <p:ext uri="{BB962C8B-B14F-4D97-AF65-F5344CB8AC3E}">
        <p14:creationId xmlns:p14="http://schemas.microsoft.com/office/powerpoint/2010/main" val="943387252"/>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Polyneuropathies</a:t>
            </a:r>
            <a:br>
              <a:rPr lang="en-US" dirty="0" smtClean="0"/>
            </a:br>
            <a:r>
              <a:rPr lang="en-US" dirty="0" err="1" smtClean="0"/>
              <a:t>Polyradiculoneuritis</a:t>
            </a:r>
            <a:endParaRPr lang="en-US" dirty="0"/>
          </a:p>
        </p:txBody>
      </p:sp>
      <p:sp>
        <p:nvSpPr>
          <p:cNvPr id="3" name="Content Placeholder 2"/>
          <p:cNvSpPr>
            <a:spLocks noGrp="1"/>
          </p:cNvSpPr>
          <p:nvPr>
            <p:ph idx="1"/>
          </p:nvPr>
        </p:nvSpPr>
        <p:spPr/>
        <p:txBody>
          <a:bodyPr/>
          <a:lstStyle/>
          <a:p>
            <a:r>
              <a:rPr lang="en-US" dirty="0" smtClean="0"/>
              <a:t>Prognosis</a:t>
            </a:r>
          </a:p>
          <a:p>
            <a:pPr lvl="1"/>
            <a:r>
              <a:rPr lang="en-US" dirty="0" smtClean="0"/>
              <a:t>Prognosis for full recovery is typically favorable, but is usually prolonged </a:t>
            </a:r>
          </a:p>
          <a:p>
            <a:pPr lvl="1"/>
            <a:r>
              <a:rPr lang="en-US" dirty="0" smtClean="0"/>
              <a:t>Some patients develop life-threatening respiratory paresis/paralysis in the acute phase of the disease and require mechanical ventilation</a:t>
            </a:r>
          </a:p>
          <a:p>
            <a:pPr lvl="1"/>
            <a:r>
              <a:rPr lang="en-US" dirty="0" smtClean="0"/>
              <a:t>No protective benefit</a:t>
            </a:r>
            <a:endParaRPr lang="en-US" dirty="0"/>
          </a:p>
        </p:txBody>
      </p:sp>
    </p:spTree>
    <p:extLst>
      <p:ext uri="{BB962C8B-B14F-4D97-AF65-F5344CB8AC3E}">
        <p14:creationId xmlns:p14="http://schemas.microsoft.com/office/powerpoint/2010/main" val="3284444173"/>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Polyneuropathies</a:t>
            </a:r>
            <a:br>
              <a:rPr lang="en-US" dirty="0" smtClean="0"/>
            </a:br>
            <a:r>
              <a:rPr lang="en-US" dirty="0" err="1" smtClean="0"/>
              <a:t>Polyradiculoneuritis</a:t>
            </a:r>
            <a:endParaRPr lang="en-US" dirty="0"/>
          </a:p>
        </p:txBody>
      </p:sp>
      <p:sp>
        <p:nvSpPr>
          <p:cNvPr id="3" name="Content Placeholder 2"/>
          <p:cNvSpPr>
            <a:spLocks noGrp="1"/>
          </p:cNvSpPr>
          <p:nvPr>
            <p:ph idx="1"/>
          </p:nvPr>
        </p:nvSpPr>
        <p:spPr>
          <a:xfrm>
            <a:off x="457200" y="1775191"/>
            <a:ext cx="8229600" cy="5082809"/>
          </a:xfrm>
        </p:spPr>
        <p:txBody>
          <a:bodyPr>
            <a:normAutofit fontScale="25000" lnSpcReduction="20000"/>
          </a:bodyPr>
          <a:lstStyle/>
          <a:p>
            <a:pPr marL="118872" indent="0">
              <a:buNone/>
            </a:pPr>
            <a:r>
              <a:rPr lang="en-US" sz="11200" b="1" dirty="0">
                <a:solidFill>
                  <a:srgbClr val="000000"/>
                </a:solidFill>
                <a:latin typeface="Helvetica"/>
              </a:rPr>
              <a:t>Outcome and medical management in dogs with lower motor neuron disease undergoing mechanical ventilation: 14 cases (2003–2009</a:t>
            </a:r>
            <a:r>
              <a:rPr lang="en-US" sz="11200" b="1" dirty="0" smtClean="0">
                <a:solidFill>
                  <a:srgbClr val="000000"/>
                </a:solidFill>
                <a:latin typeface="Helvetica"/>
              </a:rPr>
              <a:t>)</a:t>
            </a:r>
            <a:endParaRPr lang="en-US" sz="11200" b="1" dirty="0">
              <a:solidFill>
                <a:srgbClr val="000000"/>
              </a:solidFill>
              <a:latin typeface="Helvetica"/>
            </a:endParaRPr>
          </a:p>
          <a:p>
            <a:pPr marL="118872" indent="0">
              <a:buNone/>
            </a:pPr>
            <a:endParaRPr lang="en-US" sz="4800" dirty="0" smtClean="0">
              <a:solidFill>
                <a:srgbClr val="000000"/>
              </a:solidFill>
              <a:latin typeface="Palatino-Roman"/>
            </a:endParaRPr>
          </a:p>
          <a:p>
            <a:pPr marL="118872" indent="0">
              <a:buNone/>
            </a:pPr>
            <a:r>
              <a:rPr lang="en-US" sz="4800" dirty="0">
                <a:solidFill>
                  <a:srgbClr val="000000"/>
                </a:solidFill>
                <a:latin typeface="Palatino-Roman"/>
              </a:rPr>
              <a:t>	</a:t>
            </a:r>
            <a:r>
              <a:rPr lang="en-US" sz="4800" dirty="0" smtClean="0">
                <a:solidFill>
                  <a:srgbClr val="000000"/>
                </a:solidFill>
                <a:latin typeface="Palatino-Roman"/>
              </a:rPr>
              <a:t>Christine </a:t>
            </a:r>
            <a:r>
              <a:rPr lang="en-US" sz="4800" dirty="0">
                <a:solidFill>
                  <a:srgbClr val="000000"/>
                </a:solidFill>
                <a:latin typeface="Palatino-Roman"/>
              </a:rPr>
              <a:t>R. </a:t>
            </a:r>
            <a:r>
              <a:rPr lang="en-US" sz="4800" dirty="0" err="1">
                <a:solidFill>
                  <a:srgbClr val="000000"/>
                </a:solidFill>
                <a:latin typeface="Palatino-Roman"/>
              </a:rPr>
              <a:t>Rutter</a:t>
            </a:r>
            <a:r>
              <a:rPr lang="en-US" sz="4800" dirty="0">
                <a:solidFill>
                  <a:srgbClr val="000000"/>
                </a:solidFill>
                <a:latin typeface="Palatino-Roman"/>
              </a:rPr>
              <a:t>, DVM; Elizabeth A. </a:t>
            </a:r>
            <a:r>
              <a:rPr lang="en-US" sz="4800" dirty="0" err="1">
                <a:solidFill>
                  <a:srgbClr val="000000"/>
                </a:solidFill>
                <a:latin typeface="Palatino-Roman"/>
              </a:rPr>
              <a:t>Rozanski</a:t>
            </a:r>
            <a:r>
              <a:rPr lang="en-US" sz="4800" dirty="0">
                <a:solidFill>
                  <a:srgbClr val="000000"/>
                </a:solidFill>
                <a:latin typeface="Palatino-Roman"/>
              </a:rPr>
              <a:t>, DVM, DACVIM, DACVECC; Claire R. Sharp, </a:t>
            </a:r>
            <a:r>
              <a:rPr lang="en-US" sz="4800" dirty="0" smtClean="0">
                <a:solidFill>
                  <a:srgbClr val="000000"/>
                </a:solidFill>
                <a:latin typeface="Palatino-Roman"/>
              </a:rPr>
              <a:t>	BSc</a:t>
            </a:r>
            <a:r>
              <a:rPr lang="en-US" sz="4800" dirty="0">
                <a:solidFill>
                  <a:srgbClr val="000000"/>
                </a:solidFill>
                <a:latin typeface="Palatino-Roman"/>
              </a:rPr>
              <a:t>, BVMS (Hon), DACVECC; Lisa L. Powell, DVM, DACVECC and Marc Kent, DVM, </a:t>
            </a:r>
            <a:r>
              <a:rPr lang="en-US" sz="4800" dirty="0" smtClean="0">
                <a:solidFill>
                  <a:srgbClr val="000000"/>
                </a:solidFill>
                <a:latin typeface="Palatino-Roman"/>
              </a:rPr>
              <a:t>DACVIM</a:t>
            </a:r>
            <a:r>
              <a:rPr lang="de-DE" sz="4800" b="1" dirty="0" smtClean="0">
                <a:solidFill>
                  <a:srgbClr val="000000"/>
                </a:solidFill>
                <a:latin typeface="Helvetica"/>
              </a:rPr>
              <a:t>t</a:t>
            </a:r>
            <a:endParaRPr lang="de-DE" sz="4800" b="1" dirty="0">
              <a:solidFill>
                <a:srgbClr val="000000"/>
              </a:solidFill>
              <a:latin typeface="Helvetica"/>
            </a:endParaRPr>
          </a:p>
          <a:p>
            <a:pPr marL="118872" indent="0">
              <a:buNone/>
            </a:pPr>
            <a:endParaRPr lang="en-US" sz="4800" b="1" dirty="0" smtClean="0">
              <a:solidFill>
                <a:srgbClr val="000000"/>
              </a:solidFill>
              <a:latin typeface="Palatino-Roman"/>
            </a:endParaRPr>
          </a:p>
          <a:p>
            <a:pPr marL="118872" indent="0">
              <a:buNone/>
            </a:pPr>
            <a:r>
              <a:rPr lang="en-US" sz="4800" b="1" dirty="0" smtClean="0">
                <a:solidFill>
                  <a:srgbClr val="000000"/>
                </a:solidFill>
                <a:latin typeface="Palatino-Roman"/>
              </a:rPr>
              <a:t>Objective </a:t>
            </a:r>
            <a:r>
              <a:rPr lang="en-US" sz="4800" dirty="0">
                <a:solidFill>
                  <a:srgbClr val="000000"/>
                </a:solidFill>
                <a:latin typeface="Palatino-Roman"/>
              </a:rPr>
              <a:t>– To describe the application of intermittent positive pressure ventilation (IIPV) in dogs with lower motor neuron disease (LMND). </a:t>
            </a:r>
            <a:endParaRPr lang="en-US" sz="4800" dirty="0" smtClean="0">
              <a:solidFill>
                <a:srgbClr val="000000"/>
              </a:solidFill>
              <a:latin typeface="Palatino-Roman"/>
            </a:endParaRPr>
          </a:p>
          <a:p>
            <a:pPr marL="118872" indent="0">
              <a:buNone/>
            </a:pPr>
            <a:r>
              <a:rPr lang="en-US" sz="4800" b="1" dirty="0" smtClean="0">
                <a:solidFill>
                  <a:srgbClr val="000000"/>
                </a:solidFill>
                <a:latin typeface="Palatino-Roman"/>
              </a:rPr>
              <a:t>Design </a:t>
            </a:r>
            <a:r>
              <a:rPr lang="en-US" sz="4800" dirty="0">
                <a:solidFill>
                  <a:srgbClr val="000000"/>
                </a:solidFill>
                <a:latin typeface="Palatino-Roman"/>
              </a:rPr>
              <a:t>– Multi-institutional, retrospective study (2003–2009). </a:t>
            </a:r>
            <a:endParaRPr lang="en-US" sz="4800" dirty="0" smtClean="0">
              <a:solidFill>
                <a:srgbClr val="000000"/>
              </a:solidFill>
              <a:latin typeface="Palatino-Roman"/>
            </a:endParaRPr>
          </a:p>
          <a:p>
            <a:pPr marL="118872" indent="0">
              <a:buNone/>
            </a:pPr>
            <a:r>
              <a:rPr lang="en-US" sz="4800" b="1" dirty="0" smtClean="0">
                <a:solidFill>
                  <a:srgbClr val="000000"/>
                </a:solidFill>
                <a:latin typeface="Palatino-Roman"/>
              </a:rPr>
              <a:t>Setting </a:t>
            </a:r>
            <a:r>
              <a:rPr lang="en-US" sz="4800" dirty="0">
                <a:solidFill>
                  <a:srgbClr val="000000"/>
                </a:solidFill>
                <a:latin typeface="Palatino-Roman"/>
              </a:rPr>
              <a:t>– Intensive care units at multiple university teaching hospitals.</a:t>
            </a:r>
          </a:p>
          <a:p>
            <a:pPr marL="118872" indent="0">
              <a:buNone/>
            </a:pPr>
            <a:r>
              <a:rPr lang="en-US" sz="4800" b="1" dirty="0">
                <a:solidFill>
                  <a:srgbClr val="000000"/>
                </a:solidFill>
                <a:latin typeface="Palatino-Roman"/>
              </a:rPr>
              <a:t>Animals </a:t>
            </a:r>
            <a:r>
              <a:rPr lang="en-US" sz="4800" dirty="0">
                <a:solidFill>
                  <a:srgbClr val="000000"/>
                </a:solidFill>
                <a:latin typeface="Palatino-Roman"/>
              </a:rPr>
              <a:t>– Fourteen dogs with LMND that underwent IIPV. </a:t>
            </a:r>
            <a:endParaRPr lang="en-US" sz="4800" dirty="0" smtClean="0">
              <a:solidFill>
                <a:srgbClr val="000000"/>
              </a:solidFill>
              <a:latin typeface="Palatino-Roman"/>
            </a:endParaRPr>
          </a:p>
          <a:p>
            <a:pPr marL="118872" indent="0">
              <a:buNone/>
            </a:pPr>
            <a:r>
              <a:rPr lang="en-US" sz="4800" b="1" dirty="0" smtClean="0">
                <a:solidFill>
                  <a:srgbClr val="000000"/>
                </a:solidFill>
                <a:latin typeface="Palatino-Roman"/>
              </a:rPr>
              <a:t>Interventions </a:t>
            </a:r>
            <a:r>
              <a:rPr lang="en-US" sz="4800" dirty="0">
                <a:solidFill>
                  <a:srgbClr val="000000"/>
                </a:solidFill>
                <a:latin typeface="Palatino-Roman"/>
              </a:rPr>
              <a:t>– None. </a:t>
            </a:r>
            <a:endParaRPr lang="en-US" sz="4800" dirty="0" smtClean="0">
              <a:solidFill>
                <a:srgbClr val="000000"/>
              </a:solidFill>
              <a:latin typeface="Palatino-Roman"/>
            </a:endParaRPr>
          </a:p>
          <a:p>
            <a:pPr marL="118872" indent="0">
              <a:buNone/>
            </a:pPr>
            <a:r>
              <a:rPr lang="en-US" sz="4800" b="1" dirty="0" smtClean="0">
                <a:solidFill>
                  <a:srgbClr val="000000"/>
                </a:solidFill>
                <a:latin typeface="Palatino-Roman"/>
              </a:rPr>
              <a:t>Measurements </a:t>
            </a:r>
            <a:r>
              <a:rPr lang="en-US" sz="4800" b="1" dirty="0">
                <a:solidFill>
                  <a:srgbClr val="000000"/>
                </a:solidFill>
                <a:latin typeface="Palatino-Roman"/>
              </a:rPr>
              <a:t>and Main Results </a:t>
            </a:r>
            <a:r>
              <a:rPr lang="en-US" sz="4800" dirty="0">
                <a:solidFill>
                  <a:srgbClr val="000000"/>
                </a:solidFill>
                <a:latin typeface="Palatino-Roman"/>
              </a:rPr>
              <a:t>– The </a:t>
            </a:r>
            <a:r>
              <a:rPr lang="en-US" sz="4800" dirty="0" err="1">
                <a:solidFill>
                  <a:srgbClr val="000000"/>
                </a:solidFill>
                <a:latin typeface="Palatino-Roman"/>
              </a:rPr>
              <a:t>ventilatory</a:t>
            </a:r>
            <a:r>
              <a:rPr lang="en-US" sz="4800" dirty="0">
                <a:solidFill>
                  <a:srgbClr val="000000"/>
                </a:solidFill>
                <a:latin typeface="Palatino-Roman"/>
              </a:rPr>
              <a:t> logs of 4 teaching hospitals were searched for dogs </a:t>
            </a:r>
            <a:r>
              <a:rPr lang="en-US" sz="4800" dirty="0" smtClean="0">
                <a:solidFill>
                  <a:srgbClr val="000000"/>
                </a:solidFill>
                <a:latin typeface="Palatino-Roman"/>
              </a:rPr>
              <a:t>undergoing </a:t>
            </a:r>
            <a:r>
              <a:rPr lang="en-US" sz="4800" dirty="0">
                <a:solidFill>
                  <a:srgbClr val="000000"/>
                </a:solidFill>
                <a:latin typeface="Palatino-Roman"/>
              </a:rPr>
              <a:t>IIPV in association with a diagnosis of acute LMND. The medical records were evaluated for </a:t>
            </a:r>
            <a:r>
              <a:rPr lang="en-US" sz="4800" dirty="0" err="1">
                <a:solidFill>
                  <a:srgbClr val="000000"/>
                </a:solidFill>
                <a:latin typeface="Palatino-Roman"/>
              </a:rPr>
              <a:t>signalment</a:t>
            </a:r>
            <a:r>
              <a:rPr lang="en-US" sz="4800" dirty="0">
                <a:solidFill>
                  <a:srgbClr val="000000"/>
                </a:solidFill>
                <a:latin typeface="Palatino-Roman"/>
              </a:rPr>
              <a:t>, specific LMND, </a:t>
            </a:r>
            <a:r>
              <a:rPr lang="en-US" sz="4800" dirty="0" err="1">
                <a:solidFill>
                  <a:srgbClr val="000000"/>
                </a:solidFill>
                <a:latin typeface="Palatino-Roman"/>
              </a:rPr>
              <a:t>ventilatory</a:t>
            </a:r>
            <a:r>
              <a:rPr lang="en-US" sz="4800" dirty="0">
                <a:solidFill>
                  <a:srgbClr val="000000"/>
                </a:solidFill>
                <a:latin typeface="Palatino-Roman"/>
              </a:rPr>
              <a:t> management and duration, complications associated with ventilation, duration of hospitalization, and outcome. Descriptive statistics were used as indicated. Fifteen records were evaluated, 1 dog was excluded since it experienced cardiopulmonary arrest (CPA) before commencement of IIPV. The median age was 7.0 years (range 10 </a:t>
            </a:r>
            <a:r>
              <a:rPr lang="en-US" sz="4800" dirty="0" err="1">
                <a:solidFill>
                  <a:srgbClr val="000000"/>
                </a:solidFill>
                <a:latin typeface="Palatino-Roman"/>
              </a:rPr>
              <a:t>mo</a:t>
            </a:r>
            <a:r>
              <a:rPr lang="en-US" sz="4800" dirty="0">
                <a:solidFill>
                  <a:srgbClr val="000000"/>
                </a:solidFill>
                <a:latin typeface="Palatino-Roman"/>
              </a:rPr>
              <a:t> to 12 y). There were 5 Labrador retrievers, 4 mixed breeds, and 5 other breeds were each represented once. </a:t>
            </a:r>
            <a:r>
              <a:rPr lang="en-US" sz="4800" dirty="0" smtClean="0">
                <a:solidFill>
                  <a:srgbClr val="000000"/>
                </a:solidFill>
                <a:latin typeface="Palatino-Roman"/>
              </a:rPr>
              <a:t>Five dogs </a:t>
            </a:r>
            <a:r>
              <a:rPr lang="en-US" sz="4800" dirty="0">
                <a:solidFill>
                  <a:srgbClr val="000000"/>
                </a:solidFill>
                <a:latin typeface="Palatino-Roman"/>
              </a:rPr>
              <a:t>were diagnosed with myasthenia gravis, 4 dogs with </a:t>
            </a:r>
            <a:r>
              <a:rPr lang="en-US" sz="4800" dirty="0" err="1" smtClean="0">
                <a:solidFill>
                  <a:srgbClr val="000000"/>
                </a:solidFill>
                <a:latin typeface="Palatino-Roman"/>
              </a:rPr>
              <a:t>polyradiculoneuritis</a:t>
            </a:r>
            <a:r>
              <a:rPr lang="en-US" sz="4800" dirty="0">
                <a:solidFill>
                  <a:srgbClr val="000000"/>
                </a:solidFill>
                <a:latin typeface="Palatino-Roman"/>
              </a:rPr>
              <a:t>, and 5 dogs had an undetermined LMND. Clinical signs of weakness before ventilation were present for a median of 36 hours (range 6 h to 14 d). Dogs were ventilated for a median of 109 hours (range 5–261 h). Nine dogs had temporary tracheostomies performed, and 8 dogs received nutritional support. Five dogs developed ventilator associated pneumonia. Six dogs were successfully weaned from the ventilator with a median </a:t>
            </a:r>
            <a:r>
              <a:rPr lang="en-US" sz="4800" dirty="0" err="1">
                <a:solidFill>
                  <a:srgbClr val="000000"/>
                </a:solidFill>
                <a:latin typeface="Palatino-Roman"/>
              </a:rPr>
              <a:t>ventilatory</a:t>
            </a:r>
            <a:r>
              <a:rPr lang="en-US" sz="4800" dirty="0">
                <a:solidFill>
                  <a:srgbClr val="000000"/>
                </a:solidFill>
                <a:latin typeface="Palatino-Roman"/>
              </a:rPr>
              <a:t> time of 49 hours (range 25–192 h). Three dogs survived to discharge. No single LMND was associated with a better outcome. </a:t>
            </a:r>
            <a:endParaRPr lang="en-US" sz="4800" dirty="0" smtClean="0">
              <a:solidFill>
                <a:srgbClr val="000000"/>
              </a:solidFill>
              <a:latin typeface="Palatino-Roman"/>
            </a:endParaRPr>
          </a:p>
          <a:p>
            <a:pPr marL="118872" indent="0">
              <a:buNone/>
            </a:pPr>
            <a:r>
              <a:rPr lang="en-US" sz="4800" b="1" dirty="0" smtClean="0">
                <a:solidFill>
                  <a:srgbClr val="000000"/>
                </a:solidFill>
                <a:latin typeface="Palatino-Roman"/>
              </a:rPr>
              <a:t>Conclusions </a:t>
            </a:r>
            <a:r>
              <a:rPr lang="en-US" sz="4800" dirty="0">
                <a:solidFill>
                  <a:srgbClr val="000000"/>
                </a:solidFill>
                <a:latin typeface="Palatino-Roman"/>
              </a:rPr>
              <a:t>– High euthanasia rates and iatrogenic complications limit the ability to accurately prognosticate for affected dogs in this retrospective study, but in dogs with LMND that is severe enough to require IIPV, support may be required days to weeks.</a:t>
            </a:r>
            <a:endParaRPr lang="en-US" sz="4800" dirty="0"/>
          </a:p>
        </p:txBody>
      </p:sp>
    </p:spTree>
    <p:extLst>
      <p:ext uri="{BB962C8B-B14F-4D97-AF65-F5344CB8AC3E}">
        <p14:creationId xmlns:p14="http://schemas.microsoft.com/office/powerpoint/2010/main" val="2415295992"/>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Content Placeholder 3"/>
          <p:cNvPicPr>
            <a:picLocks noGrp="1" noChangeAspect="1"/>
          </p:cNvPicPr>
          <p:nvPr>
            <p:ph idx="1"/>
          </p:nvPr>
        </p:nvPicPr>
        <p:blipFill>
          <a:blip r:embed="rId2"/>
          <a:srcRect l="-38957" r="-38957"/>
          <a:stretch>
            <a:fillRect/>
          </a:stretch>
        </p:blipFill>
        <p:spPr/>
      </p:pic>
      <p:sp>
        <p:nvSpPr>
          <p:cNvPr id="5" name="TextBox 4"/>
          <p:cNvSpPr txBox="1"/>
          <p:nvPr/>
        </p:nvSpPr>
        <p:spPr>
          <a:xfrm>
            <a:off x="1535048" y="6581001"/>
            <a:ext cx="6408575" cy="276999"/>
          </a:xfrm>
          <a:prstGeom prst="rect">
            <a:avLst/>
          </a:prstGeom>
          <a:noFill/>
        </p:spPr>
        <p:txBody>
          <a:bodyPr wrap="none" rtlCol="0">
            <a:spAutoFit/>
          </a:bodyPr>
          <a:lstStyle/>
          <a:p>
            <a:r>
              <a:rPr lang="en-US" sz="1200" dirty="0" smtClean="0"/>
              <a:t>http://</a:t>
            </a:r>
            <a:r>
              <a:rPr lang="en-US" sz="1200" dirty="0" err="1" smtClean="0"/>
              <a:t>rlv.zcache.com</a:t>
            </a:r>
            <a:r>
              <a:rPr lang="en-US" sz="1200" dirty="0" smtClean="0"/>
              <a:t>/piss_on_myasthenia_gravis_dog_shirt-p1557252861551285962vfyw_400.jpg</a:t>
            </a:r>
            <a:endParaRPr lang="en-US" sz="1200" dirty="0"/>
          </a:p>
        </p:txBody>
      </p:sp>
    </p:spTree>
    <p:extLst>
      <p:ext uri="{BB962C8B-B14F-4D97-AF65-F5344CB8AC3E}">
        <p14:creationId xmlns:p14="http://schemas.microsoft.com/office/powerpoint/2010/main" val="2064994836"/>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457200" y="1775191"/>
            <a:ext cx="8229600" cy="5082809"/>
          </a:xfrm>
        </p:spPr>
        <p:txBody>
          <a:bodyPr>
            <a:normAutofit fontScale="40000" lnSpcReduction="20000"/>
          </a:bodyPr>
          <a:lstStyle/>
          <a:p>
            <a:pPr marL="118872" lvl="2" indent="0">
              <a:spcBef>
                <a:spcPts val="0"/>
              </a:spcBef>
              <a:buClr>
                <a:schemeClr val="accent1"/>
              </a:buClr>
              <a:buSzPct val="80000"/>
              <a:buNone/>
            </a:pPr>
            <a:r>
              <a:rPr lang="en-US" sz="3300" dirty="0"/>
              <a:t>Abelson AL, et al: Use of </a:t>
            </a:r>
            <a:r>
              <a:rPr lang="en-US" sz="3300" dirty="0" err="1"/>
              <a:t>mycophenolate</a:t>
            </a:r>
            <a:r>
              <a:rPr lang="en-US" sz="3300" dirty="0"/>
              <a:t> </a:t>
            </a:r>
            <a:r>
              <a:rPr lang="en-US" sz="3300" dirty="0" err="1"/>
              <a:t>mofetil</a:t>
            </a:r>
            <a:r>
              <a:rPr lang="en-US" sz="3300" dirty="0"/>
              <a:t> as a rescue agent in the treatment of severe generalized myasthenia gravis in three dogs. J Vet </a:t>
            </a:r>
            <a:r>
              <a:rPr lang="en-US" sz="3300" dirty="0" err="1"/>
              <a:t>Emerg</a:t>
            </a:r>
            <a:r>
              <a:rPr lang="en-US" sz="3300" dirty="0"/>
              <a:t> </a:t>
            </a:r>
            <a:r>
              <a:rPr lang="en-US" sz="3300" dirty="0" err="1"/>
              <a:t>Crit</a:t>
            </a:r>
            <a:r>
              <a:rPr lang="en-US" sz="3300" dirty="0"/>
              <a:t> Care 2009; 19 (4)</a:t>
            </a:r>
            <a:r>
              <a:rPr lang="en-US" sz="3300" dirty="0" smtClean="0"/>
              <a:t>.</a:t>
            </a:r>
          </a:p>
          <a:p>
            <a:pPr marL="118872" lvl="2" indent="0">
              <a:spcBef>
                <a:spcPts val="0"/>
              </a:spcBef>
              <a:buClr>
                <a:schemeClr val="accent1"/>
              </a:buClr>
              <a:buSzPct val="80000"/>
              <a:buNone/>
            </a:pPr>
            <a:r>
              <a:rPr lang="en-US" sz="3300" dirty="0" err="1" smtClean="0"/>
              <a:t>Bartges</a:t>
            </a:r>
            <a:r>
              <a:rPr lang="en-US" sz="3300" dirty="0" smtClean="0"/>
              <a:t> JW, et al: Clinical remission following </a:t>
            </a:r>
            <a:r>
              <a:rPr lang="en-US" sz="3300" dirty="0" err="1" smtClean="0"/>
              <a:t>plasmapharesis</a:t>
            </a:r>
            <a:r>
              <a:rPr lang="en-US" sz="3300" dirty="0" smtClean="0"/>
              <a:t> and corticosteroid treatment in a dog with acquired myasthenia gravis. J Am Vet Med </a:t>
            </a:r>
            <a:r>
              <a:rPr lang="en-US" sz="3300" dirty="0" err="1" smtClean="0"/>
              <a:t>Assoc</a:t>
            </a:r>
            <a:r>
              <a:rPr lang="en-US" sz="3300" dirty="0" smtClean="0"/>
              <a:t> 1990; 196.</a:t>
            </a:r>
          </a:p>
          <a:p>
            <a:pPr marL="118872" lvl="2" indent="0">
              <a:spcBef>
                <a:spcPts val="0"/>
              </a:spcBef>
              <a:buClr>
                <a:schemeClr val="accent1"/>
              </a:buClr>
              <a:buSzPct val="80000"/>
              <a:buNone/>
            </a:pPr>
            <a:r>
              <a:rPr lang="en-US" sz="3200" dirty="0" err="1" smtClean="0"/>
              <a:t>Bexfield</a:t>
            </a:r>
            <a:r>
              <a:rPr lang="en-US" sz="3200" dirty="0" smtClean="0"/>
              <a:t> </a:t>
            </a:r>
            <a:r>
              <a:rPr lang="en-US" sz="3200" dirty="0"/>
              <a:t>NH, Watson PJ, </a:t>
            </a:r>
            <a:r>
              <a:rPr lang="en-US" sz="3200" dirty="0" err="1"/>
              <a:t>Herrtage</a:t>
            </a:r>
            <a:r>
              <a:rPr lang="en-US" sz="3200" dirty="0"/>
              <a:t> ME: Management of myasthenia gravis using cyclosporine in two dogs. JVIM 2006; 20</a:t>
            </a:r>
            <a:r>
              <a:rPr lang="en-US" sz="3200" dirty="0" smtClean="0"/>
              <a:t>.</a:t>
            </a:r>
          </a:p>
          <a:p>
            <a:pPr marL="118872" indent="0">
              <a:buNone/>
            </a:pPr>
            <a:r>
              <a:rPr lang="en-US" dirty="0" smtClean="0"/>
              <a:t>Dewey </a:t>
            </a:r>
            <a:r>
              <a:rPr lang="en-US" dirty="0"/>
              <a:t>CW, et al: Azathioprine therapy for acquired myasthenia gravis in five dogs. JAAHA </a:t>
            </a:r>
            <a:r>
              <a:rPr lang="en-US" dirty="0" smtClean="0"/>
              <a:t>1999.</a:t>
            </a:r>
          </a:p>
          <a:p>
            <a:pPr marL="118872" indent="0">
              <a:buNone/>
            </a:pPr>
            <a:r>
              <a:rPr lang="en-US" dirty="0" smtClean="0"/>
              <a:t>Dewey CW, et al: Clinical forms of acquired myasthenia gravis in dogs: 25 cases (1988-1995). J Vet Intern Med 1997; 11 (2).</a:t>
            </a:r>
            <a:endParaRPr lang="en-US" sz="3300" dirty="0" smtClean="0"/>
          </a:p>
          <a:p>
            <a:pPr marL="118872" lvl="2" indent="0">
              <a:spcBef>
                <a:spcPts val="0"/>
              </a:spcBef>
              <a:buClr>
                <a:schemeClr val="accent1"/>
              </a:buClr>
              <a:buSzPct val="80000"/>
              <a:buNone/>
            </a:pPr>
            <a:r>
              <a:rPr lang="en-US" sz="3300" dirty="0"/>
              <a:t>Dewey CW, et al: </a:t>
            </a:r>
            <a:r>
              <a:rPr lang="en-US" sz="3300" dirty="0" err="1"/>
              <a:t>Mycophenolate</a:t>
            </a:r>
            <a:r>
              <a:rPr lang="en-US" sz="3300" dirty="0"/>
              <a:t> </a:t>
            </a:r>
            <a:r>
              <a:rPr lang="en-US" sz="3300" dirty="0" err="1"/>
              <a:t>mofetil</a:t>
            </a:r>
            <a:r>
              <a:rPr lang="en-US" sz="3300" dirty="0"/>
              <a:t> treatment in dogs </a:t>
            </a:r>
            <a:r>
              <a:rPr lang="pl-PL" sz="3300" dirty="0" err="1"/>
              <a:t>wi</a:t>
            </a:r>
            <a:r>
              <a:rPr lang="en-US" sz="3300" dirty="0" err="1"/>
              <a:t>th</a:t>
            </a:r>
            <a:r>
              <a:rPr lang="en-US" sz="3300" dirty="0"/>
              <a:t> serologically diagnosed acquired myasthenia gravis: 27 cases (1999-2008). J Am Vet Med </a:t>
            </a:r>
            <a:r>
              <a:rPr lang="en-US" sz="3300" dirty="0" err="1"/>
              <a:t>Assoc</a:t>
            </a:r>
            <a:r>
              <a:rPr lang="en-US" sz="3300" dirty="0"/>
              <a:t> 2010; 236 (6)</a:t>
            </a:r>
            <a:r>
              <a:rPr lang="en-US" sz="3300" dirty="0" smtClean="0"/>
              <a:t>.</a:t>
            </a:r>
            <a:endParaRPr lang="en-US" dirty="0" smtClean="0"/>
          </a:p>
          <a:p>
            <a:pPr marL="118872" lvl="2" indent="0">
              <a:spcBef>
                <a:spcPts val="0"/>
              </a:spcBef>
              <a:buClr>
                <a:schemeClr val="accent1"/>
              </a:buClr>
              <a:buSzPct val="80000"/>
              <a:buNone/>
            </a:pPr>
            <a:r>
              <a:rPr lang="en-US" sz="3300" dirty="0"/>
              <a:t>Dewey CW, et al: Treatment of a </a:t>
            </a:r>
            <a:r>
              <a:rPr lang="en-US" sz="3300" dirty="0" err="1"/>
              <a:t>myasthenic</a:t>
            </a:r>
            <a:r>
              <a:rPr lang="en-US" sz="3300" dirty="0"/>
              <a:t> dog with </a:t>
            </a:r>
            <a:r>
              <a:rPr lang="en-US" sz="3300" dirty="0" err="1"/>
              <a:t>mycophenolate</a:t>
            </a:r>
            <a:r>
              <a:rPr lang="en-US" sz="3300" dirty="0"/>
              <a:t> </a:t>
            </a:r>
            <a:r>
              <a:rPr lang="en-US" sz="3300" dirty="0" err="1"/>
              <a:t>mofetil</a:t>
            </a:r>
            <a:r>
              <a:rPr lang="en-US" sz="3300" dirty="0"/>
              <a:t>. J Vet </a:t>
            </a:r>
            <a:r>
              <a:rPr lang="en-US" sz="3300" dirty="0" err="1"/>
              <a:t>Emerg</a:t>
            </a:r>
            <a:r>
              <a:rPr lang="en-US" sz="3300" dirty="0"/>
              <a:t> </a:t>
            </a:r>
            <a:r>
              <a:rPr lang="en-US" sz="3300" dirty="0" err="1"/>
              <a:t>Crit</a:t>
            </a:r>
            <a:r>
              <a:rPr lang="en-US" sz="3300" dirty="0"/>
              <a:t> Care 2000; 10 (3)</a:t>
            </a:r>
            <a:r>
              <a:rPr lang="en-US" sz="3300" dirty="0" smtClean="0"/>
              <a:t>.</a:t>
            </a:r>
            <a:endParaRPr lang="en-US" dirty="0" smtClean="0"/>
          </a:p>
          <a:p>
            <a:pPr marL="118872" indent="0">
              <a:buNone/>
            </a:pPr>
            <a:r>
              <a:rPr lang="en-US" dirty="0" smtClean="0"/>
              <a:t>Dickinson PJ, et al: Congenital myasthenia gravis in smooth-haired miniature dachshund dogs. J Vet Intern Med 2005; 19.</a:t>
            </a:r>
          </a:p>
          <a:p>
            <a:pPr marL="118872" indent="0">
              <a:buNone/>
            </a:pPr>
            <a:r>
              <a:rPr lang="en-US" dirty="0" smtClean="0"/>
              <a:t>Hackett TB, et al: Third degree </a:t>
            </a:r>
            <a:r>
              <a:rPr lang="en-US" dirty="0" err="1" smtClean="0"/>
              <a:t>atrioventricular</a:t>
            </a:r>
            <a:r>
              <a:rPr lang="en-US" dirty="0" smtClean="0"/>
              <a:t> block and acquired myasthenia gravis in four dogs. J Am Vet Med </a:t>
            </a:r>
            <a:r>
              <a:rPr lang="en-US" dirty="0" err="1" smtClean="0"/>
              <a:t>Assoc</a:t>
            </a:r>
            <a:r>
              <a:rPr lang="en-US" dirty="0" smtClean="0"/>
              <a:t> 1995; 206 (8).</a:t>
            </a:r>
          </a:p>
          <a:p>
            <a:pPr marL="118872" indent="0">
              <a:buNone/>
            </a:pPr>
            <a:r>
              <a:rPr lang="en-US" dirty="0" smtClean="0"/>
              <a:t>Hart IK </a:t>
            </a:r>
            <a:r>
              <a:rPr lang="en-US" dirty="0" err="1" smtClean="0"/>
              <a:t>Sathasivam</a:t>
            </a:r>
            <a:r>
              <a:rPr lang="en-US" dirty="0" smtClean="0"/>
              <a:t> S, </a:t>
            </a:r>
            <a:r>
              <a:rPr lang="en-US" dirty="0" err="1" smtClean="0"/>
              <a:t>Sharshar</a:t>
            </a:r>
            <a:r>
              <a:rPr lang="en-US" dirty="0" smtClean="0"/>
              <a:t> T: Immunosuppressant agents for myasthenia gravis. Cochran Database </a:t>
            </a:r>
            <a:r>
              <a:rPr lang="en-US" dirty="0" err="1" smtClean="0"/>
              <a:t>Syst</a:t>
            </a:r>
            <a:r>
              <a:rPr lang="en-US" dirty="0" smtClean="0"/>
              <a:t> Rev 2007; 17 (4).</a:t>
            </a:r>
            <a:br>
              <a:rPr lang="en-US" dirty="0" smtClean="0"/>
            </a:br>
            <a:r>
              <a:rPr lang="en-US" dirty="0" smtClean="0"/>
              <a:t>Kent M, et al: Adult onset acquired myasthenia gravis in three Great Dane littermates.  J Small </a:t>
            </a:r>
            <a:r>
              <a:rPr lang="en-US" dirty="0" err="1" smtClean="0"/>
              <a:t>Anim</a:t>
            </a:r>
            <a:r>
              <a:rPr lang="en-US" dirty="0" smtClean="0"/>
              <a:t> </a:t>
            </a:r>
            <a:r>
              <a:rPr lang="en-US" dirty="0" err="1" smtClean="0"/>
              <a:t>Pract</a:t>
            </a:r>
            <a:r>
              <a:rPr lang="en-US" dirty="0" smtClean="0"/>
              <a:t> 2008; 49.</a:t>
            </a:r>
          </a:p>
          <a:p>
            <a:pPr marL="118872" indent="0">
              <a:buNone/>
            </a:pPr>
            <a:r>
              <a:rPr lang="en-US" dirty="0" err="1" smtClean="0"/>
              <a:t>Khorzad</a:t>
            </a:r>
            <a:r>
              <a:rPr lang="en-US" dirty="0" smtClean="0"/>
              <a:t> R, et al: Myasthenia gravis in dogs with an emphasis on treatment and critical care management.  J Vet </a:t>
            </a:r>
            <a:r>
              <a:rPr lang="en-US" dirty="0" err="1" smtClean="0"/>
              <a:t>Emerg</a:t>
            </a:r>
            <a:r>
              <a:rPr lang="en-US" dirty="0" smtClean="0"/>
              <a:t> </a:t>
            </a:r>
            <a:r>
              <a:rPr lang="en-US" dirty="0" err="1" smtClean="0"/>
              <a:t>Crit</a:t>
            </a:r>
            <a:r>
              <a:rPr lang="en-US" dirty="0" smtClean="0"/>
              <a:t> Care 2009; 21 (3).</a:t>
            </a:r>
          </a:p>
          <a:p>
            <a:pPr marL="118872" indent="0">
              <a:buNone/>
            </a:pPr>
            <a:r>
              <a:rPr lang="en-US" dirty="0" err="1" smtClean="0"/>
              <a:t>Lipsitz</a:t>
            </a:r>
            <a:r>
              <a:rPr lang="en-US" dirty="0" smtClean="0"/>
              <a:t> D, Berry JL, Shelton GD: Inherited predisposition to myasthenia gravis in </a:t>
            </a:r>
            <a:r>
              <a:rPr lang="en-US" dirty="0" err="1" smtClean="0"/>
              <a:t>newfoundlands</a:t>
            </a:r>
            <a:r>
              <a:rPr lang="en-US" dirty="0" smtClean="0"/>
              <a:t>. J Am Vet Med </a:t>
            </a:r>
            <a:r>
              <a:rPr lang="en-US" dirty="0" err="1" smtClean="0"/>
              <a:t>Assoc</a:t>
            </a:r>
            <a:r>
              <a:rPr lang="en-US" dirty="0" smtClean="0"/>
              <a:t> 1999; 215.</a:t>
            </a:r>
          </a:p>
          <a:p>
            <a:pPr marL="118872" indent="0">
              <a:buNone/>
            </a:pPr>
            <a:r>
              <a:rPr lang="en-US" dirty="0" err="1" smtClean="0"/>
              <a:t>Penderi</a:t>
            </a:r>
            <a:r>
              <a:rPr lang="en-US" dirty="0" err="1"/>
              <a:t>s</a:t>
            </a:r>
            <a:r>
              <a:rPr lang="en-US" dirty="0" smtClean="0"/>
              <a:t> J: “</a:t>
            </a:r>
            <a:r>
              <a:rPr lang="en-US" dirty="0" err="1" smtClean="0"/>
              <a:t>Junctionopathies</a:t>
            </a:r>
            <a:r>
              <a:rPr lang="en-US" dirty="0" smtClean="0"/>
              <a:t>: Disorders of the Neuromuscular Junction” in A Practical Guide to Canine and Feline Neurology 2008.</a:t>
            </a:r>
          </a:p>
          <a:p>
            <a:pPr marL="118872" indent="0">
              <a:buNone/>
            </a:pPr>
            <a:r>
              <a:rPr lang="en-US" dirty="0" smtClean="0"/>
              <a:t>Shelton GD: Acquired myasthenia gravis: what we have learned from experimental and spontaneous animal models. Vet </a:t>
            </a:r>
            <a:r>
              <a:rPr lang="en-US" dirty="0" err="1" smtClean="0"/>
              <a:t>Immunol</a:t>
            </a:r>
            <a:r>
              <a:rPr lang="en-US" dirty="0" smtClean="0"/>
              <a:t> </a:t>
            </a:r>
            <a:r>
              <a:rPr lang="en-US" dirty="0" err="1" smtClean="0"/>
              <a:t>Immunopathol</a:t>
            </a:r>
            <a:r>
              <a:rPr lang="en-US" dirty="0" smtClean="0"/>
              <a:t> 1999; 69.</a:t>
            </a:r>
          </a:p>
          <a:p>
            <a:pPr marL="118872" indent="0">
              <a:buNone/>
            </a:pPr>
            <a:r>
              <a:rPr lang="en-US" dirty="0" smtClean="0"/>
              <a:t>Shelton GD: Myasthenia gravis and disorders of neuromuscular transmission. Vet </a:t>
            </a:r>
            <a:r>
              <a:rPr lang="en-US" dirty="0" err="1" smtClean="0"/>
              <a:t>Clin</a:t>
            </a:r>
            <a:r>
              <a:rPr lang="en-US" dirty="0" smtClean="0"/>
              <a:t> North Am 2002; 32.</a:t>
            </a:r>
          </a:p>
          <a:p>
            <a:pPr marL="118872" indent="0">
              <a:buNone/>
            </a:pPr>
            <a:r>
              <a:rPr lang="en-US" dirty="0" smtClean="0"/>
              <a:t>Shelton GD, </a:t>
            </a:r>
            <a:r>
              <a:rPr lang="en-US" dirty="0" err="1" smtClean="0"/>
              <a:t>Schula</a:t>
            </a:r>
            <a:r>
              <a:rPr lang="en-US" dirty="0" smtClean="0"/>
              <a:t> A, </a:t>
            </a:r>
            <a:r>
              <a:rPr lang="en-US" dirty="0" err="1" smtClean="0"/>
              <a:t>Kass</a:t>
            </a:r>
            <a:r>
              <a:rPr lang="en-US" dirty="0" smtClean="0"/>
              <a:t> PH: Risk factors for acquired myasthenia gravis in dogs: 1,154 cases (1991-1995). J Am Vet Med </a:t>
            </a:r>
            <a:r>
              <a:rPr lang="en-US" dirty="0" err="1" smtClean="0"/>
              <a:t>Assoc</a:t>
            </a:r>
            <a:r>
              <a:rPr lang="en-US" dirty="0" smtClean="0"/>
              <a:t> 1997; 211 (11).</a:t>
            </a:r>
          </a:p>
          <a:p>
            <a:pPr marL="118872" indent="0">
              <a:buNone/>
            </a:pPr>
            <a:endParaRPr lang="en-US" dirty="0"/>
          </a:p>
          <a:p>
            <a:pPr marL="118872" indent="0">
              <a:buNone/>
            </a:pPr>
            <a:endParaRPr lang="en-US" dirty="0"/>
          </a:p>
        </p:txBody>
      </p:sp>
    </p:spTree>
    <p:extLst>
      <p:ext uri="{BB962C8B-B14F-4D97-AF65-F5344CB8AC3E}">
        <p14:creationId xmlns:p14="http://schemas.microsoft.com/office/powerpoint/2010/main" val="186725656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Junctionopathies</a:t>
            </a:r>
            <a:r>
              <a:rPr lang="en-US" dirty="0" smtClean="0"/>
              <a:t/>
            </a:r>
            <a:br>
              <a:rPr lang="en-US" dirty="0" smtClean="0"/>
            </a:br>
            <a:r>
              <a:rPr lang="en-US" sz="3200" dirty="0" smtClean="0"/>
              <a:t>Vulnerability of the NMJ </a:t>
            </a:r>
            <a:endParaRPr lang="en-US" dirty="0"/>
          </a:p>
        </p:txBody>
      </p:sp>
      <p:sp>
        <p:nvSpPr>
          <p:cNvPr id="3" name="Content Placeholder 2"/>
          <p:cNvSpPr>
            <a:spLocks noGrp="1"/>
          </p:cNvSpPr>
          <p:nvPr>
            <p:ph idx="1"/>
          </p:nvPr>
        </p:nvSpPr>
        <p:spPr/>
        <p:txBody>
          <a:bodyPr>
            <a:normAutofit lnSpcReduction="10000"/>
          </a:bodyPr>
          <a:lstStyle/>
          <a:p>
            <a:r>
              <a:rPr lang="en-US" dirty="0" smtClean="0"/>
              <a:t>Mechanisms for altering NMJ transmission</a:t>
            </a:r>
          </a:p>
          <a:p>
            <a:pPr lvl="1"/>
            <a:r>
              <a:rPr lang="en-US" dirty="0" smtClean="0"/>
              <a:t>Increasing/decreasing presynaptic </a:t>
            </a:r>
            <a:r>
              <a:rPr lang="en-US" dirty="0" err="1" smtClean="0"/>
              <a:t>ACh</a:t>
            </a:r>
            <a:r>
              <a:rPr lang="en-US" dirty="0" smtClean="0"/>
              <a:t> release, as a result of altering </a:t>
            </a:r>
            <a:r>
              <a:rPr lang="en-US" dirty="0" err="1" smtClean="0"/>
              <a:t>ACh</a:t>
            </a:r>
            <a:r>
              <a:rPr lang="en-US" dirty="0" smtClean="0"/>
              <a:t> synthesis, transport, reuptake or presynaptic release</a:t>
            </a:r>
          </a:p>
          <a:p>
            <a:pPr lvl="1"/>
            <a:r>
              <a:rPr lang="en-US" dirty="0" smtClean="0"/>
              <a:t>Altering the concentration or duration of </a:t>
            </a:r>
            <a:r>
              <a:rPr lang="en-US" dirty="0" err="1" smtClean="0"/>
              <a:t>ACh</a:t>
            </a:r>
            <a:r>
              <a:rPr lang="en-US" dirty="0" smtClean="0"/>
              <a:t> effect in the synaptic cleft as a result of altered removal of </a:t>
            </a:r>
            <a:r>
              <a:rPr lang="en-US" dirty="0" err="1" smtClean="0"/>
              <a:t>ACh</a:t>
            </a:r>
            <a:r>
              <a:rPr lang="en-US" dirty="0" smtClean="0"/>
              <a:t> from the synaptic cleft</a:t>
            </a:r>
          </a:p>
          <a:p>
            <a:pPr lvl="1"/>
            <a:r>
              <a:rPr lang="en-US" dirty="0" smtClean="0"/>
              <a:t>Acting as an </a:t>
            </a:r>
            <a:r>
              <a:rPr lang="en-US" dirty="0" err="1" smtClean="0"/>
              <a:t>ACh</a:t>
            </a:r>
            <a:r>
              <a:rPr lang="en-US" dirty="0" smtClean="0"/>
              <a:t> agonist/antagonist at the NMJ by affecting the interaction between </a:t>
            </a:r>
            <a:r>
              <a:rPr lang="en-US" dirty="0" err="1" smtClean="0"/>
              <a:t>ACh</a:t>
            </a:r>
            <a:r>
              <a:rPr lang="en-US" dirty="0" smtClean="0"/>
              <a:t> and the postsynaptic receptor</a:t>
            </a:r>
            <a:endParaRPr lang="en-US" dirty="0"/>
          </a:p>
        </p:txBody>
      </p:sp>
    </p:spTree>
    <p:extLst>
      <p:ext uri="{BB962C8B-B14F-4D97-AF65-F5344CB8AC3E}">
        <p14:creationId xmlns:p14="http://schemas.microsoft.com/office/powerpoint/2010/main" val="192652228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Junctionopathies</a:t>
            </a:r>
            <a:r>
              <a:rPr lang="en-US" dirty="0"/>
              <a:t/>
            </a:r>
            <a:br>
              <a:rPr lang="en-US" dirty="0"/>
            </a:br>
            <a:r>
              <a:rPr lang="en-US" sz="3600" dirty="0"/>
              <a:t>Vulnerability of the NMJ </a:t>
            </a:r>
          </a:p>
        </p:txBody>
      </p:sp>
      <p:sp>
        <p:nvSpPr>
          <p:cNvPr id="3" name="Content Placeholder 2"/>
          <p:cNvSpPr>
            <a:spLocks noGrp="1"/>
          </p:cNvSpPr>
          <p:nvPr>
            <p:ph idx="1"/>
          </p:nvPr>
        </p:nvSpPr>
        <p:spPr>
          <a:xfrm>
            <a:off x="457200" y="1504516"/>
            <a:ext cx="8229600" cy="4625609"/>
          </a:xfrm>
        </p:spPr>
        <p:txBody>
          <a:bodyPr/>
          <a:lstStyle/>
          <a:p>
            <a:r>
              <a:rPr lang="en-US" dirty="0" smtClean="0"/>
              <a:t>Vulnerability of presynaptic functions</a:t>
            </a:r>
            <a:endParaRPr lang="en-US" dirty="0"/>
          </a:p>
        </p:txBody>
      </p:sp>
      <p:pic>
        <p:nvPicPr>
          <p:cNvPr id="5" name="Picture 4"/>
          <p:cNvPicPr>
            <a:picLocks noChangeAspect="1"/>
          </p:cNvPicPr>
          <p:nvPr/>
        </p:nvPicPr>
        <p:blipFill>
          <a:blip r:embed="rId3"/>
          <a:stretch>
            <a:fillRect/>
          </a:stretch>
        </p:blipFill>
        <p:spPr>
          <a:xfrm>
            <a:off x="2109740" y="2274633"/>
            <a:ext cx="4926374" cy="4302668"/>
          </a:xfrm>
          <a:prstGeom prst="rect">
            <a:avLst/>
          </a:prstGeom>
        </p:spPr>
      </p:pic>
      <p:sp>
        <p:nvSpPr>
          <p:cNvPr id="6" name="TextBox 5"/>
          <p:cNvSpPr txBox="1"/>
          <p:nvPr/>
        </p:nvSpPr>
        <p:spPr>
          <a:xfrm>
            <a:off x="2326208" y="6488668"/>
            <a:ext cx="4709906" cy="369332"/>
          </a:xfrm>
          <a:prstGeom prst="rect">
            <a:avLst/>
          </a:prstGeom>
          <a:noFill/>
        </p:spPr>
        <p:txBody>
          <a:bodyPr wrap="none" rtlCol="0">
            <a:spAutoFit/>
          </a:bodyPr>
          <a:lstStyle/>
          <a:p>
            <a:r>
              <a:rPr lang="pl-PL" dirty="0" smtClean="0"/>
              <a:t>http://</a:t>
            </a:r>
            <a:r>
              <a:rPr lang="pl-PL" dirty="0" err="1" smtClean="0"/>
              <a:t>www.frca.co.uk</a:t>
            </a:r>
            <a:r>
              <a:rPr lang="pl-PL" dirty="0" smtClean="0"/>
              <a:t>/</a:t>
            </a:r>
            <a:r>
              <a:rPr lang="pl-PL" dirty="0" err="1" smtClean="0"/>
              <a:t>images</a:t>
            </a:r>
            <a:r>
              <a:rPr lang="pl-PL" dirty="0" smtClean="0"/>
              <a:t>/</a:t>
            </a:r>
            <a:r>
              <a:rPr lang="pl-PL" dirty="0" err="1" smtClean="0"/>
              <a:t>acetylcholine.jpg</a:t>
            </a:r>
            <a:endParaRPr lang="en-US" dirty="0"/>
          </a:p>
        </p:txBody>
      </p:sp>
    </p:spTree>
    <p:extLst>
      <p:ext uri="{BB962C8B-B14F-4D97-AF65-F5344CB8AC3E}">
        <p14:creationId xmlns:p14="http://schemas.microsoft.com/office/powerpoint/2010/main" val="425489621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Junctionopathies</a:t>
            </a:r>
            <a:r>
              <a:rPr lang="en-US" dirty="0"/>
              <a:t/>
            </a:r>
            <a:br>
              <a:rPr lang="en-US" dirty="0"/>
            </a:br>
            <a:r>
              <a:rPr lang="en-US" sz="3600" dirty="0"/>
              <a:t>Vulnerability of the NMJ </a:t>
            </a:r>
          </a:p>
        </p:txBody>
      </p:sp>
      <p:sp>
        <p:nvSpPr>
          <p:cNvPr id="3" name="Content Placeholder 2"/>
          <p:cNvSpPr>
            <a:spLocks noGrp="1"/>
          </p:cNvSpPr>
          <p:nvPr>
            <p:ph idx="1"/>
          </p:nvPr>
        </p:nvSpPr>
        <p:spPr/>
        <p:txBody>
          <a:bodyPr/>
          <a:lstStyle/>
          <a:p>
            <a:r>
              <a:rPr lang="en-US" dirty="0" smtClean="0"/>
              <a:t>Vulnerability of presynaptic release of </a:t>
            </a:r>
            <a:r>
              <a:rPr lang="en-US" dirty="0" err="1" smtClean="0"/>
              <a:t>ACh</a:t>
            </a:r>
            <a:endParaRPr lang="en-US" dirty="0" smtClean="0"/>
          </a:p>
          <a:p>
            <a:pPr lvl="1"/>
            <a:r>
              <a:rPr lang="en-US" dirty="0" err="1" smtClean="0"/>
              <a:t>Botulinum</a:t>
            </a:r>
            <a:r>
              <a:rPr lang="en-US" dirty="0" smtClean="0"/>
              <a:t> toxin and certain snake toxins (Mojave toxin and b-</a:t>
            </a:r>
            <a:r>
              <a:rPr lang="en-US" dirty="0" err="1" smtClean="0"/>
              <a:t>bungarotoxin</a:t>
            </a:r>
            <a:r>
              <a:rPr lang="en-US" dirty="0" smtClean="0"/>
              <a:t>) block the release of </a:t>
            </a:r>
            <a:r>
              <a:rPr lang="en-US" dirty="0" err="1" smtClean="0"/>
              <a:t>ACh</a:t>
            </a:r>
            <a:r>
              <a:rPr lang="en-US" dirty="0" smtClean="0"/>
              <a:t> by cleaving synaptic vesicle fusion proteins</a:t>
            </a:r>
            <a:endParaRPr lang="en-US" dirty="0"/>
          </a:p>
          <a:p>
            <a:pPr lvl="1"/>
            <a:r>
              <a:rPr lang="en-US" dirty="0" smtClean="0"/>
              <a:t>A-</a:t>
            </a:r>
            <a:r>
              <a:rPr lang="en-US" dirty="0" err="1" smtClean="0"/>
              <a:t>latrotoxin</a:t>
            </a:r>
            <a:r>
              <a:rPr lang="en-US" dirty="0" smtClean="0"/>
              <a:t> (black widow spider) causes massive </a:t>
            </a:r>
            <a:r>
              <a:rPr lang="en-US" dirty="0" err="1" smtClean="0"/>
              <a:t>ACh</a:t>
            </a:r>
            <a:r>
              <a:rPr lang="en-US" dirty="0" smtClean="0"/>
              <a:t> release by increasing synaptic vesicle fusion and inhibiting recycling resulting in blockade</a:t>
            </a:r>
            <a:endParaRPr lang="en-US" dirty="0"/>
          </a:p>
        </p:txBody>
      </p:sp>
    </p:spTree>
    <p:extLst>
      <p:ext uri="{BB962C8B-B14F-4D97-AF65-F5344CB8AC3E}">
        <p14:creationId xmlns:p14="http://schemas.microsoft.com/office/powerpoint/2010/main" val="139643630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Module.thmx</Template>
  <TotalTime>18654</TotalTime>
  <Words>11925</Words>
  <Application>Microsoft Macintosh PowerPoint</Application>
  <PresentationFormat>On-screen Show (4:3)</PresentationFormat>
  <Paragraphs>843</Paragraphs>
  <Slides>64</Slides>
  <Notes>49</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Module</vt:lpstr>
      <vt:lpstr>Junctionopathies and Neuropathies</vt:lpstr>
      <vt:lpstr>Outline</vt:lpstr>
      <vt:lpstr>Junctionopathies</vt:lpstr>
      <vt:lpstr>Junctionopathies Normal Anatomy and Physiology of the NMJ</vt:lpstr>
      <vt:lpstr>Junctionopathies Normal Anatomy and Physiology of the NMJ</vt:lpstr>
      <vt:lpstr>Junctionopathies Normal Anatomy and Physiology of the NMJ</vt:lpstr>
      <vt:lpstr>Junctionopathies Vulnerability of the NMJ </vt:lpstr>
      <vt:lpstr>Junctionopathies Vulnerability of the NMJ </vt:lpstr>
      <vt:lpstr>Junctionopathies Vulnerability of the NMJ </vt:lpstr>
      <vt:lpstr>Junctionopathies Vulnerability of the NMJ </vt:lpstr>
      <vt:lpstr>Junctionopathies Vulnerability of the NMJ </vt:lpstr>
      <vt:lpstr>Junctionopathies Clinical presentation</vt:lpstr>
      <vt:lpstr>Junctionpathies Congenital Myasthenia Gravis</vt:lpstr>
      <vt:lpstr>Junctionopathies Congenital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Acquired Myasthenia Gravis</vt:lpstr>
      <vt:lpstr>Junctionopathies Botulism</vt:lpstr>
      <vt:lpstr>Junctionopathies Botulism</vt:lpstr>
      <vt:lpstr>Junctionopathies Botulism</vt:lpstr>
      <vt:lpstr>Junctionopathies  Botulism</vt:lpstr>
      <vt:lpstr>Junctionopathies Botulism</vt:lpstr>
      <vt:lpstr>Junctionopathies Botulism</vt:lpstr>
      <vt:lpstr>Junctionopathies Tetanus</vt:lpstr>
      <vt:lpstr>Junctionopathies Tetanus</vt:lpstr>
      <vt:lpstr>Junctionopathies Tetanus</vt:lpstr>
      <vt:lpstr>Junctionopathies Tetanus</vt:lpstr>
      <vt:lpstr>Junctionopathies Tetanus</vt:lpstr>
      <vt:lpstr>Junctionopathies Tetanus </vt:lpstr>
      <vt:lpstr>Junctionopathies Tetanus</vt:lpstr>
      <vt:lpstr>Junctionopathies Tetanus</vt:lpstr>
      <vt:lpstr>Junctionopathies Tetanus</vt:lpstr>
      <vt:lpstr>Junctionopathies Tetanus</vt:lpstr>
      <vt:lpstr>Junctionopathies Tetanus</vt:lpstr>
      <vt:lpstr>Junctionopathies Tick bite paralysis</vt:lpstr>
      <vt:lpstr>Junctionopathies Tick Bite Paralysis</vt:lpstr>
      <vt:lpstr>Junctionopathies Tick Bite Paralysis</vt:lpstr>
      <vt:lpstr>Junctionopathies Tick Bite Paralysis</vt:lpstr>
      <vt:lpstr>Neuropathies</vt:lpstr>
      <vt:lpstr>Neuropathies</vt:lpstr>
      <vt:lpstr>Neuropathies Polyradiculoneuritis</vt:lpstr>
      <vt:lpstr>Neuropathies Polyradiculoneuritis</vt:lpstr>
      <vt:lpstr>Neuropathies Polyradiculoneuritis</vt:lpstr>
      <vt:lpstr>Neuropathies Polyradiculoneuritis</vt:lpstr>
      <vt:lpstr>Neuropathies Polyradiculoneuritis</vt:lpstr>
      <vt:lpstr>Polyneuropathies Polyradiculoneuritis</vt:lpstr>
      <vt:lpstr>Polyneuropathies Polyradiculoneuritis</vt:lpstr>
      <vt:lpstr>Questions?</vt:lpstr>
      <vt:lpstr>References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Junctionopathies and Neuropathies</dc:title>
  <dc:creator>Jillian DiFazio</dc:creator>
  <cp:lastModifiedBy>Jillian DiFazio</cp:lastModifiedBy>
  <cp:revision>103</cp:revision>
  <dcterms:created xsi:type="dcterms:W3CDTF">2012-06-13T18:52:25Z</dcterms:created>
  <dcterms:modified xsi:type="dcterms:W3CDTF">2012-06-26T17:46:37Z</dcterms:modified>
</cp:coreProperties>
</file>