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4" r:id="rId1"/>
  </p:sldMasterIdLst>
  <p:notesMasterIdLst>
    <p:notesMasterId r:id="rId46"/>
  </p:notesMasterIdLst>
  <p:sldIdLst>
    <p:sldId id="256" r:id="rId2"/>
    <p:sldId id="308" r:id="rId3"/>
    <p:sldId id="276" r:id="rId4"/>
    <p:sldId id="257" r:id="rId5"/>
    <p:sldId id="263" r:id="rId6"/>
    <p:sldId id="264" r:id="rId7"/>
    <p:sldId id="265" r:id="rId8"/>
    <p:sldId id="267" r:id="rId9"/>
    <p:sldId id="268" r:id="rId10"/>
    <p:sldId id="269" r:id="rId11"/>
    <p:sldId id="270" r:id="rId12"/>
    <p:sldId id="273" r:id="rId13"/>
    <p:sldId id="274" r:id="rId14"/>
    <p:sldId id="275" r:id="rId15"/>
    <p:sldId id="309" r:id="rId16"/>
    <p:sldId id="277" r:id="rId17"/>
    <p:sldId id="278" r:id="rId18"/>
    <p:sldId id="279" r:id="rId19"/>
    <p:sldId id="312" r:id="rId20"/>
    <p:sldId id="281" r:id="rId21"/>
    <p:sldId id="282" r:id="rId22"/>
    <p:sldId id="283" r:id="rId23"/>
    <p:sldId id="284" r:id="rId24"/>
    <p:sldId id="286" r:id="rId25"/>
    <p:sldId id="289" r:id="rId26"/>
    <p:sldId id="287" r:id="rId27"/>
    <p:sldId id="290" r:id="rId28"/>
    <p:sldId id="292" r:id="rId29"/>
    <p:sldId id="293" r:id="rId30"/>
    <p:sldId id="294" r:id="rId31"/>
    <p:sldId id="295" r:id="rId32"/>
    <p:sldId id="297" r:id="rId33"/>
    <p:sldId id="299" r:id="rId34"/>
    <p:sldId id="300" r:id="rId35"/>
    <p:sldId id="301" r:id="rId36"/>
    <p:sldId id="302" r:id="rId37"/>
    <p:sldId id="305" r:id="rId38"/>
    <p:sldId id="306" r:id="rId39"/>
    <p:sldId id="307" r:id="rId40"/>
    <p:sldId id="313" r:id="rId41"/>
    <p:sldId id="298" r:id="rId42"/>
    <p:sldId id="311" r:id="rId43"/>
    <p:sldId id="291" r:id="rId44"/>
    <p:sldId id="296" r:id="rId4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0D5CF1D-87B1-2F47-AA8E-B4D54A81E459}">
          <p14:sldIdLst>
            <p14:sldId id="256"/>
            <p14:sldId id="308"/>
            <p14:sldId id="276"/>
            <p14:sldId id="257"/>
            <p14:sldId id="263"/>
            <p14:sldId id="264"/>
            <p14:sldId id="265"/>
            <p14:sldId id="267"/>
            <p14:sldId id="268"/>
            <p14:sldId id="269"/>
            <p14:sldId id="270"/>
            <p14:sldId id="273"/>
            <p14:sldId id="274"/>
            <p14:sldId id="275"/>
            <p14:sldId id="309"/>
            <p14:sldId id="277"/>
            <p14:sldId id="278"/>
            <p14:sldId id="279"/>
            <p14:sldId id="312"/>
            <p14:sldId id="281"/>
            <p14:sldId id="282"/>
            <p14:sldId id="283"/>
            <p14:sldId id="284"/>
            <p14:sldId id="286"/>
            <p14:sldId id="289"/>
            <p14:sldId id="287"/>
            <p14:sldId id="290"/>
            <p14:sldId id="292"/>
            <p14:sldId id="293"/>
            <p14:sldId id="294"/>
            <p14:sldId id="295"/>
            <p14:sldId id="297"/>
            <p14:sldId id="299"/>
            <p14:sldId id="300"/>
            <p14:sldId id="301"/>
            <p14:sldId id="302"/>
            <p14:sldId id="305"/>
            <p14:sldId id="306"/>
            <p14:sldId id="307"/>
            <p14:sldId id="313"/>
            <p14:sldId id="298"/>
            <p14:sldId id="311"/>
            <p14:sldId id="291"/>
            <p14:sldId id="29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2" autoAdjust="0"/>
    <p:restoredTop sz="94660"/>
  </p:normalViewPr>
  <p:slideViewPr>
    <p:cSldViewPr snapToGrid="0" snapToObjects="1">
      <p:cViewPr varScale="1">
        <p:scale>
          <a:sx n="82" d="100"/>
          <a:sy n="82" d="100"/>
        </p:scale>
        <p:origin x="-17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FE59A-56BE-164F-ACE7-AF952A4C2280}" type="doc">
      <dgm:prSet loTypeId="urn:microsoft.com/office/officeart/2005/8/layout/matrix1" loCatId="" qsTypeId="urn:microsoft.com/office/officeart/2005/8/quickstyle/simple4" qsCatId="simple" csTypeId="urn:microsoft.com/office/officeart/2005/8/colors/accent1_2" csCatId="accent1" phldr="1"/>
      <dgm:spPr/>
      <dgm:t>
        <a:bodyPr/>
        <a:lstStyle/>
        <a:p>
          <a:endParaRPr lang="en-US"/>
        </a:p>
      </dgm:t>
    </dgm:pt>
    <dgm:pt modelId="{1776980F-2CBE-B842-B919-604C855309E4}">
      <dgm:prSet phldrT="[Text]"/>
      <dgm:spPr/>
      <dgm:t>
        <a:bodyPr/>
        <a:lstStyle/>
        <a:p>
          <a:r>
            <a:rPr lang="en-US" dirty="0" smtClean="0"/>
            <a:t>Normal hemostasis</a:t>
          </a:r>
          <a:endParaRPr lang="en-US" dirty="0"/>
        </a:p>
      </dgm:t>
    </dgm:pt>
    <dgm:pt modelId="{D8908CED-0F7A-3E45-A47D-5FF41C80E242}" type="parTrans" cxnId="{CD2A7C5D-36F6-9B46-B44A-2BE5E2F5B9DB}">
      <dgm:prSet/>
      <dgm:spPr/>
      <dgm:t>
        <a:bodyPr/>
        <a:lstStyle/>
        <a:p>
          <a:endParaRPr lang="en-US"/>
        </a:p>
      </dgm:t>
    </dgm:pt>
    <dgm:pt modelId="{3C6FE4F6-3533-9544-99DE-35F46BB6B47D}" type="sibTrans" cxnId="{CD2A7C5D-36F6-9B46-B44A-2BE5E2F5B9DB}">
      <dgm:prSet/>
      <dgm:spPr/>
      <dgm:t>
        <a:bodyPr/>
        <a:lstStyle/>
        <a:p>
          <a:endParaRPr lang="en-US"/>
        </a:p>
      </dgm:t>
    </dgm:pt>
    <dgm:pt modelId="{33E2EBD9-388E-3246-BB6D-D5AEA9AB7730}">
      <dgm:prSet phldrT="[Text]"/>
      <dgm:spPr/>
      <dgm:t>
        <a:bodyPr/>
        <a:lstStyle/>
        <a:p>
          <a:pPr algn="ctr"/>
          <a:r>
            <a:rPr lang="en-US" dirty="0" err="1" smtClean="0"/>
            <a:t>Fibrinolytic</a:t>
          </a:r>
          <a:r>
            <a:rPr lang="en-US" dirty="0" smtClean="0"/>
            <a:t> Activity</a:t>
          </a:r>
          <a:endParaRPr lang="en-US" dirty="0"/>
        </a:p>
      </dgm:t>
    </dgm:pt>
    <dgm:pt modelId="{45E95C57-BBFF-7343-B48D-6622680855F1}" type="parTrans" cxnId="{932ACDD3-4F48-BB4A-81EE-08A6B2AFF01C}">
      <dgm:prSet/>
      <dgm:spPr/>
      <dgm:t>
        <a:bodyPr/>
        <a:lstStyle/>
        <a:p>
          <a:endParaRPr lang="en-US"/>
        </a:p>
      </dgm:t>
    </dgm:pt>
    <dgm:pt modelId="{6B6F1355-8E3D-484C-BE53-E47531DAAC3F}" type="sibTrans" cxnId="{932ACDD3-4F48-BB4A-81EE-08A6B2AFF01C}">
      <dgm:prSet/>
      <dgm:spPr/>
      <dgm:t>
        <a:bodyPr/>
        <a:lstStyle/>
        <a:p>
          <a:endParaRPr lang="en-US"/>
        </a:p>
      </dgm:t>
    </dgm:pt>
    <dgm:pt modelId="{3B265566-F1A4-D54E-8483-01EEC3E354CC}">
      <dgm:prSet phldrT="[Text]"/>
      <dgm:spPr/>
      <dgm:t>
        <a:bodyPr/>
        <a:lstStyle/>
        <a:p>
          <a:r>
            <a:rPr lang="en-US" dirty="0" smtClean="0"/>
            <a:t>Anti-thrombotic Activity</a:t>
          </a:r>
          <a:endParaRPr lang="en-US" dirty="0"/>
        </a:p>
      </dgm:t>
    </dgm:pt>
    <dgm:pt modelId="{8136448A-B720-6342-92E9-2498C6C86050}" type="parTrans" cxnId="{B57F3963-EE93-2644-BAA2-9AEF3D11BE07}">
      <dgm:prSet/>
      <dgm:spPr/>
      <dgm:t>
        <a:bodyPr/>
        <a:lstStyle/>
        <a:p>
          <a:endParaRPr lang="en-US"/>
        </a:p>
      </dgm:t>
    </dgm:pt>
    <dgm:pt modelId="{9DE8CC6A-F570-0D4E-B575-87CF54EE535D}" type="sibTrans" cxnId="{B57F3963-EE93-2644-BAA2-9AEF3D11BE07}">
      <dgm:prSet/>
      <dgm:spPr/>
      <dgm:t>
        <a:bodyPr/>
        <a:lstStyle/>
        <a:p>
          <a:endParaRPr lang="en-US"/>
        </a:p>
      </dgm:t>
    </dgm:pt>
    <dgm:pt modelId="{CDDA3C0F-7FB9-5C4C-8D56-1CCDFE9A27D5}">
      <dgm:prSet/>
      <dgm:spPr/>
      <dgm:t>
        <a:bodyPr/>
        <a:lstStyle/>
        <a:p>
          <a:r>
            <a:rPr lang="en-US" dirty="0" smtClean="0"/>
            <a:t>Anti-</a:t>
          </a:r>
          <a:r>
            <a:rPr lang="en-US" dirty="0" err="1" smtClean="0"/>
            <a:t>fibrinolytic</a:t>
          </a:r>
          <a:r>
            <a:rPr lang="en-US" dirty="0" smtClean="0"/>
            <a:t> Activity</a:t>
          </a:r>
          <a:endParaRPr lang="en-US" dirty="0"/>
        </a:p>
      </dgm:t>
    </dgm:pt>
    <dgm:pt modelId="{36110970-3989-DF49-B660-6B18643C6FED}" type="parTrans" cxnId="{97A2CE08-2E00-8641-A228-DC8230A1E5F2}">
      <dgm:prSet/>
      <dgm:spPr/>
      <dgm:t>
        <a:bodyPr/>
        <a:lstStyle/>
        <a:p>
          <a:endParaRPr lang="en-US"/>
        </a:p>
      </dgm:t>
    </dgm:pt>
    <dgm:pt modelId="{B406EA6A-C081-BB46-96D6-0966F4012668}" type="sibTrans" cxnId="{97A2CE08-2E00-8641-A228-DC8230A1E5F2}">
      <dgm:prSet/>
      <dgm:spPr/>
      <dgm:t>
        <a:bodyPr/>
        <a:lstStyle/>
        <a:p>
          <a:endParaRPr lang="en-US"/>
        </a:p>
      </dgm:t>
    </dgm:pt>
    <dgm:pt modelId="{34E3E4DC-E77C-5849-B0A8-642CD40AF78A}">
      <dgm:prSet/>
      <dgm:spPr/>
      <dgm:t>
        <a:bodyPr/>
        <a:lstStyle/>
        <a:p>
          <a:r>
            <a:rPr lang="en-US" dirty="0" smtClean="0"/>
            <a:t>Pro-thrombotic Activity</a:t>
          </a:r>
          <a:endParaRPr lang="en-US" dirty="0"/>
        </a:p>
      </dgm:t>
    </dgm:pt>
    <dgm:pt modelId="{8D88D4C4-EDC8-0D40-AA05-278C0C59F1A3}" type="parTrans" cxnId="{12BC998E-6B08-8D4A-9CD5-C18A1EE36EB0}">
      <dgm:prSet/>
      <dgm:spPr/>
      <dgm:t>
        <a:bodyPr/>
        <a:lstStyle/>
        <a:p>
          <a:endParaRPr lang="en-US"/>
        </a:p>
      </dgm:t>
    </dgm:pt>
    <dgm:pt modelId="{E0761C99-883A-A84D-954F-41F98E1DCF1F}" type="sibTrans" cxnId="{12BC998E-6B08-8D4A-9CD5-C18A1EE36EB0}">
      <dgm:prSet/>
      <dgm:spPr/>
      <dgm:t>
        <a:bodyPr/>
        <a:lstStyle/>
        <a:p>
          <a:endParaRPr lang="en-US"/>
        </a:p>
      </dgm:t>
    </dgm:pt>
    <dgm:pt modelId="{DB22C42E-20AD-A545-8415-4D4F9C6FD047}">
      <dgm:prSet/>
      <dgm:spPr/>
      <dgm:t>
        <a:bodyPr/>
        <a:lstStyle/>
        <a:p>
          <a:endParaRPr lang="en-US"/>
        </a:p>
      </dgm:t>
    </dgm:pt>
    <dgm:pt modelId="{985D9F21-57AF-804D-B70D-4134A393DD2A}" type="parTrans" cxnId="{AEB41AA1-E29F-7444-8369-0927C3B2B997}">
      <dgm:prSet/>
      <dgm:spPr/>
      <dgm:t>
        <a:bodyPr/>
        <a:lstStyle/>
        <a:p>
          <a:endParaRPr lang="en-US"/>
        </a:p>
      </dgm:t>
    </dgm:pt>
    <dgm:pt modelId="{46B431F5-3A04-D44F-B403-82AD098CE42E}" type="sibTrans" cxnId="{AEB41AA1-E29F-7444-8369-0927C3B2B997}">
      <dgm:prSet/>
      <dgm:spPr/>
      <dgm:t>
        <a:bodyPr/>
        <a:lstStyle/>
        <a:p>
          <a:endParaRPr lang="en-US"/>
        </a:p>
      </dgm:t>
    </dgm:pt>
    <dgm:pt modelId="{AC400CD5-7696-B240-9760-24715ECB10E0}" type="pres">
      <dgm:prSet presAssocID="{771FE59A-56BE-164F-ACE7-AF952A4C2280}" presName="diagram" presStyleCnt="0">
        <dgm:presLayoutVars>
          <dgm:chMax val="1"/>
          <dgm:dir/>
          <dgm:animLvl val="ctr"/>
          <dgm:resizeHandles val="exact"/>
        </dgm:presLayoutVars>
      </dgm:prSet>
      <dgm:spPr/>
      <dgm:t>
        <a:bodyPr/>
        <a:lstStyle/>
        <a:p>
          <a:endParaRPr lang="en-US"/>
        </a:p>
      </dgm:t>
    </dgm:pt>
    <dgm:pt modelId="{98106AE5-DAA7-A643-B319-54102674C63B}" type="pres">
      <dgm:prSet presAssocID="{771FE59A-56BE-164F-ACE7-AF952A4C2280}" presName="matrix" presStyleCnt="0"/>
      <dgm:spPr/>
    </dgm:pt>
    <dgm:pt modelId="{B4D51E58-21BB-B947-A8BC-1CCC200EA926}" type="pres">
      <dgm:prSet presAssocID="{771FE59A-56BE-164F-ACE7-AF952A4C2280}" presName="tile1" presStyleLbl="node1" presStyleIdx="0" presStyleCnt="4" custLinFactNeighborX="-14242" custLinFactNeighborY="-17030"/>
      <dgm:spPr/>
      <dgm:t>
        <a:bodyPr/>
        <a:lstStyle/>
        <a:p>
          <a:endParaRPr lang="en-US"/>
        </a:p>
      </dgm:t>
    </dgm:pt>
    <dgm:pt modelId="{C1B51328-F26D-9149-AA18-4CE9A6BB7E50}" type="pres">
      <dgm:prSet presAssocID="{771FE59A-56BE-164F-ACE7-AF952A4C2280}" presName="tile1text" presStyleLbl="node1" presStyleIdx="0" presStyleCnt="4">
        <dgm:presLayoutVars>
          <dgm:chMax val="0"/>
          <dgm:chPref val="0"/>
          <dgm:bulletEnabled val="1"/>
        </dgm:presLayoutVars>
      </dgm:prSet>
      <dgm:spPr/>
      <dgm:t>
        <a:bodyPr/>
        <a:lstStyle/>
        <a:p>
          <a:endParaRPr lang="en-US"/>
        </a:p>
      </dgm:t>
    </dgm:pt>
    <dgm:pt modelId="{D136CD82-3B62-1742-B8F1-DC3178C4E45A}" type="pres">
      <dgm:prSet presAssocID="{771FE59A-56BE-164F-ACE7-AF952A4C2280}" presName="tile2" presStyleLbl="node1" presStyleIdx="1" presStyleCnt="4" custLinFactNeighborX="5935" custLinFactNeighborY="-12165"/>
      <dgm:spPr/>
      <dgm:t>
        <a:bodyPr/>
        <a:lstStyle/>
        <a:p>
          <a:endParaRPr lang="en-US"/>
        </a:p>
      </dgm:t>
    </dgm:pt>
    <dgm:pt modelId="{BBA3140F-6F98-2A4C-83A5-3272A2D5F12C}" type="pres">
      <dgm:prSet presAssocID="{771FE59A-56BE-164F-ACE7-AF952A4C2280}" presName="tile2text" presStyleLbl="node1" presStyleIdx="1" presStyleCnt="4">
        <dgm:presLayoutVars>
          <dgm:chMax val="0"/>
          <dgm:chPref val="0"/>
          <dgm:bulletEnabled val="1"/>
        </dgm:presLayoutVars>
      </dgm:prSet>
      <dgm:spPr/>
      <dgm:t>
        <a:bodyPr/>
        <a:lstStyle/>
        <a:p>
          <a:endParaRPr lang="en-US"/>
        </a:p>
      </dgm:t>
    </dgm:pt>
    <dgm:pt modelId="{CEE68ACB-7F7D-F044-994E-FE4B7C0DE985}" type="pres">
      <dgm:prSet presAssocID="{771FE59A-56BE-164F-ACE7-AF952A4C2280}" presName="tile3" presStyleLbl="node1" presStyleIdx="2" presStyleCnt="4"/>
      <dgm:spPr/>
      <dgm:t>
        <a:bodyPr/>
        <a:lstStyle/>
        <a:p>
          <a:endParaRPr lang="en-US"/>
        </a:p>
      </dgm:t>
    </dgm:pt>
    <dgm:pt modelId="{66ACE99E-D3BD-8349-B1C9-D5C82625F75C}" type="pres">
      <dgm:prSet presAssocID="{771FE59A-56BE-164F-ACE7-AF952A4C2280}" presName="tile3text" presStyleLbl="node1" presStyleIdx="2" presStyleCnt="4">
        <dgm:presLayoutVars>
          <dgm:chMax val="0"/>
          <dgm:chPref val="0"/>
          <dgm:bulletEnabled val="1"/>
        </dgm:presLayoutVars>
      </dgm:prSet>
      <dgm:spPr/>
      <dgm:t>
        <a:bodyPr/>
        <a:lstStyle/>
        <a:p>
          <a:endParaRPr lang="en-US"/>
        </a:p>
      </dgm:t>
    </dgm:pt>
    <dgm:pt modelId="{19602A0D-160C-8745-BADD-4CC312D9280C}" type="pres">
      <dgm:prSet presAssocID="{771FE59A-56BE-164F-ACE7-AF952A4C2280}" presName="tile4" presStyleLbl="node1" presStyleIdx="3" presStyleCnt="4" custLinFactNeighborY="58541"/>
      <dgm:spPr/>
      <dgm:t>
        <a:bodyPr/>
        <a:lstStyle/>
        <a:p>
          <a:endParaRPr lang="en-US"/>
        </a:p>
      </dgm:t>
    </dgm:pt>
    <dgm:pt modelId="{847A8C7C-7632-2E46-A76C-5CEAC3F4DC11}" type="pres">
      <dgm:prSet presAssocID="{771FE59A-56BE-164F-ACE7-AF952A4C2280}" presName="tile4text" presStyleLbl="node1" presStyleIdx="3" presStyleCnt="4">
        <dgm:presLayoutVars>
          <dgm:chMax val="0"/>
          <dgm:chPref val="0"/>
          <dgm:bulletEnabled val="1"/>
        </dgm:presLayoutVars>
      </dgm:prSet>
      <dgm:spPr/>
      <dgm:t>
        <a:bodyPr/>
        <a:lstStyle/>
        <a:p>
          <a:endParaRPr lang="en-US"/>
        </a:p>
      </dgm:t>
    </dgm:pt>
    <dgm:pt modelId="{30AC6DE1-60E2-F14F-AC0D-1301EE464C97}" type="pres">
      <dgm:prSet presAssocID="{771FE59A-56BE-164F-ACE7-AF952A4C2280}" presName="centerTile" presStyleLbl="fgShp" presStyleIdx="0" presStyleCnt="1">
        <dgm:presLayoutVars>
          <dgm:chMax val="0"/>
          <dgm:chPref val="0"/>
        </dgm:presLayoutVars>
      </dgm:prSet>
      <dgm:spPr/>
      <dgm:t>
        <a:bodyPr/>
        <a:lstStyle/>
        <a:p>
          <a:endParaRPr lang="en-US"/>
        </a:p>
      </dgm:t>
    </dgm:pt>
  </dgm:ptLst>
  <dgm:cxnLst>
    <dgm:cxn modelId="{CD2A7C5D-36F6-9B46-B44A-2BE5E2F5B9DB}" srcId="{771FE59A-56BE-164F-ACE7-AF952A4C2280}" destId="{1776980F-2CBE-B842-B919-604C855309E4}" srcOrd="0" destOrd="0" parTransId="{D8908CED-0F7A-3E45-A47D-5FF41C80E242}" sibTransId="{3C6FE4F6-3533-9544-99DE-35F46BB6B47D}"/>
    <dgm:cxn modelId="{ED101BA9-B775-CE4E-8342-36CC2CB6D865}" type="presOf" srcId="{3B265566-F1A4-D54E-8483-01EEC3E354CC}" destId="{D136CD82-3B62-1742-B8F1-DC3178C4E45A}" srcOrd="0" destOrd="0" presId="urn:microsoft.com/office/officeart/2005/8/layout/matrix1"/>
    <dgm:cxn modelId="{2AE94B88-CB6A-9A48-AA3D-9BD46FCC41A8}" type="presOf" srcId="{771FE59A-56BE-164F-ACE7-AF952A4C2280}" destId="{AC400CD5-7696-B240-9760-24715ECB10E0}" srcOrd="0" destOrd="0" presId="urn:microsoft.com/office/officeart/2005/8/layout/matrix1"/>
    <dgm:cxn modelId="{1A1258B5-F670-AB40-A93E-D420899A4ED8}" type="presOf" srcId="{33E2EBD9-388E-3246-BB6D-D5AEA9AB7730}" destId="{B4D51E58-21BB-B947-A8BC-1CCC200EA926}" srcOrd="0" destOrd="0" presId="urn:microsoft.com/office/officeart/2005/8/layout/matrix1"/>
    <dgm:cxn modelId="{3D4570D3-FC61-D84C-A899-D9149DF2EE7B}" type="presOf" srcId="{34E3E4DC-E77C-5849-B0A8-642CD40AF78A}" destId="{847A8C7C-7632-2E46-A76C-5CEAC3F4DC11}" srcOrd="1" destOrd="0" presId="urn:microsoft.com/office/officeart/2005/8/layout/matrix1"/>
    <dgm:cxn modelId="{AEB41AA1-E29F-7444-8369-0927C3B2B997}" srcId="{1776980F-2CBE-B842-B919-604C855309E4}" destId="{DB22C42E-20AD-A545-8415-4D4F9C6FD047}" srcOrd="4" destOrd="0" parTransId="{985D9F21-57AF-804D-B70D-4134A393DD2A}" sibTransId="{46B431F5-3A04-D44F-B403-82AD098CE42E}"/>
    <dgm:cxn modelId="{932ACDD3-4F48-BB4A-81EE-08A6B2AFF01C}" srcId="{1776980F-2CBE-B842-B919-604C855309E4}" destId="{33E2EBD9-388E-3246-BB6D-D5AEA9AB7730}" srcOrd="0" destOrd="0" parTransId="{45E95C57-BBFF-7343-B48D-6622680855F1}" sibTransId="{6B6F1355-8E3D-484C-BE53-E47531DAAC3F}"/>
    <dgm:cxn modelId="{12BC998E-6B08-8D4A-9CD5-C18A1EE36EB0}" srcId="{1776980F-2CBE-B842-B919-604C855309E4}" destId="{34E3E4DC-E77C-5849-B0A8-642CD40AF78A}" srcOrd="3" destOrd="0" parTransId="{8D88D4C4-EDC8-0D40-AA05-278C0C59F1A3}" sibTransId="{E0761C99-883A-A84D-954F-41F98E1DCF1F}"/>
    <dgm:cxn modelId="{7C2FAFCF-9BA4-4B45-882A-7F8C3361CA14}" type="presOf" srcId="{33E2EBD9-388E-3246-BB6D-D5AEA9AB7730}" destId="{C1B51328-F26D-9149-AA18-4CE9A6BB7E50}" srcOrd="1" destOrd="0" presId="urn:microsoft.com/office/officeart/2005/8/layout/matrix1"/>
    <dgm:cxn modelId="{CA3B539C-7A4C-104E-A99B-895139CD006A}" type="presOf" srcId="{3B265566-F1A4-D54E-8483-01EEC3E354CC}" destId="{BBA3140F-6F98-2A4C-83A5-3272A2D5F12C}" srcOrd="1" destOrd="0" presId="urn:microsoft.com/office/officeart/2005/8/layout/matrix1"/>
    <dgm:cxn modelId="{2BFE3A59-34CE-D244-B556-A0F56540261A}" type="presOf" srcId="{34E3E4DC-E77C-5849-B0A8-642CD40AF78A}" destId="{19602A0D-160C-8745-BADD-4CC312D9280C}" srcOrd="0" destOrd="0" presId="urn:microsoft.com/office/officeart/2005/8/layout/matrix1"/>
    <dgm:cxn modelId="{B57F3963-EE93-2644-BAA2-9AEF3D11BE07}" srcId="{1776980F-2CBE-B842-B919-604C855309E4}" destId="{3B265566-F1A4-D54E-8483-01EEC3E354CC}" srcOrd="1" destOrd="0" parTransId="{8136448A-B720-6342-92E9-2498C6C86050}" sibTransId="{9DE8CC6A-F570-0D4E-B575-87CF54EE535D}"/>
    <dgm:cxn modelId="{97A2CE08-2E00-8641-A228-DC8230A1E5F2}" srcId="{1776980F-2CBE-B842-B919-604C855309E4}" destId="{CDDA3C0F-7FB9-5C4C-8D56-1CCDFE9A27D5}" srcOrd="2" destOrd="0" parTransId="{36110970-3989-DF49-B660-6B18643C6FED}" sibTransId="{B406EA6A-C081-BB46-96D6-0966F4012668}"/>
    <dgm:cxn modelId="{6E7F4B1F-928E-FD41-A538-E3B96AF33E6A}" type="presOf" srcId="{CDDA3C0F-7FB9-5C4C-8D56-1CCDFE9A27D5}" destId="{CEE68ACB-7F7D-F044-994E-FE4B7C0DE985}" srcOrd="0" destOrd="0" presId="urn:microsoft.com/office/officeart/2005/8/layout/matrix1"/>
    <dgm:cxn modelId="{DD45ADC2-E7F4-C948-85E7-C0D3D9BA3BC4}" type="presOf" srcId="{CDDA3C0F-7FB9-5C4C-8D56-1CCDFE9A27D5}" destId="{66ACE99E-D3BD-8349-B1C9-D5C82625F75C}" srcOrd="1" destOrd="0" presId="urn:microsoft.com/office/officeart/2005/8/layout/matrix1"/>
    <dgm:cxn modelId="{5602D98E-E22A-CE43-96F8-CC29E306A99F}" type="presOf" srcId="{1776980F-2CBE-B842-B919-604C855309E4}" destId="{30AC6DE1-60E2-F14F-AC0D-1301EE464C97}" srcOrd="0" destOrd="0" presId="urn:microsoft.com/office/officeart/2005/8/layout/matrix1"/>
    <dgm:cxn modelId="{0006F8AF-AF97-F741-95AD-0013ACCD544D}" type="presParOf" srcId="{AC400CD5-7696-B240-9760-24715ECB10E0}" destId="{98106AE5-DAA7-A643-B319-54102674C63B}" srcOrd="0" destOrd="0" presId="urn:microsoft.com/office/officeart/2005/8/layout/matrix1"/>
    <dgm:cxn modelId="{18E59709-D373-F244-A43C-018823CDF3AE}" type="presParOf" srcId="{98106AE5-DAA7-A643-B319-54102674C63B}" destId="{B4D51E58-21BB-B947-A8BC-1CCC200EA926}" srcOrd="0" destOrd="0" presId="urn:microsoft.com/office/officeart/2005/8/layout/matrix1"/>
    <dgm:cxn modelId="{9807251F-0C65-0641-A4E8-9DCE422B4A10}" type="presParOf" srcId="{98106AE5-DAA7-A643-B319-54102674C63B}" destId="{C1B51328-F26D-9149-AA18-4CE9A6BB7E50}" srcOrd="1" destOrd="0" presId="urn:microsoft.com/office/officeart/2005/8/layout/matrix1"/>
    <dgm:cxn modelId="{C56210E9-23DF-5940-9E64-8C0F045DE9BD}" type="presParOf" srcId="{98106AE5-DAA7-A643-B319-54102674C63B}" destId="{D136CD82-3B62-1742-B8F1-DC3178C4E45A}" srcOrd="2" destOrd="0" presId="urn:microsoft.com/office/officeart/2005/8/layout/matrix1"/>
    <dgm:cxn modelId="{B77DC958-761D-814A-B902-F3362B3E35E2}" type="presParOf" srcId="{98106AE5-DAA7-A643-B319-54102674C63B}" destId="{BBA3140F-6F98-2A4C-83A5-3272A2D5F12C}" srcOrd="3" destOrd="0" presId="urn:microsoft.com/office/officeart/2005/8/layout/matrix1"/>
    <dgm:cxn modelId="{1BCD5A46-CC52-F04D-8F97-29E284049D61}" type="presParOf" srcId="{98106AE5-DAA7-A643-B319-54102674C63B}" destId="{CEE68ACB-7F7D-F044-994E-FE4B7C0DE985}" srcOrd="4" destOrd="0" presId="urn:microsoft.com/office/officeart/2005/8/layout/matrix1"/>
    <dgm:cxn modelId="{A239CF8F-A3DB-5D43-9AC3-B4AC678608D0}" type="presParOf" srcId="{98106AE5-DAA7-A643-B319-54102674C63B}" destId="{66ACE99E-D3BD-8349-B1C9-D5C82625F75C}" srcOrd="5" destOrd="0" presId="urn:microsoft.com/office/officeart/2005/8/layout/matrix1"/>
    <dgm:cxn modelId="{9A1B270D-FC7B-654D-801E-8D013C69B595}" type="presParOf" srcId="{98106AE5-DAA7-A643-B319-54102674C63B}" destId="{19602A0D-160C-8745-BADD-4CC312D9280C}" srcOrd="6" destOrd="0" presId="urn:microsoft.com/office/officeart/2005/8/layout/matrix1"/>
    <dgm:cxn modelId="{9B5D300A-F218-2047-BC23-9951A98047D7}" type="presParOf" srcId="{98106AE5-DAA7-A643-B319-54102674C63B}" destId="{847A8C7C-7632-2E46-A76C-5CEAC3F4DC11}" srcOrd="7" destOrd="0" presId="urn:microsoft.com/office/officeart/2005/8/layout/matrix1"/>
    <dgm:cxn modelId="{B48EF68B-21F3-1B44-8D74-75D52ACE3ECC}" type="presParOf" srcId="{AC400CD5-7696-B240-9760-24715ECB10E0}" destId="{30AC6DE1-60E2-F14F-AC0D-1301EE464C9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51E58-21BB-B947-A8BC-1CCC200EA926}">
      <dsp:nvSpPr>
        <dsp:cNvPr id="0" name=""/>
        <dsp:cNvSpPr/>
      </dsp:nvSpPr>
      <dsp:spPr>
        <a:xfrm rot="16200000">
          <a:off x="495463" y="-495463"/>
          <a:ext cx="1717775" cy="2708701"/>
        </a:xfrm>
        <a:prstGeom prst="round1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Fibrinolytic</a:t>
          </a:r>
          <a:r>
            <a:rPr lang="en-US" sz="2100" kern="1200" dirty="0" smtClean="0"/>
            <a:t> Activity</a:t>
          </a:r>
          <a:endParaRPr lang="en-US" sz="2100" kern="1200" dirty="0"/>
        </a:p>
      </dsp:txBody>
      <dsp:txXfrm rot="5400000">
        <a:off x="-1" y="1"/>
        <a:ext cx="2708701" cy="1288331"/>
      </dsp:txXfrm>
    </dsp:sp>
    <dsp:sp modelId="{D136CD82-3B62-1742-B8F1-DC3178C4E45A}">
      <dsp:nvSpPr>
        <dsp:cNvPr id="0" name=""/>
        <dsp:cNvSpPr/>
      </dsp:nvSpPr>
      <dsp:spPr>
        <a:xfrm>
          <a:off x="2708701" y="0"/>
          <a:ext cx="2708701" cy="1717775"/>
        </a:xfrm>
        <a:prstGeom prst="round1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Anti-thrombotic Activity</a:t>
          </a:r>
          <a:endParaRPr lang="en-US" sz="2100" kern="1200" dirty="0"/>
        </a:p>
      </dsp:txBody>
      <dsp:txXfrm>
        <a:off x="2708701" y="0"/>
        <a:ext cx="2708701" cy="1288331"/>
      </dsp:txXfrm>
    </dsp:sp>
    <dsp:sp modelId="{CEE68ACB-7F7D-F044-994E-FE4B7C0DE985}">
      <dsp:nvSpPr>
        <dsp:cNvPr id="0" name=""/>
        <dsp:cNvSpPr/>
      </dsp:nvSpPr>
      <dsp:spPr>
        <a:xfrm rot="10800000">
          <a:off x="0" y="1717775"/>
          <a:ext cx="2708701" cy="1717775"/>
        </a:xfrm>
        <a:prstGeom prst="round1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Anti-</a:t>
          </a:r>
          <a:r>
            <a:rPr lang="en-US" sz="2100" kern="1200" dirty="0" err="1" smtClean="0"/>
            <a:t>fibrinolytic</a:t>
          </a:r>
          <a:r>
            <a:rPr lang="en-US" sz="2100" kern="1200" dirty="0" smtClean="0"/>
            <a:t> Activity</a:t>
          </a:r>
          <a:endParaRPr lang="en-US" sz="2100" kern="1200" dirty="0"/>
        </a:p>
      </dsp:txBody>
      <dsp:txXfrm rot="10800000">
        <a:off x="0" y="2147218"/>
        <a:ext cx="2708701" cy="1288331"/>
      </dsp:txXfrm>
    </dsp:sp>
    <dsp:sp modelId="{19602A0D-160C-8745-BADD-4CC312D9280C}">
      <dsp:nvSpPr>
        <dsp:cNvPr id="0" name=""/>
        <dsp:cNvSpPr/>
      </dsp:nvSpPr>
      <dsp:spPr>
        <a:xfrm rot="5400000">
          <a:off x="3204164" y="1222311"/>
          <a:ext cx="1717775" cy="2708701"/>
        </a:xfrm>
        <a:prstGeom prst="round1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Pro-thrombotic Activity</a:t>
          </a:r>
          <a:endParaRPr lang="en-US" sz="2100" kern="1200" dirty="0"/>
        </a:p>
      </dsp:txBody>
      <dsp:txXfrm rot="-5400000">
        <a:off x="2708700" y="2147218"/>
        <a:ext cx="2708701" cy="1288331"/>
      </dsp:txXfrm>
    </dsp:sp>
    <dsp:sp modelId="{30AC6DE1-60E2-F14F-AC0D-1301EE464C97}">
      <dsp:nvSpPr>
        <dsp:cNvPr id="0" name=""/>
        <dsp:cNvSpPr/>
      </dsp:nvSpPr>
      <dsp:spPr>
        <a:xfrm>
          <a:off x="1896090" y="1288331"/>
          <a:ext cx="1625220" cy="858887"/>
        </a:xfrm>
        <a:prstGeom prst="roundRect">
          <a:avLst/>
        </a:prstGeom>
        <a:solidFill>
          <a:schemeClr val="accent1">
            <a:tint val="6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Normal hemostasis</a:t>
          </a:r>
          <a:endParaRPr lang="en-US" sz="2100" kern="1200" dirty="0"/>
        </a:p>
      </dsp:txBody>
      <dsp:txXfrm>
        <a:off x="1938017" y="1330258"/>
        <a:ext cx="1541366" cy="775033"/>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11A81D0-4257-274B-9CFF-C7993E291E2E}" type="datetimeFigureOut">
              <a:rPr lang="en-US" smtClean="0"/>
              <a:t>5/20/11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149D2A6E-3CAC-D149-8498-621AB149ECCE}" type="slidenum">
              <a:rPr lang="en-US" smtClean="0"/>
              <a:t>‹#›</a:t>
            </a:fld>
            <a:endParaRPr lang="en-US"/>
          </a:p>
        </p:txBody>
      </p:sp>
    </p:spTree>
    <p:extLst>
      <p:ext uri="{BB962C8B-B14F-4D97-AF65-F5344CB8AC3E}">
        <p14:creationId xmlns:p14="http://schemas.microsoft.com/office/powerpoint/2010/main" val="4093298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a:t>
            </a:r>
            <a:r>
              <a:rPr lang="en-US" baseline="0" dirty="0" smtClean="0"/>
              <a:t> my name is Jillian DiFazio and for those of you who do not know me I am a small animal intern at the CUHA.  Over the past year and during my veterinary education I have developed an interest in coagulation and its disturbance.  Hypercoagulability often receives much less attention than </a:t>
            </a:r>
            <a:r>
              <a:rPr lang="en-US" baseline="0" dirty="0" err="1" smtClean="0"/>
              <a:t>hypocoagulability</a:t>
            </a:r>
            <a:r>
              <a:rPr lang="en-US" baseline="0" dirty="0" smtClean="0"/>
              <a:t> does traditionally, both clinically and academically/  Tremendous advances have been made in recent years in the assessment and treatment of hypercoagulability.  I will be sharing much of this with you today.</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a:t>
            </a:fld>
            <a:endParaRPr lang="en-US"/>
          </a:p>
        </p:txBody>
      </p:sp>
    </p:spTree>
    <p:extLst>
      <p:ext uri="{BB962C8B-B14F-4D97-AF65-F5344CB8AC3E}">
        <p14:creationId xmlns:p14="http://schemas.microsoft.com/office/powerpoint/2010/main" val="1959265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for assessment of </a:t>
            </a:r>
            <a:r>
              <a:rPr lang="en-US" dirty="0" err="1" smtClean="0"/>
              <a:t>hypocoagulability</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13</a:t>
            </a:fld>
            <a:endParaRPr lang="en-US"/>
          </a:p>
        </p:txBody>
      </p:sp>
    </p:spTree>
    <p:extLst>
      <p:ext uri="{BB962C8B-B14F-4D97-AF65-F5344CB8AC3E}">
        <p14:creationId xmlns:p14="http://schemas.microsoft.com/office/powerpoint/2010/main" val="3293959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Virchow’s triad-</a:t>
            </a:r>
            <a:r>
              <a:rPr lang="en-US" baseline="0" dirty="0" smtClean="0"/>
              <a:t> thrombus formation occurs secondary to hypercoagulability, blood stasis and vascular injury</a:t>
            </a:r>
          </a:p>
          <a:p>
            <a:r>
              <a:rPr lang="en-US" baseline="0" dirty="0" smtClean="0"/>
              <a:t>Important distinction- arterial thrombi: composed primarily of platelets and are formed in areas of rapid blood flow; venous thrombi: composed of fibrin and RBCs and usually formed in areas of venous stasis or in patients with AT deficiency</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14</a:t>
            </a:fld>
            <a:endParaRPr lang="en-US"/>
          </a:p>
        </p:txBody>
      </p:sp>
    </p:spTree>
    <p:extLst>
      <p:ext uri="{BB962C8B-B14F-4D97-AF65-F5344CB8AC3E}">
        <p14:creationId xmlns:p14="http://schemas.microsoft.com/office/powerpoint/2010/main" val="729609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Hyperadrenocorticism</a:t>
            </a:r>
            <a:r>
              <a:rPr lang="en-US" dirty="0" smtClean="0"/>
              <a:t>-</a:t>
            </a:r>
            <a:r>
              <a:rPr lang="en-US" baseline="0" dirty="0" smtClean="0"/>
              <a:t> hypercoagulability- increased levels of factors V, X and fibrinogen</a:t>
            </a:r>
          </a:p>
          <a:p>
            <a:pPr marL="114300" indent="0">
              <a:buNone/>
            </a:pPr>
            <a:r>
              <a:rPr lang="en-US" sz="4400" dirty="0" smtClean="0">
                <a:solidFill>
                  <a:schemeClr val="accent2">
                    <a:lumMod val="50000"/>
                  </a:schemeClr>
                </a:solidFill>
              </a:rPr>
              <a:t>Infectious, inflammatory</a:t>
            </a:r>
          </a:p>
          <a:p>
            <a:r>
              <a:rPr lang="en-US" sz="4200" dirty="0" smtClean="0"/>
              <a:t>Bacterial </a:t>
            </a:r>
          </a:p>
          <a:p>
            <a:pPr lvl="1"/>
            <a:r>
              <a:rPr lang="en-US" sz="2100" dirty="0" smtClean="0"/>
              <a:t>Severe localized bacterial infection</a:t>
            </a:r>
          </a:p>
          <a:p>
            <a:pPr lvl="1"/>
            <a:r>
              <a:rPr lang="en-US" sz="2100" dirty="0" smtClean="0"/>
              <a:t>Bacterial sepsis</a:t>
            </a:r>
          </a:p>
          <a:p>
            <a:r>
              <a:rPr lang="en-US" sz="4200" dirty="0" smtClean="0"/>
              <a:t>Viral</a:t>
            </a:r>
          </a:p>
          <a:p>
            <a:pPr lvl="1"/>
            <a:r>
              <a:rPr lang="en-US" sz="2100" dirty="0" smtClean="0"/>
              <a:t>Infectious canine hepatitis</a:t>
            </a:r>
          </a:p>
          <a:p>
            <a:pPr lvl="1"/>
            <a:r>
              <a:rPr lang="en-US" sz="2100" dirty="0" smtClean="0"/>
              <a:t>Canine distemper</a:t>
            </a:r>
          </a:p>
          <a:p>
            <a:pPr lvl="1"/>
            <a:r>
              <a:rPr lang="en-US" sz="2100" dirty="0" smtClean="0"/>
              <a:t>Canine parvovirus</a:t>
            </a:r>
          </a:p>
          <a:p>
            <a:pPr lvl="1"/>
            <a:r>
              <a:rPr lang="en-US" sz="2100" dirty="0" smtClean="0"/>
              <a:t>Canine </a:t>
            </a:r>
            <a:r>
              <a:rPr lang="en-US" sz="2100" dirty="0" err="1" smtClean="0"/>
              <a:t>herpesvirus</a:t>
            </a:r>
            <a:endParaRPr lang="en-US" sz="2100" dirty="0" smtClean="0"/>
          </a:p>
          <a:p>
            <a:pPr lvl="1"/>
            <a:r>
              <a:rPr lang="en-US" sz="2100" dirty="0" smtClean="0"/>
              <a:t>Feline infectious peritonitis</a:t>
            </a:r>
          </a:p>
          <a:p>
            <a:pPr lvl="1"/>
            <a:r>
              <a:rPr lang="en-US" sz="2100" dirty="0" smtClean="0"/>
              <a:t>Feline </a:t>
            </a:r>
            <a:r>
              <a:rPr lang="en-US" sz="2100" dirty="0" err="1" smtClean="0"/>
              <a:t>panleukopenia</a:t>
            </a:r>
            <a:endParaRPr lang="en-US" sz="2100" dirty="0" smtClean="0"/>
          </a:p>
          <a:p>
            <a:r>
              <a:rPr lang="en-US" sz="4200" dirty="0" smtClean="0"/>
              <a:t>Fungal</a:t>
            </a:r>
          </a:p>
          <a:p>
            <a:pPr lvl="1"/>
            <a:r>
              <a:rPr lang="en-US" sz="2100" dirty="0" smtClean="0"/>
              <a:t>Fulminating systemic fungal diseases</a:t>
            </a:r>
          </a:p>
          <a:p>
            <a:pPr lvl="1"/>
            <a:r>
              <a:rPr lang="en-US" sz="2100" dirty="0" smtClean="0"/>
              <a:t>Candida sepsis</a:t>
            </a:r>
          </a:p>
          <a:p>
            <a:r>
              <a:rPr lang="en-US" sz="4200" dirty="0" smtClean="0"/>
              <a:t>Parasitic</a:t>
            </a:r>
          </a:p>
          <a:p>
            <a:pPr lvl="1"/>
            <a:r>
              <a:rPr lang="en-US" dirty="0" smtClean="0"/>
              <a:t>Fulminating systemic </a:t>
            </a:r>
            <a:r>
              <a:rPr lang="en-US" dirty="0" err="1" smtClean="0"/>
              <a:t>protozoal</a:t>
            </a:r>
            <a:r>
              <a:rPr lang="en-US" dirty="0" smtClean="0"/>
              <a:t> diseases</a:t>
            </a:r>
          </a:p>
          <a:p>
            <a:pPr marL="114300" indent="0">
              <a:buNone/>
            </a:pPr>
            <a:r>
              <a:rPr lang="en-US" sz="4400" dirty="0" smtClean="0">
                <a:solidFill>
                  <a:schemeClr val="accent2">
                    <a:lumMod val="50000"/>
                  </a:schemeClr>
                </a:solidFill>
              </a:rPr>
              <a:t>Noninfectious, inflammatory</a:t>
            </a:r>
          </a:p>
          <a:p>
            <a:r>
              <a:rPr lang="en-US" sz="4200" dirty="0" smtClean="0"/>
              <a:t>Neoplastic</a:t>
            </a:r>
          </a:p>
          <a:p>
            <a:pPr lvl="1"/>
            <a:r>
              <a:rPr lang="en-US" dirty="0" err="1" smtClean="0"/>
              <a:t>Hemangiosarcoma</a:t>
            </a:r>
            <a:endParaRPr lang="en-US" dirty="0" smtClean="0"/>
          </a:p>
          <a:p>
            <a:pPr lvl="1"/>
            <a:r>
              <a:rPr lang="en-US" dirty="0" smtClean="0"/>
              <a:t>Inflammatory carcinoma</a:t>
            </a:r>
          </a:p>
          <a:p>
            <a:pPr lvl="1"/>
            <a:r>
              <a:rPr lang="en-US" dirty="0" err="1" smtClean="0"/>
              <a:t>Leukemias</a:t>
            </a:r>
            <a:r>
              <a:rPr lang="en-US" dirty="0" smtClean="0"/>
              <a:t> (especially acute)</a:t>
            </a:r>
          </a:p>
          <a:p>
            <a:pPr lvl="1"/>
            <a:r>
              <a:rPr lang="en-US" dirty="0" smtClean="0"/>
              <a:t>Malignant </a:t>
            </a:r>
            <a:r>
              <a:rPr lang="en-US" dirty="0" err="1" smtClean="0"/>
              <a:t>histiocytosis</a:t>
            </a:r>
            <a:endParaRPr lang="en-US" dirty="0" smtClean="0"/>
          </a:p>
          <a:p>
            <a:r>
              <a:rPr lang="en-US" sz="4200" dirty="0" smtClean="0"/>
              <a:t>Tissue trauma, ischemia</a:t>
            </a:r>
          </a:p>
          <a:p>
            <a:pPr lvl="1"/>
            <a:r>
              <a:rPr lang="en-US" sz="2500" dirty="0" smtClean="0"/>
              <a:t>Severe shock syndromes</a:t>
            </a:r>
          </a:p>
          <a:p>
            <a:pPr lvl="1"/>
            <a:r>
              <a:rPr lang="en-US" sz="2500" dirty="0" smtClean="0"/>
              <a:t>GDV</a:t>
            </a:r>
          </a:p>
          <a:p>
            <a:pPr lvl="1"/>
            <a:r>
              <a:rPr lang="en-US" sz="2500" dirty="0" smtClean="0"/>
              <a:t>Massive crushing injury</a:t>
            </a:r>
          </a:p>
          <a:p>
            <a:pPr lvl="1"/>
            <a:r>
              <a:rPr lang="en-US" sz="2500" dirty="0" smtClean="0"/>
              <a:t>Envenomation</a:t>
            </a:r>
          </a:p>
          <a:p>
            <a:pPr lvl="1"/>
            <a:r>
              <a:rPr lang="en-US" sz="2500" dirty="0" smtClean="0"/>
              <a:t>Heat stroke</a:t>
            </a:r>
          </a:p>
          <a:p>
            <a:pPr lvl="1"/>
            <a:r>
              <a:rPr lang="en-US" sz="2500" dirty="0" smtClean="0"/>
              <a:t>Pancreatitis</a:t>
            </a:r>
          </a:p>
          <a:p>
            <a:r>
              <a:rPr lang="en-US" sz="4200" dirty="0" smtClean="0"/>
              <a:t>Immune-mediated causes</a:t>
            </a:r>
          </a:p>
          <a:p>
            <a:pPr lvl="1"/>
            <a:r>
              <a:rPr lang="en-US" dirty="0" smtClean="0"/>
              <a:t>IMHA</a:t>
            </a:r>
          </a:p>
          <a:p>
            <a:pPr lvl="1"/>
            <a:r>
              <a:rPr lang="en-US" dirty="0" smtClean="0"/>
              <a:t>Hemolytic transfusion reactions</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15</a:t>
            </a:fld>
            <a:endParaRPr lang="en-US"/>
          </a:p>
        </p:txBody>
      </p:sp>
    </p:spTree>
    <p:extLst>
      <p:ext uri="{BB962C8B-B14F-4D97-AF65-F5344CB8AC3E}">
        <p14:creationId xmlns:p14="http://schemas.microsoft.com/office/powerpoint/2010/main" val="848060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Taylor FB </a:t>
            </a:r>
            <a:r>
              <a:rPr lang="en-US" sz="1200" kern="1200" dirty="0" err="1" smtClean="0">
                <a:solidFill>
                  <a:schemeClr val="tx1"/>
                </a:solidFill>
                <a:latin typeface="+mn-lt"/>
                <a:ea typeface="+mn-ea"/>
                <a:cs typeface="+mn-cs"/>
              </a:rPr>
              <a:t>Jr</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Toh</a:t>
            </a:r>
            <a:r>
              <a:rPr lang="en-US" sz="1200" kern="1200" dirty="0" smtClean="0">
                <a:solidFill>
                  <a:schemeClr val="tx1"/>
                </a:solidFill>
                <a:latin typeface="+mn-lt"/>
                <a:ea typeface="+mn-ea"/>
                <a:cs typeface="+mn-cs"/>
              </a:rPr>
              <a:t> CH, Hoots WK, Wada H, Levi M, Scientific Subcommittee on Disseminated Intravascular Coagulation (DIC) of the International Society on Thrombosis and </a:t>
            </a:r>
            <a:r>
              <a:rPr lang="en-US" sz="1200" kern="1200" dirty="0" err="1" smtClean="0">
                <a:solidFill>
                  <a:schemeClr val="tx1"/>
                </a:solidFill>
                <a:latin typeface="+mn-lt"/>
                <a:ea typeface="+mn-ea"/>
                <a:cs typeface="+mn-cs"/>
              </a:rPr>
              <a:t>Haemostasis</a:t>
            </a:r>
            <a:r>
              <a:rPr lang="en-US" sz="1200" kern="1200" dirty="0" smtClean="0">
                <a:solidFill>
                  <a:schemeClr val="tx1"/>
                </a:solidFill>
                <a:latin typeface="+mn-lt"/>
                <a:ea typeface="+mn-ea"/>
                <a:cs typeface="+mn-cs"/>
              </a:rPr>
              <a:t> (ISTH). Towards definition, clinical and laboratory criteria, and a scoring system for disseminated intravascular coagulation. </a:t>
            </a:r>
            <a:r>
              <a:rPr lang="en-US" sz="1200" i="1" kern="1200" dirty="0" err="1" smtClean="0">
                <a:solidFill>
                  <a:schemeClr val="tx1"/>
                </a:solidFill>
                <a:latin typeface="+mn-lt"/>
                <a:ea typeface="+mn-ea"/>
                <a:cs typeface="+mn-cs"/>
              </a:rPr>
              <a:t>Thromb</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Haemost</a:t>
            </a:r>
            <a:r>
              <a:rPr lang="en-US" sz="1200" i="0" kern="1200" dirty="0" smtClean="0">
                <a:solidFill>
                  <a:schemeClr val="tx1"/>
                </a:solidFill>
                <a:latin typeface="+mn-lt"/>
                <a:ea typeface="+mn-ea"/>
                <a:cs typeface="+mn-cs"/>
              </a:rPr>
              <a:t>. Nov 2001;86(5):1327-30.</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16</a:t>
            </a:fld>
            <a:endParaRPr lang="en-US"/>
          </a:p>
        </p:txBody>
      </p:sp>
    </p:spTree>
    <p:extLst>
      <p:ext uri="{BB962C8B-B14F-4D97-AF65-F5344CB8AC3E}">
        <p14:creationId xmlns:p14="http://schemas.microsoft.com/office/powerpoint/2010/main" val="4117534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primary mechanisms for hypercoagulability</a:t>
            </a:r>
            <a:r>
              <a:rPr lang="en-US" baseline="0" dirty="0" smtClean="0"/>
              <a:t> associated with SIRS/sepsis</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17</a:t>
            </a:fld>
            <a:endParaRPr lang="en-US"/>
          </a:p>
        </p:txBody>
      </p:sp>
    </p:spTree>
    <p:extLst>
      <p:ext uri="{BB962C8B-B14F-4D97-AF65-F5344CB8AC3E}">
        <p14:creationId xmlns:p14="http://schemas.microsoft.com/office/powerpoint/2010/main" val="3624447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18</a:t>
            </a:fld>
            <a:endParaRPr lang="en-US"/>
          </a:p>
        </p:txBody>
      </p:sp>
    </p:spTree>
    <p:extLst>
      <p:ext uri="{BB962C8B-B14F-4D97-AF65-F5344CB8AC3E}">
        <p14:creationId xmlns:p14="http://schemas.microsoft.com/office/powerpoint/2010/main" val="1763266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19</a:t>
            </a:fld>
            <a:endParaRPr lang="en-US"/>
          </a:p>
        </p:txBody>
      </p:sp>
    </p:spTree>
    <p:extLst>
      <p:ext uri="{BB962C8B-B14F-4D97-AF65-F5344CB8AC3E}">
        <p14:creationId xmlns:p14="http://schemas.microsoft.com/office/powerpoint/2010/main" val="1574861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Inflammatory cytokines (TNF-alpha, IL-1, IL-6) stimulate endothelial cells to produce large quantities of plasminogen activating inhibitor-1 (PAI-1)</a:t>
            </a:r>
          </a:p>
          <a:p>
            <a:r>
              <a:rPr lang="en-US" dirty="0" smtClean="0"/>
              <a:t>Net result of interactions between activated protein C (antithrombotic) and PAI-1 (anti-</a:t>
            </a:r>
            <a:r>
              <a:rPr lang="en-US" dirty="0" err="1" smtClean="0"/>
              <a:t>fibrinolytic</a:t>
            </a:r>
            <a:r>
              <a:rPr lang="en-US" dirty="0" smtClean="0"/>
              <a:t>) depend on the relative activity of each factor</a:t>
            </a:r>
          </a:p>
          <a:p>
            <a:pPr lvl="1"/>
            <a:r>
              <a:rPr lang="en-US" dirty="0" smtClean="0"/>
              <a:t>With depletion of APC, balance shifts to further inhibition of activated protein C by PAI-1</a:t>
            </a:r>
          </a:p>
          <a:p>
            <a:pPr lvl="1"/>
            <a:r>
              <a:rPr lang="en-US" dirty="0" smtClean="0"/>
              <a:t>Overall effect is enhanced anti-fibrinolysis and further depression of antithrombotic activity</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20</a:t>
            </a:fld>
            <a:endParaRPr lang="en-US"/>
          </a:p>
        </p:txBody>
      </p:sp>
    </p:spTree>
    <p:extLst>
      <p:ext uri="{BB962C8B-B14F-4D97-AF65-F5344CB8AC3E}">
        <p14:creationId xmlns:p14="http://schemas.microsoft.com/office/powerpoint/2010/main" val="2735993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disorders that</a:t>
            </a:r>
            <a:r>
              <a:rPr lang="en-US" baseline="0" dirty="0" smtClean="0"/>
              <a:t> are characterized by elevated FDPs include: </a:t>
            </a:r>
            <a:r>
              <a:rPr lang="en-US" sz="1200" kern="1200" dirty="0" smtClean="0">
                <a:solidFill>
                  <a:schemeClr val="tx1"/>
                </a:solidFill>
                <a:latin typeface="+mn-lt"/>
                <a:ea typeface="+mn-ea"/>
                <a:cs typeface="+mn-cs"/>
              </a:rPr>
              <a:t> increased fibrin production, such as with inflammation, malignancy, and trauma, or decreased hepatic clearance</a:t>
            </a:r>
          </a:p>
          <a:p>
            <a:r>
              <a:rPr lang="en-US" sz="1200" kern="1200" dirty="0" smtClean="0">
                <a:solidFill>
                  <a:schemeClr val="tx1"/>
                </a:solidFill>
                <a:latin typeface="+mn-lt"/>
                <a:ea typeface="+mn-ea"/>
                <a:cs typeface="+mn-cs"/>
              </a:rPr>
              <a:t>D-dimers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are unique FDPs that are only present after cross-linking and subsequent </a:t>
            </a:r>
            <a:r>
              <a:rPr lang="en-US" sz="1200" kern="1200" dirty="0" err="1" smtClean="0">
                <a:solidFill>
                  <a:schemeClr val="tx1"/>
                </a:solidFill>
                <a:latin typeface="+mn-lt"/>
                <a:ea typeface="+mn-ea"/>
                <a:cs typeface="+mn-cs"/>
              </a:rPr>
              <a:t>lysis</a:t>
            </a:r>
            <a:r>
              <a:rPr lang="en-US" sz="1200" kern="1200" dirty="0" smtClean="0">
                <a:solidFill>
                  <a:schemeClr val="tx1"/>
                </a:solidFill>
                <a:latin typeface="+mn-lt"/>
                <a:ea typeface="+mn-ea"/>
                <a:cs typeface="+mn-cs"/>
              </a:rPr>
              <a:t> of the fibrin clot.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Elevations in D-dimers imply active thrombosis, since D-dimers originate from the cleavage of cross-linked fibrin in the final clot.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 humans, a normal D-dimer level has been shown to rule out deep vein thrombosis and pulmonary thromboembolism (PTE), but specificity is poor, limiting the usefulness of elevated D-dimers in confirming a diagnosis. It has been shown that red blood cell </a:t>
            </a:r>
            <a:r>
              <a:rPr lang="en-US" sz="1200" kern="1200" dirty="0" err="1" smtClean="0">
                <a:solidFill>
                  <a:schemeClr val="tx1"/>
                </a:solidFill>
                <a:latin typeface="+mn-lt"/>
                <a:ea typeface="+mn-ea"/>
                <a:cs typeface="+mn-cs"/>
              </a:rPr>
              <a:t>autoagglutination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hypoalbuminemia</a:t>
            </a:r>
            <a:r>
              <a:rPr lang="en-US" sz="1200" kern="1200" dirty="0" smtClean="0">
                <a:solidFill>
                  <a:schemeClr val="tx1"/>
                </a:solidFill>
                <a:latin typeface="+mn-lt"/>
                <a:ea typeface="+mn-ea"/>
                <a:cs typeface="+mn-cs"/>
              </a:rPr>
              <a:t>, and increases in corticosteroids (either exogenous or endogenous) can result in elevated D- dimer levels in humans. This lack of specificity limits the use of D-dimers in diseases such as PLN, IMHA, or </a:t>
            </a:r>
            <a:r>
              <a:rPr lang="en-US" sz="1200" kern="1200" dirty="0" err="1" smtClean="0">
                <a:solidFill>
                  <a:schemeClr val="tx1"/>
                </a:solidFill>
                <a:latin typeface="+mn-lt"/>
                <a:ea typeface="+mn-ea"/>
                <a:cs typeface="+mn-cs"/>
              </a:rPr>
              <a:t>hyperadrenocorticism</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Quantitative evaluation of natural anticoagulants is not widely available and generally is limited to measurement of AT activity. Decreased AT activity has been linked with clinical hypercoagulability in dogs and humans.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 In humans, thrombosis is associated with AT activity &lt;70% of normal.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PLNs in humans and dogs are classically associated with decreased AT activity and subsequent risk of thrombosis; however, other factors also contribute to thrombosis, including elevated concentrations of factor V, factor VIII, and fibrinogen, urinary loss of </a:t>
            </a:r>
            <a:r>
              <a:rPr lang="en-US" sz="1200" kern="1200" dirty="0" err="1" smtClean="0">
                <a:solidFill>
                  <a:schemeClr val="tx1"/>
                </a:solidFill>
                <a:latin typeface="+mn-lt"/>
                <a:ea typeface="+mn-ea"/>
                <a:cs typeface="+mn-cs"/>
              </a:rPr>
              <a:t>antiplasmins</a:t>
            </a:r>
            <a:r>
              <a:rPr lang="en-US" sz="1200" kern="1200" dirty="0" smtClean="0">
                <a:solidFill>
                  <a:schemeClr val="tx1"/>
                </a:solidFill>
                <a:latin typeface="+mn-lt"/>
                <a:ea typeface="+mn-ea"/>
                <a:cs typeface="+mn-cs"/>
              </a:rPr>
              <a:t> (mostly alpha 1-antitrypsin), and blood stasis.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 Furthermore, AT may be decreased as a result of thromboembolic disease rather than the cause.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 additional complicating factor affecting the potential value of AT for diagnosis of thrombosis is that AT may be decreased by other disease states. For example, AT is decreased in both dogs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and cats with chronic renal failure.</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21</a:t>
            </a:fld>
            <a:endParaRPr lang="en-US"/>
          </a:p>
        </p:txBody>
      </p:sp>
    </p:spTree>
    <p:extLst>
      <p:ext uri="{BB962C8B-B14F-4D97-AF65-F5344CB8AC3E}">
        <p14:creationId xmlns:p14="http://schemas.microsoft.com/office/powerpoint/2010/main" val="1621742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TEG apparatus consists of a plastic cup and a pin that is suspended by a torsion wire.</a:t>
            </a:r>
          </a:p>
          <a:p>
            <a:r>
              <a:rPr lang="en-US" dirty="0" smtClean="0"/>
              <a:t> A sample of blood (total volume=0.36 mL) is placed into the cup, which is maintained at 37 degrees C and the pin is lowered into the blood.</a:t>
            </a:r>
          </a:p>
          <a:p>
            <a:r>
              <a:rPr lang="en-US" dirty="0" smtClean="0"/>
              <a:t> The cup is then oscillated through an angle of 4 degrees 45” for a</a:t>
            </a:r>
            <a:r>
              <a:rPr lang="en-US" baseline="0" dirty="0" smtClean="0"/>
              <a:t> </a:t>
            </a:r>
            <a:r>
              <a:rPr lang="en-US" dirty="0" smtClean="0"/>
              <a:t>10 second cycle (TEG cup oscillates; Rotation</a:t>
            </a:r>
            <a:r>
              <a:rPr lang="en-US" baseline="0" dirty="0" smtClean="0"/>
              <a:t> </a:t>
            </a:r>
            <a:r>
              <a:rPr lang="en-US" baseline="0" dirty="0" err="1" smtClean="0"/>
              <a:t>Thromboelastometer</a:t>
            </a:r>
            <a:r>
              <a:rPr lang="en-US" baseline="0" dirty="0" smtClean="0"/>
              <a:t> (</a:t>
            </a:r>
            <a:r>
              <a:rPr lang="en-US" dirty="0" smtClean="0"/>
              <a:t>ROTEM)- pin</a:t>
            </a:r>
            <a:r>
              <a:rPr lang="en-US" baseline="0" dirty="0" smtClean="0"/>
              <a:t> oscillates)</a:t>
            </a:r>
            <a:r>
              <a:rPr lang="en-US" dirty="0" smtClean="0"/>
              <a:t>.	</a:t>
            </a:r>
          </a:p>
          <a:p>
            <a:r>
              <a:rPr lang="en-US" dirty="0" smtClean="0"/>
              <a:t>When fibrin strands form between the pin and the cup, the pin begins to move with the cup and the torque generated is transmitted up the wire to a mechanical/electrical transducer, which is converted to digital data for display of the TEG tracing. </a:t>
            </a:r>
          </a:p>
          <a:p>
            <a:r>
              <a:rPr lang="en-US" dirty="0" smtClean="0"/>
              <a:t>Although times for complete coagulation are variable, most samples will generate the critical parameters within 30 minutes (not including fibrinolysis).</a:t>
            </a:r>
          </a:p>
          <a:p>
            <a:r>
              <a:rPr lang="en-US" dirty="0" smtClean="0"/>
              <a:t>Usually use citrated whole blood</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22</a:t>
            </a:fld>
            <a:endParaRPr lang="en-US"/>
          </a:p>
        </p:txBody>
      </p:sp>
    </p:spTree>
    <p:extLst>
      <p:ext uri="{BB962C8B-B14F-4D97-AF65-F5344CB8AC3E}">
        <p14:creationId xmlns:p14="http://schemas.microsoft.com/office/powerpoint/2010/main" val="175330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49D2A6E-3CAC-D149-8498-621AB149ECCE}" type="slidenum">
              <a:rPr lang="en-US" smtClean="0"/>
              <a:t>4</a:t>
            </a:fld>
            <a:endParaRPr lang="en-US"/>
          </a:p>
        </p:txBody>
      </p:sp>
    </p:spTree>
    <p:extLst>
      <p:ext uri="{BB962C8B-B14F-4D97-AF65-F5344CB8AC3E}">
        <p14:creationId xmlns:p14="http://schemas.microsoft.com/office/powerpoint/2010/main" val="3255207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23</a:t>
            </a:fld>
            <a:endParaRPr lang="en-US"/>
          </a:p>
        </p:txBody>
      </p:sp>
    </p:spTree>
    <p:extLst>
      <p:ext uri="{BB962C8B-B14F-4D97-AF65-F5344CB8AC3E}">
        <p14:creationId xmlns:p14="http://schemas.microsoft.com/office/powerpoint/2010/main" val="3794440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PARVO</a:t>
            </a:r>
            <a:r>
              <a:rPr lang="en-US" sz="1200" kern="1200" baseline="0" dirty="0" smtClean="0">
                <a:solidFill>
                  <a:schemeClr val="tx1"/>
                </a:solidFill>
                <a:latin typeface="+mn-lt"/>
                <a:ea typeface="+mn-ea"/>
                <a:cs typeface="+mn-cs"/>
              </a:rPr>
              <a:t> paper: </a:t>
            </a:r>
            <a:r>
              <a:rPr lang="en-US" sz="1200" kern="1200" dirty="0" smtClean="0">
                <a:solidFill>
                  <a:schemeClr val="tx1"/>
                </a:solidFill>
                <a:latin typeface="+mn-lt"/>
                <a:ea typeface="+mn-ea"/>
                <a:cs typeface="+mn-cs"/>
              </a:rPr>
              <a:t>Otto CM, </a:t>
            </a:r>
            <a:r>
              <a:rPr lang="en-US" sz="1200" kern="1200" dirty="0" err="1" smtClean="0">
                <a:solidFill>
                  <a:schemeClr val="tx1"/>
                </a:solidFill>
                <a:latin typeface="+mn-lt"/>
                <a:ea typeface="+mn-ea"/>
                <a:cs typeface="+mn-cs"/>
              </a:rPr>
              <a:t>Rieser</a:t>
            </a:r>
            <a:r>
              <a:rPr lang="en-US" sz="1200" kern="1200" dirty="0" smtClean="0">
                <a:solidFill>
                  <a:schemeClr val="tx1"/>
                </a:solidFill>
                <a:latin typeface="+mn-lt"/>
                <a:ea typeface="+mn-ea"/>
                <a:cs typeface="+mn-cs"/>
              </a:rPr>
              <a:t> TM, Brooks MB, Russell MW. Evidence of hypercoagulability in dogs with </a:t>
            </a:r>
            <a:r>
              <a:rPr lang="en-US" sz="1200" kern="1200" dirty="0" err="1" smtClean="0">
                <a:solidFill>
                  <a:schemeClr val="tx1"/>
                </a:solidFill>
                <a:latin typeface="+mn-lt"/>
                <a:ea typeface="+mn-ea"/>
                <a:cs typeface="+mn-cs"/>
              </a:rPr>
              <a:t>parvoviral</a:t>
            </a:r>
            <a:r>
              <a:rPr lang="en-US" sz="1200" kern="1200" dirty="0" smtClean="0">
                <a:solidFill>
                  <a:schemeClr val="tx1"/>
                </a:solidFill>
                <a:latin typeface="+mn-lt"/>
                <a:ea typeface="+mn-ea"/>
                <a:cs typeface="+mn-cs"/>
              </a:rPr>
              <a:t> enteritis. J Am Vet Med Assoc. 2000;217:1500–1504-</a:t>
            </a:r>
            <a:r>
              <a:rPr lang="en-US" sz="1200" kern="1200" baseline="0" dirty="0" smtClean="0">
                <a:solidFill>
                  <a:schemeClr val="tx1"/>
                </a:solidFill>
                <a:latin typeface="+mn-lt"/>
                <a:ea typeface="+mn-ea"/>
                <a:cs typeface="+mn-cs"/>
              </a:rPr>
              <a:t> 9 pups with </a:t>
            </a:r>
            <a:r>
              <a:rPr lang="en-US" sz="1200" kern="1200" baseline="0" dirty="0" err="1" smtClean="0">
                <a:solidFill>
                  <a:schemeClr val="tx1"/>
                </a:solidFill>
                <a:latin typeface="+mn-lt"/>
                <a:ea typeface="+mn-ea"/>
                <a:cs typeface="+mn-cs"/>
              </a:rPr>
              <a:t>Parvo</a:t>
            </a:r>
            <a:r>
              <a:rPr lang="en-US" sz="1200" kern="1200" baseline="0" dirty="0" smtClean="0">
                <a:solidFill>
                  <a:schemeClr val="tx1"/>
                </a:solidFill>
                <a:latin typeface="+mn-lt"/>
                <a:ea typeface="+mn-ea"/>
                <a:cs typeface="+mn-cs"/>
              </a:rPr>
              <a:t> compared with 9 age-matched control dogs- hypercoagulability documented in all 9 (increased MA)</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NEOPLASIA</a:t>
            </a:r>
            <a:r>
              <a:rPr lang="en-US" sz="1200" kern="1200" baseline="0" dirty="0" smtClean="0">
                <a:solidFill>
                  <a:schemeClr val="tx1"/>
                </a:solidFill>
                <a:latin typeface="+mn-lt"/>
                <a:ea typeface="+mn-ea"/>
                <a:cs typeface="+mn-cs"/>
              </a:rPr>
              <a:t> paper: </a:t>
            </a:r>
            <a:r>
              <a:rPr lang="en-US" sz="1200" kern="1200" dirty="0" err="1" smtClean="0">
                <a:solidFill>
                  <a:schemeClr val="tx1"/>
                </a:solidFill>
                <a:latin typeface="+mn-lt"/>
                <a:ea typeface="+mn-ea"/>
                <a:cs typeface="+mn-cs"/>
              </a:rPr>
              <a:t>Kristensen</a:t>
            </a:r>
            <a:r>
              <a:rPr lang="en-US" sz="1200" kern="1200" dirty="0" smtClean="0">
                <a:solidFill>
                  <a:schemeClr val="tx1"/>
                </a:solidFill>
                <a:latin typeface="+mn-lt"/>
                <a:ea typeface="+mn-ea"/>
                <a:cs typeface="+mn-cs"/>
              </a:rPr>
              <a:t> AT, </a:t>
            </a:r>
            <a:r>
              <a:rPr lang="en-US" sz="1200" kern="1200" dirty="0" err="1" smtClean="0">
                <a:solidFill>
                  <a:schemeClr val="tx1"/>
                </a:solidFill>
                <a:latin typeface="+mn-lt"/>
                <a:ea typeface="+mn-ea"/>
                <a:cs typeface="+mn-cs"/>
              </a:rPr>
              <a:t>Wiinberg</a:t>
            </a:r>
            <a:r>
              <a:rPr lang="en-US" sz="1200" kern="1200" dirty="0" smtClean="0">
                <a:solidFill>
                  <a:schemeClr val="tx1"/>
                </a:solidFill>
                <a:latin typeface="+mn-lt"/>
                <a:ea typeface="+mn-ea"/>
                <a:cs typeface="+mn-cs"/>
              </a:rPr>
              <a:t> B, </a:t>
            </a:r>
            <a:r>
              <a:rPr lang="en-US" sz="1200" kern="1200" dirty="0" err="1" smtClean="0">
                <a:solidFill>
                  <a:schemeClr val="tx1"/>
                </a:solidFill>
                <a:latin typeface="+mn-lt"/>
                <a:ea typeface="+mn-ea"/>
                <a:cs typeface="+mn-cs"/>
              </a:rPr>
              <a:t>Jessen</a:t>
            </a:r>
            <a:r>
              <a:rPr lang="en-US" sz="1200" kern="1200" dirty="0" smtClean="0">
                <a:solidFill>
                  <a:schemeClr val="tx1"/>
                </a:solidFill>
                <a:latin typeface="+mn-lt"/>
                <a:ea typeface="+mn-ea"/>
                <a:cs typeface="+mn-cs"/>
              </a:rPr>
              <a:t> LR, </a:t>
            </a:r>
            <a:r>
              <a:rPr lang="en-US" sz="1200" kern="1200" dirty="0" err="1" smtClean="0">
                <a:solidFill>
                  <a:schemeClr val="tx1"/>
                </a:solidFill>
                <a:latin typeface="+mn-lt"/>
                <a:ea typeface="+mn-ea"/>
                <a:cs typeface="+mn-cs"/>
              </a:rPr>
              <a:t>Adreasen</a:t>
            </a:r>
            <a:r>
              <a:rPr lang="en-US" sz="1200" kern="1200" dirty="0" smtClean="0">
                <a:solidFill>
                  <a:schemeClr val="tx1"/>
                </a:solidFill>
                <a:latin typeface="+mn-lt"/>
                <a:ea typeface="+mn-ea"/>
                <a:cs typeface="+mn-cs"/>
              </a:rPr>
              <a:t> E, Jensen AL. Evaluation of human recombinant tissue factor-activated </a:t>
            </a:r>
            <a:r>
              <a:rPr lang="en-US" sz="1200" kern="1200" dirty="0" err="1" smtClean="0">
                <a:solidFill>
                  <a:schemeClr val="tx1"/>
                </a:solidFill>
                <a:latin typeface="+mn-lt"/>
                <a:ea typeface="+mn-ea"/>
                <a:cs typeface="+mn-cs"/>
              </a:rPr>
              <a:t>thromboelastography</a:t>
            </a:r>
            <a:r>
              <a:rPr lang="en-US" sz="1200" kern="1200" dirty="0" smtClean="0">
                <a:solidFill>
                  <a:schemeClr val="tx1"/>
                </a:solidFill>
                <a:latin typeface="+mn-lt"/>
                <a:ea typeface="+mn-ea"/>
                <a:cs typeface="+mn-cs"/>
              </a:rPr>
              <a:t> in 49 dogs with </a:t>
            </a:r>
            <a:r>
              <a:rPr lang="en-US" sz="1200" kern="1200" dirty="0" err="1" smtClean="0">
                <a:solidFill>
                  <a:schemeClr val="tx1"/>
                </a:solidFill>
                <a:latin typeface="+mn-lt"/>
                <a:ea typeface="+mn-ea"/>
                <a:cs typeface="+mn-cs"/>
              </a:rPr>
              <a:t>neoplasia</a:t>
            </a:r>
            <a:r>
              <a:rPr lang="en-US" sz="1200" kern="1200" dirty="0" smtClean="0">
                <a:solidFill>
                  <a:schemeClr val="tx1"/>
                </a:solidFill>
                <a:latin typeface="+mn-lt"/>
                <a:ea typeface="+mn-ea"/>
                <a:cs typeface="+mn-cs"/>
              </a:rPr>
              <a:t>. J Vet Intern Med. 2008;22:140–147</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67% of dogs with malignant </a:t>
            </a:r>
            <a:r>
              <a:rPr lang="en-US" sz="1200" kern="1200" dirty="0" err="1" smtClean="0">
                <a:solidFill>
                  <a:schemeClr val="tx1"/>
                </a:solidFill>
                <a:latin typeface="+mn-lt"/>
                <a:ea typeface="+mn-ea"/>
                <a:cs typeface="+mn-cs"/>
              </a:rPr>
              <a:t>neoplasia</a:t>
            </a:r>
            <a:r>
              <a:rPr lang="en-US" sz="1200" kern="1200" dirty="0" smtClean="0">
                <a:solidFill>
                  <a:schemeClr val="tx1"/>
                </a:solidFill>
                <a:latin typeface="+mn-lt"/>
                <a:ea typeface="+mn-ea"/>
                <a:cs typeface="+mn-cs"/>
              </a:rPr>
              <a:t> had hemostatic dysfunction, defined as an altered G value. Of these dogs, 75% were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and 25% were </a:t>
            </a:r>
            <a:r>
              <a:rPr lang="en-US" sz="1200" kern="1200" dirty="0" err="1" smtClean="0">
                <a:solidFill>
                  <a:schemeClr val="tx1"/>
                </a:solidFill>
                <a:latin typeface="+mn-lt"/>
                <a:ea typeface="+mn-ea"/>
                <a:cs typeface="+mn-cs"/>
              </a:rPr>
              <a:t>hypocoagulable</a:t>
            </a:r>
            <a:r>
              <a:rPr lang="en-US" sz="1200" kern="1200" dirty="0" smtClean="0">
                <a:solidFill>
                  <a:schemeClr val="tx1"/>
                </a:solidFill>
                <a:latin typeface="+mn-lt"/>
                <a:ea typeface="+mn-ea"/>
                <a:cs typeface="+mn-cs"/>
              </a:rPr>
              <a:t>. Dogs with malignant </a:t>
            </a:r>
            <a:r>
              <a:rPr lang="en-US" sz="1200" kern="1200" dirty="0" err="1" smtClean="0">
                <a:solidFill>
                  <a:schemeClr val="tx1"/>
                </a:solidFill>
                <a:latin typeface="+mn-lt"/>
                <a:ea typeface="+mn-ea"/>
                <a:cs typeface="+mn-cs"/>
              </a:rPr>
              <a:t>neoplasia</a:t>
            </a:r>
            <a:r>
              <a:rPr lang="en-US" sz="1200" kern="1200" dirty="0" smtClean="0">
                <a:solidFill>
                  <a:schemeClr val="tx1"/>
                </a:solidFill>
                <a:latin typeface="+mn-lt"/>
                <a:ea typeface="+mn-ea"/>
                <a:cs typeface="+mn-cs"/>
              </a:rPr>
              <a:t> were significantly more likely to be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compared with dogs that had benign neoplasms. Hypercoagulability was not attributable to fibrinogen concentration as there was no significant difference in the fibrinogen concentrations of dogs with malignant compared with those with benign </a:t>
            </a:r>
            <a:r>
              <a:rPr lang="en-US" sz="1200" kern="1200" dirty="0" err="1" smtClean="0">
                <a:solidFill>
                  <a:schemeClr val="tx1"/>
                </a:solidFill>
                <a:latin typeface="+mn-lt"/>
                <a:ea typeface="+mn-ea"/>
                <a:cs typeface="+mn-cs"/>
              </a:rPr>
              <a:t>neoplasia</a:t>
            </a:r>
            <a:r>
              <a:rPr lang="en-US" sz="1200" kern="1200" dirty="0" smtClean="0">
                <a:solidFill>
                  <a:schemeClr val="tx1"/>
                </a:solidFill>
                <a:latin typeface="+mn-lt"/>
                <a:ea typeface="+mn-ea"/>
                <a:cs typeface="+mn-cs"/>
              </a:rPr>
              <a:t>. No information was provided on the overall correlation between fibrinogen concentration and G/MA or the number of dogs with TEG tracings indicative of hypercoagulability that developed VT. These findings are consistent with a similar study in which people with malignant neoplasms had increased G/MA values.</a:t>
            </a:r>
          </a:p>
          <a:p>
            <a:r>
              <a:rPr lang="en-US" dirty="0" smtClean="0"/>
              <a:t>DIC Paper:</a:t>
            </a:r>
            <a:r>
              <a:rPr lang="en-US" baseline="0" dirty="0" smtClean="0"/>
              <a:t> </a:t>
            </a:r>
            <a:r>
              <a:rPr lang="en-US" sz="1200" kern="1200" dirty="0" err="1" smtClean="0">
                <a:solidFill>
                  <a:schemeClr val="tx1"/>
                </a:solidFill>
                <a:latin typeface="+mn-lt"/>
                <a:ea typeface="+mn-ea"/>
                <a:cs typeface="+mn-cs"/>
              </a:rPr>
              <a:t>Wiinberg</a:t>
            </a:r>
            <a:r>
              <a:rPr lang="en-US" sz="1200" kern="1200" dirty="0" smtClean="0">
                <a:solidFill>
                  <a:schemeClr val="tx1"/>
                </a:solidFill>
                <a:latin typeface="+mn-lt"/>
                <a:ea typeface="+mn-ea"/>
                <a:cs typeface="+mn-cs"/>
              </a:rPr>
              <a:t> B, Jensen AL, Johansson PI, </a:t>
            </a:r>
            <a:r>
              <a:rPr lang="en-US" sz="1200" kern="1200" dirty="0" err="1" smtClean="0">
                <a:solidFill>
                  <a:schemeClr val="tx1"/>
                </a:solidFill>
                <a:latin typeface="+mn-lt"/>
                <a:ea typeface="+mn-ea"/>
                <a:cs typeface="+mn-cs"/>
              </a:rPr>
              <a:t>Rozanski</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Tranholm</a:t>
            </a:r>
            <a:r>
              <a:rPr lang="en-US" sz="1200" kern="1200" dirty="0" smtClean="0">
                <a:solidFill>
                  <a:schemeClr val="tx1"/>
                </a:solidFill>
                <a:latin typeface="+mn-lt"/>
                <a:ea typeface="+mn-ea"/>
                <a:cs typeface="+mn-cs"/>
              </a:rPr>
              <a:t> M, </a:t>
            </a:r>
            <a:r>
              <a:rPr lang="en-US" sz="1200" kern="1200" dirty="0" err="1" smtClean="0">
                <a:solidFill>
                  <a:schemeClr val="tx1"/>
                </a:solidFill>
                <a:latin typeface="+mn-lt"/>
                <a:ea typeface="+mn-ea"/>
                <a:cs typeface="+mn-cs"/>
              </a:rPr>
              <a:t>Kristensen</a:t>
            </a:r>
            <a:r>
              <a:rPr lang="en-US" sz="1200" kern="1200" dirty="0" smtClean="0">
                <a:solidFill>
                  <a:schemeClr val="tx1"/>
                </a:solidFill>
                <a:latin typeface="+mn-lt"/>
                <a:ea typeface="+mn-ea"/>
                <a:cs typeface="+mn-cs"/>
              </a:rPr>
              <a:t> AT. </a:t>
            </a:r>
            <a:r>
              <a:rPr lang="en-US" sz="1200" kern="1200" dirty="0" err="1" smtClean="0">
                <a:solidFill>
                  <a:schemeClr val="tx1"/>
                </a:solidFill>
                <a:latin typeface="+mn-lt"/>
                <a:ea typeface="+mn-ea"/>
                <a:cs typeface="+mn-cs"/>
              </a:rPr>
              <a:t>Thromboelastographic</a:t>
            </a:r>
            <a:r>
              <a:rPr lang="en-US" sz="1200" kern="1200" dirty="0" smtClean="0">
                <a:solidFill>
                  <a:schemeClr val="tx1"/>
                </a:solidFill>
                <a:latin typeface="+mn-lt"/>
                <a:ea typeface="+mn-ea"/>
                <a:cs typeface="+mn-cs"/>
              </a:rPr>
              <a:t> evaluation of hemostatic function in dogs with disseminated intravascular coagulation. J Vet Intern Med. 2008;22:357–365- 50 dogs diagnosed with DIC based on standard</a:t>
            </a:r>
            <a:r>
              <a:rPr lang="en-US" sz="1200" kern="1200" baseline="0" dirty="0" smtClean="0">
                <a:solidFill>
                  <a:schemeClr val="tx1"/>
                </a:solidFill>
                <a:latin typeface="+mn-lt"/>
                <a:ea typeface="+mn-ea"/>
                <a:cs typeface="+mn-cs"/>
              </a:rPr>
              <a:t> hemostatic assays- </a:t>
            </a:r>
            <a:r>
              <a:rPr lang="en-US" sz="1200" kern="1200" dirty="0" smtClean="0">
                <a:solidFill>
                  <a:schemeClr val="tx1"/>
                </a:solidFill>
                <a:latin typeface="+mn-lt"/>
                <a:ea typeface="+mn-ea"/>
                <a:cs typeface="+mn-cs"/>
              </a:rPr>
              <a:t>22% were </a:t>
            </a:r>
            <a:r>
              <a:rPr lang="en-US" sz="1200" kern="1200" dirty="0" err="1" smtClean="0">
                <a:solidFill>
                  <a:schemeClr val="tx1"/>
                </a:solidFill>
                <a:latin typeface="+mn-lt"/>
                <a:ea typeface="+mn-ea"/>
                <a:cs typeface="+mn-cs"/>
              </a:rPr>
              <a:t>hypocoagulable</a:t>
            </a:r>
            <a:r>
              <a:rPr lang="en-US" sz="1200" kern="1200" dirty="0" smtClean="0">
                <a:solidFill>
                  <a:schemeClr val="tx1"/>
                </a:solidFill>
                <a:latin typeface="+mn-lt"/>
                <a:ea typeface="+mn-ea"/>
                <a:cs typeface="+mn-cs"/>
              </a:rPr>
              <a:t>, 34% were </a:t>
            </a:r>
            <a:r>
              <a:rPr lang="en-US" sz="1200" kern="1200" dirty="0" err="1" smtClean="0">
                <a:solidFill>
                  <a:schemeClr val="tx1"/>
                </a:solidFill>
                <a:latin typeface="+mn-lt"/>
                <a:ea typeface="+mn-ea"/>
                <a:cs typeface="+mn-cs"/>
              </a:rPr>
              <a:t>normocoagulable</a:t>
            </a:r>
            <a:r>
              <a:rPr lang="en-US" sz="1200" kern="1200" dirty="0" smtClean="0">
                <a:solidFill>
                  <a:schemeClr val="tx1"/>
                </a:solidFill>
                <a:latin typeface="+mn-lt"/>
                <a:ea typeface="+mn-ea"/>
                <a:cs typeface="+mn-cs"/>
              </a:rPr>
              <a:t>, and 44% were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H</a:t>
            </a:r>
            <a:r>
              <a:rPr lang="en-US" sz="1200" kern="1200" dirty="0" err="1" smtClean="0">
                <a:solidFill>
                  <a:schemeClr val="tx1"/>
                </a:solidFill>
                <a:latin typeface="+mn-lt"/>
                <a:ea typeface="+mn-ea"/>
                <a:cs typeface="+mn-cs"/>
              </a:rPr>
              <a:t>ypocoagulable</a:t>
            </a:r>
            <a:r>
              <a:rPr lang="en-US" sz="1200" kern="1200" dirty="0" smtClean="0">
                <a:solidFill>
                  <a:schemeClr val="tx1"/>
                </a:solidFill>
                <a:latin typeface="+mn-lt"/>
                <a:ea typeface="+mn-ea"/>
                <a:cs typeface="+mn-cs"/>
              </a:rPr>
              <a:t> dogs had a 2.4 times greater relative risk of death within 28 days than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dogs. The G value was concluded to best reflect the hemostatic status of dogs with DIC, and a TEG tracing indicating hypercoagulability was considered a favorable prognostic indicator.</a:t>
            </a:r>
          </a:p>
          <a:p>
            <a:r>
              <a:rPr lang="en-US" dirty="0" smtClean="0"/>
              <a:t>IMHA papers: </a:t>
            </a:r>
            <a:r>
              <a:rPr lang="en-US" sz="1200" kern="1200" dirty="0" err="1" smtClean="0">
                <a:solidFill>
                  <a:schemeClr val="tx1"/>
                </a:solidFill>
                <a:latin typeface="+mn-lt"/>
                <a:ea typeface="+mn-ea"/>
                <a:cs typeface="+mn-cs"/>
              </a:rPr>
              <a:t>Sinnott</a:t>
            </a:r>
            <a:r>
              <a:rPr lang="en-US" sz="1200" kern="1200" dirty="0" smtClean="0">
                <a:solidFill>
                  <a:schemeClr val="tx1"/>
                </a:solidFill>
                <a:latin typeface="+mn-lt"/>
                <a:ea typeface="+mn-ea"/>
                <a:cs typeface="+mn-cs"/>
              </a:rPr>
              <a:t> VB, Otto CM. Use of </a:t>
            </a:r>
            <a:r>
              <a:rPr lang="en-US" sz="1200" kern="1200" dirty="0" err="1" smtClean="0">
                <a:solidFill>
                  <a:schemeClr val="tx1"/>
                </a:solidFill>
                <a:latin typeface="+mn-lt"/>
                <a:ea typeface="+mn-ea"/>
                <a:cs typeface="+mn-cs"/>
              </a:rPr>
              <a:t>thromboelastography</a:t>
            </a:r>
            <a:r>
              <a:rPr lang="en-US" sz="1200" kern="1200" dirty="0" smtClean="0">
                <a:solidFill>
                  <a:schemeClr val="tx1"/>
                </a:solidFill>
                <a:latin typeface="+mn-lt"/>
                <a:ea typeface="+mn-ea"/>
                <a:cs typeface="+mn-cs"/>
              </a:rPr>
              <a:t> in dogs with immune-mediated hemolytic anemia: 39 cases (2000–2008). J Vet </a:t>
            </a:r>
            <a:r>
              <a:rPr lang="en-US" sz="1200" kern="1200" dirty="0" err="1" smtClean="0">
                <a:solidFill>
                  <a:schemeClr val="tx1"/>
                </a:solidFill>
                <a:latin typeface="+mn-lt"/>
                <a:ea typeface="+mn-ea"/>
                <a:cs typeface="+mn-cs"/>
              </a:rPr>
              <a:t>Emerg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Crit</a:t>
            </a:r>
            <a:r>
              <a:rPr lang="en-US" sz="1200" kern="1200" dirty="0" smtClean="0">
                <a:solidFill>
                  <a:schemeClr val="tx1"/>
                </a:solidFill>
                <a:latin typeface="+mn-lt"/>
                <a:ea typeface="+mn-ea"/>
                <a:cs typeface="+mn-cs"/>
              </a:rPr>
              <a:t> Care (San Antonio). 2009;19:484–488;</a:t>
            </a:r>
            <a:r>
              <a:rPr lang="en-US"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Fenty</a:t>
            </a:r>
            <a:r>
              <a:rPr lang="en-US" sz="1200" kern="1200" dirty="0" smtClean="0">
                <a:solidFill>
                  <a:schemeClr val="tx1"/>
                </a:solidFill>
                <a:latin typeface="+mn-lt"/>
                <a:ea typeface="+mn-ea"/>
                <a:cs typeface="+mn-cs"/>
              </a:rPr>
              <a:t> RK, </a:t>
            </a:r>
            <a:r>
              <a:rPr lang="en-US" sz="1200" kern="1200" dirty="0" err="1" smtClean="0">
                <a:solidFill>
                  <a:schemeClr val="tx1"/>
                </a:solidFill>
                <a:latin typeface="+mn-lt"/>
                <a:ea typeface="+mn-ea"/>
                <a:cs typeface="+mn-cs"/>
              </a:rPr>
              <a:t>deLaforcade</a:t>
            </a:r>
            <a:r>
              <a:rPr lang="en-US" sz="1200" kern="1200" dirty="0" smtClean="0">
                <a:solidFill>
                  <a:schemeClr val="tx1"/>
                </a:solidFill>
                <a:latin typeface="+mn-lt"/>
                <a:ea typeface="+mn-ea"/>
                <a:cs typeface="+mn-cs"/>
              </a:rPr>
              <a:t> AM, Shaw SP, O’Toole TE. Identification of hypercoagulability in dogs with primary immune-mediated hemolytic anemia utilizing </a:t>
            </a:r>
            <a:r>
              <a:rPr lang="en-US" sz="1200" kern="1200" dirty="0" err="1" smtClean="0">
                <a:solidFill>
                  <a:schemeClr val="tx1"/>
                </a:solidFill>
                <a:latin typeface="+mn-lt"/>
                <a:ea typeface="+mn-ea"/>
                <a:cs typeface="+mn-cs"/>
              </a:rPr>
              <a:t>thromboelastography</a:t>
            </a:r>
            <a:r>
              <a:rPr lang="en-US" sz="1200" kern="1200" baseline="0" dirty="0" smtClean="0">
                <a:solidFill>
                  <a:schemeClr val="tx1"/>
                </a:solidFill>
                <a:latin typeface="+mn-lt"/>
                <a:ea typeface="+mn-ea"/>
                <a:cs typeface="+mn-cs"/>
              </a:rPr>
              <a:t> [Abstract</a:t>
            </a:r>
            <a:r>
              <a:rPr lang="en-US" sz="1200" kern="1200" dirty="0" smtClean="0">
                <a:solidFill>
                  <a:schemeClr val="tx1"/>
                </a:solidFill>
                <a:latin typeface="+mn-lt"/>
                <a:ea typeface="+mn-ea"/>
                <a:cs typeface="+mn-cs"/>
              </a:rPr>
              <a:t>]. J Vet </a:t>
            </a:r>
            <a:r>
              <a:rPr lang="en-US" sz="1200" kern="1200" dirty="0" err="1" smtClean="0">
                <a:solidFill>
                  <a:schemeClr val="tx1"/>
                </a:solidFill>
                <a:latin typeface="+mn-lt"/>
                <a:ea typeface="+mn-ea"/>
                <a:cs typeface="+mn-cs"/>
              </a:rPr>
              <a:t>Emerg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Crit</a:t>
            </a:r>
            <a:r>
              <a:rPr lang="en-US" sz="1200" kern="1200" dirty="0" smtClean="0">
                <a:solidFill>
                  <a:schemeClr val="tx1"/>
                </a:solidFill>
                <a:latin typeface="+mn-lt"/>
                <a:ea typeface="+mn-ea"/>
                <a:cs typeface="+mn-cs"/>
              </a:rPr>
              <a:t> Care (San Antonio). 2008;18:411-</a:t>
            </a:r>
            <a:r>
              <a:rPr lang="en-US" sz="1200" kern="1200" baseline="0" dirty="0" smtClean="0">
                <a:solidFill>
                  <a:schemeClr val="tx1"/>
                </a:solidFill>
                <a:latin typeface="+mn-lt"/>
                <a:ea typeface="+mn-ea"/>
                <a:cs typeface="+mn-cs"/>
              </a:rPr>
              <a:t> majority of dogs in both studies had TEG tracings indicating hypercoagulability; first study- pretreated with corticosteroids (confounding factor)</a:t>
            </a:r>
          </a:p>
          <a:p>
            <a:r>
              <a:rPr lang="en-US" sz="1200" kern="1200" baseline="0" dirty="0" smtClean="0">
                <a:solidFill>
                  <a:schemeClr val="tx1"/>
                </a:solidFill>
                <a:latin typeface="+mn-lt"/>
                <a:ea typeface="+mn-ea"/>
                <a:cs typeface="+mn-cs"/>
              </a:rPr>
              <a:t>ICU: Wagg CR, </a:t>
            </a:r>
            <a:r>
              <a:rPr lang="en-US" sz="1200" kern="1200" baseline="0" dirty="0" err="1" smtClean="0">
                <a:solidFill>
                  <a:schemeClr val="tx1"/>
                </a:solidFill>
                <a:latin typeface="+mn-lt"/>
                <a:ea typeface="+mn-ea"/>
                <a:cs typeface="+mn-cs"/>
              </a:rPr>
              <a:t>Boysen</a:t>
            </a:r>
            <a:r>
              <a:rPr lang="en-US" sz="1200" kern="1200" baseline="0" dirty="0" smtClean="0">
                <a:solidFill>
                  <a:schemeClr val="tx1"/>
                </a:solidFill>
                <a:latin typeface="+mn-lt"/>
                <a:ea typeface="+mn-ea"/>
                <a:cs typeface="+mn-cs"/>
              </a:rPr>
              <a:t> SR, </a:t>
            </a:r>
            <a:r>
              <a:rPr lang="en-US" sz="1200" kern="1200" baseline="0" dirty="0" err="1" smtClean="0">
                <a:solidFill>
                  <a:schemeClr val="tx1"/>
                </a:solidFill>
                <a:latin typeface="+mn-lt"/>
                <a:ea typeface="+mn-ea"/>
                <a:cs typeface="+mn-cs"/>
              </a:rPr>
              <a:t>Bedard</a:t>
            </a:r>
            <a:r>
              <a:rPr lang="en-US" sz="1200" kern="1200" baseline="0" dirty="0" smtClean="0">
                <a:solidFill>
                  <a:schemeClr val="tx1"/>
                </a:solidFill>
                <a:latin typeface="+mn-lt"/>
                <a:ea typeface="+mn-ea"/>
                <a:cs typeface="+mn-cs"/>
              </a:rPr>
              <a:t> C. </a:t>
            </a:r>
            <a:r>
              <a:rPr lang="en-US" sz="1200" kern="1200" baseline="0" dirty="0" err="1" smtClean="0">
                <a:solidFill>
                  <a:schemeClr val="tx1"/>
                </a:solidFill>
                <a:latin typeface="+mn-lt"/>
                <a:ea typeface="+mn-ea"/>
                <a:cs typeface="+mn-cs"/>
              </a:rPr>
              <a:t>Thromboelastography</a:t>
            </a:r>
            <a:r>
              <a:rPr lang="en-US" sz="1200" kern="1200" baseline="0" dirty="0" smtClean="0">
                <a:solidFill>
                  <a:schemeClr val="tx1"/>
                </a:solidFill>
                <a:latin typeface="+mn-lt"/>
                <a:ea typeface="+mn-ea"/>
                <a:cs typeface="+mn-cs"/>
              </a:rPr>
              <a:t> in dogs admitted to an intensive care unit. Vet </a:t>
            </a:r>
            <a:r>
              <a:rPr lang="en-US" sz="1200" kern="1200" baseline="0" dirty="0" err="1" smtClean="0">
                <a:solidFill>
                  <a:schemeClr val="tx1"/>
                </a:solidFill>
                <a:latin typeface="+mn-lt"/>
                <a:ea typeface="+mn-ea"/>
                <a:cs typeface="+mn-cs"/>
              </a:rPr>
              <a:t>Clin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Pathol</a:t>
            </a:r>
            <a:r>
              <a:rPr lang="en-US" sz="1200" kern="1200" baseline="0" dirty="0" smtClean="0">
                <a:solidFill>
                  <a:schemeClr val="tx1"/>
                </a:solidFill>
                <a:latin typeface="+mn-lt"/>
                <a:ea typeface="+mn-ea"/>
                <a:cs typeface="+mn-cs"/>
              </a:rPr>
              <a:t> 2009; 38 (4)- </a:t>
            </a:r>
            <a:r>
              <a:rPr lang="en-US" sz="1200" kern="1200" dirty="0" smtClean="0">
                <a:solidFill>
                  <a:schemeClr val="tx1"/>
                </a:solidFill>
                <a:latin typeface="+mn-lt"/>
                <a:ea typeface="+mn-ea"/>
                <a:cs typeface="+mn-cs"/>
              </a:rPr>
              <a:t>11 ICU dogs were classified as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3 as </a:t>
            </a:r>
            <a:r>
              <a:rPr lang="en-US" sz="1200" kern="1200" dirty="0" err="1" smtClean="0">
                <a:solidFill>
                  <a:schemeClr val="tx1"/>
                </a:solidFill>
                <a:latin typeface="+mn-lt"/>
                <a:ea typeface="+mn-ea"/>
                <a:cs typeface="+mn-cs"/>
              </a:rPr>
              <a:t>hypocoagulable</a:t>
            </a:r>
            <a:r>
              <a:rPr lang="en-US" sz="1200" kern="1200" dirty="0" smtClean="0">
                <a:solidFill>
                  <a:schemeClr val="tx1"/>
                </a:solidFill>
                <a:latin typeface="+mn-lt"/>
                <a:ea typeface="+mn-ea"/>
                <a:cs typeface="+mn-cs"/>
              </a:rPr>
              <a:t>, and 13 as </a:t>
            </a:r>
            <a:r>
              <a:rPr lang="en-US" sz="1200" kern="1200" dirty="0" err="1" smtClean="0">
                <a:solidFill>
                  <a:schemeClr val="tx1"/>
                </a:solidFill>
                <a:latin typeface="+mn-lt"/>
                <a:ea typeface="+mn-ea"/>
                <a:cs typeface="+mn-cs"/>
              </a:rPr>
              <a:t>normocoagulable</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25</a:t>
            </a:fld>
            <a:endParaRPr lang="en-US"/>
          </a:p>
        </p:txBody>
      </p:sp>
    </p:spTree>
    <p:extLst>
      <p:ext uri="{BB962C8B-B14F-4D97-AF65-F5344CB8AC3E}">
        <p14:creationId xmlns:p14="http://schemas.microsoft.com/office/powerpoint/2010/main" val="506645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Wiinberg</a:t>
            </a:r>
            <a:r>
              <a:rPr lang="en-US" sz="1200" kern="1200" dirty="0" smtClean="0">
                <a:solidFill>
                  <a:schemeClr val="tx1"/>
                </a:solidFill>
                <a:latin typeface="+mn-lt"/>
                <a:ea typeface="+mn-ea"/>
                <a:cs typeface="+mn-cs"/>
              </a:rPr>
              <a:t> B, Jensen AL, </a:t>
            </a:r>
            <a:r>
              <a:rPr lang="en-US" sz="1200" kern="1200" dirty="0" err="1" smtClean="0">
                <a:solidFill>
                  <a:schemeClr val="tx1"/>
                </a:solidFill>
                <a:latin typeface="+mn-lt"/>
                <a:ea typeface="+mn-ea"/>
                <a:cs typeface="+mn-cs"/>
              </a:rPr>
              <a:t>Rozanski</a:t>
            </a:r>
            <a:r>
              <a:rPr lang="en-US" sz="1200" kern="1200" dirty="0" smtClean="0">
                <a:solidFill>
                  <a:schemeClr val="tx1"/>
                </a:solidFill>
                <a:latin typeface="+mn-lt"/>
                <a:ea typeface="+mn-ea"/>
                <a:cs typeface="+mn-cs"/>
              </a:rPr>
              <a:t> E, et al. Tissue factor activated </a:t>
            </a:r>
            <a:r>
              <a:rPr lang="en-US" sz="1200" kern="1200" dirty="0" err="1" smtClean="0">
                <a:solidFill>
                  <a:schemeClr val="tx1"/>
                </a:solidFill>
                <a:latin typeface="+mn-lt"/>
                <a:ea typeface="+mn-ea"/>
                <a:cs typeface="+mn-cs"/>
              </a:rPr>
              <a:t>thromboelastography</a:t>
            </a:r>
            <a:r>
              <a:rPr lang="en-US" sz="1200" kern="1200" dirty="0" smtClean="0">
                <a:solidFill>
                  <a:schemeClr val="tx1"/>
                </a:solidFill>
                <a:latin typeface="+mn-lt"/>
                <a:ea typeface="+mn-ea"/>
                <a:cs typeface="+mn-cs"/>
              </a:rPr>
              <a:t> correlates to clinical signs of bleeding in dogs. Vet J. 2009;179:121–129-</a:t>
            </a:r>
          </a:p>
          <a:p>
            <a:r>
              <a:rPr lang="en-US" sz="1200" kern="1200" dirty="0" smtClean="0">
                <a:solidFill>
                  <a:schemeClr val="tx1"/>
                </a:solidFill>
                <a:latin typeface="+mn-lt"/>
                <a:ea typeface="+mn-ea"/>
                <a:cs typeface="+mn-cs"/>
              </a:rPr>
              <a:t>TEG may be superior to traditional</a:t>
            </a:r>
            <a:r>
              <a:rPr lang="en-US" sz="1200" kern="1200" baseline="0" dirty="0" smtClean="0">
                <a:solidFill>
                  <a:schemeClr val="tx1"/>
                </a:solidFill>
                <a:latin typeface="+mn-lt"/>
                <a:ea typeface="+mn-ea"/>
                <a:cs typeface="+mn-cs"/>
              </a:rPr>
              <a:t> hemostatic assays</a:t>
            </a:r>
            <a:r>
              <a:rPr lang="en-US" sz="1200" kern="1200" dirty="0" smtClean="0">
                <a:solidFill>
                  <a:schemeClr val="tx1"/>
                </a:solidFill>
                <a:latin typeface="+mn-lt"/>
                <a:ea typeface="+mn-ea"/>
                <a:cs typeface="+mn-cs"/>
              </a:rPr>
              <a:t> in its capacity to correctly predict hemorrhagic episodes in dogs.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 In a prospective study that compared TEG</a:t>
            </a:r>
            <a:r>
              <a:rPr lang="en-US" sz="1200" kern="1200" baseline="0" dirty="0" smtClean="0">
                <a:solidFill>
                  <a:schemeClr val="tx1"/>
                </a:solidFill>
                <a:latin typeface="+mn-lt"/>
                <a:ea typeface="+mn-ea"/>
                <a:cs typeface="+mn-cs"/>
              </a:rPr>
              <a:t> tracings</a:t>
            </a:r>
            <a:r>
              <a:rPr lang="en-US" sz="1200" kern="1200" dirty="0" smtClean="0">
                <a:solidFill>
                  <a:schemeClr val="tx1"/>
                </a:solidFill>
                <a:latin typeface="+mn-lt"/>
                <a:ea typeface="+mn-ea"/>
                <a:cs typeface="+mn-cs"/>
              </a:rPr>
              <a:t> in 27 dogs in </a:t>
            </a:r>
            <a:r>
              <a:rPr lang="en-US" sz="1200" kern="1200" dirty="0" err="1" smtClean="0">
                <a:solidFill>
                  <a:schemeClr val="tx1"/>
                </a:solidFill>
                <a:latin typeface="+mn-lt"/>
                <a:ea typeface="+mn-ea"/>
                <a:cs typeface="+mn-cs"/>
              </a:rPr>
              <a:t>hypocoagulable</a:t>
            </a:r>
            <a:r>
              <a:rPr lang="en-US" sz="1200" kern="1200" dirty="0" smtClean="0">
                <a:solidFill>
                  <a:schemeClr val="tx1"/>
                </a:solidFill>
                <a:latin typeface="+mn-lt"/>
                <a:ea typeface="+mn-ea"/>
                <a:cs typeface="+mn-cs"/>
              </a:rPr>
              <a:t> states, 27 in </a:t>
            </a:r>
            <a:r>
              <a:rPr lang="en-US" sz="1200" kern="1200" dirty="0" err="1" smtClean="0">
                <a:solidFill>
                  <a:schemeClr val="tx1"/>
                </a:solidFill>
                <a:latin typeface="+mn-lt"/>
                <a:ea typeface="+mn-ea"/>
                <a:cs typeface="+mn-cs"/>
              </a:rPr>
              <a:t>normocoagulable</a:t>
            </a:r>
            <a:r>
              <a:rPr lang="en-US" sz="1200" kern="1200" dirty="0" smtClean="0">
                <a:solidFill>
                  <a:schemeClr val="tx1"/>
                </a:solidFill>
                <a:latin typeface="+mn-lt"/>
                <a:ea typeface="+mn-ea"/>
                <a:cs typeface="+mn-cs"/>
              </a:rPr>
              <a:t> states, and 27 in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states, it was found that G value alone had a positive and a negative predictive value for bleeding of 89% and 98%, respectively. Moreover, G value more accurately predicted bleeding than the combination of platelet concentration, PT and </a:t>
            </a:r>
            <a:r>
              <a:rPr lang="en-US" sz="1200" kern="1200" dirty="0" err="1" smtClean="0">
                <a:solidFill>
                  <a:schemeClr val="tx1"/>
                </a:solidFill>
                <a:latin typeface="+mn-lt"/>
                <a:ea typeface="+mn-ea"/>
                <a:cs typeface="+mn-cs"/>
              </a:rPr>
              <a:t>aPTT</a:t>
            </a:r>
            <a:r>
              <a:rPr lang="en-US" sz="1200" kern="1200" dirty="0" smtClean="0">
                <a:solidFill>
                  <a:schemeClr val="tx1"/>
                </a:solidFill>
                <a:latin typeface="+mn-lt"/>
                <a:ea typeface="+mn-ea"/>
                <a:cs typeface="+mn-cs"/>
              </a:rPr>
              <a:t> results, D-dimer concentration, and fibrinogen concentration.</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26</a:t>
            </a:fld>
            <a:endParaRPr lang="en-US"/>
          </a:p>
        </p:txBody>
      </p:sp>
    </p:spTree>
    <p:extLst>
      <p:ext uri="{BB962C8B-B14F-4D97-AF65-F5344CB8AC3E}">
        <p14:creationId xmlns:p14="http://schemas.microsoft.com/office/powerpoint/2010/main" val="668530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HCM-</a:t>
            </a:r>
            <a:r>
              <a:rPr lang="en-US" baseline="0" dirty="0" smtClean="0"/>
              <a:t> retrospective study on low-dose aspirin: Smith SA, Tobias AH, Jacob KA, et al: Arterial thromboembolism in cats: acute crisis in 127 cases (1992-2001) and long-term management with low-dose aspirin in 24 cases, J Vet Intern Med 17: 73, 2003</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31</a:t>
            </a:fld>
            <a:endParaRPr lang="en-US"/>
          </a:p>
        </p:txBody>
      </p:sp>
    </p:spTree>
    <p:extLst>
      <p:ext uri="{BB962C8B-B14F-4D97-AF65-F5344CB8AC3E}">
        <p14:creationId xmlns:p14="http://schemas.microsoft.com/office/powerpoint/2010/main" val="3823642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OPTICAL</a:t>
            </a:r>
            <a:r>
              <a:rPr lang="en-US" baseline="0" dirty="0" smtClean="0"/>
              <a:t> PLATELET AGGREGOMETRY (ADP-induced platelet aggregation)</a:t>
            </a:r>
            <a:endParaRPr lang="en-US" dirty="0" smtClean="0"/>
          </a:p>
          <a:p>
            <a:r>
              <a:rPr lang="en-US" dirty="0" smtClean="0"/>
              <a:t>Boudreaux et al (Boudreaux MK,</a:t>
            </a:r>
            <a:r>
              <a:rPr lang="en-US" baseline="0" dirty="0" smtClean="0"/>
              <a:t> Jeffers C, Lipscomb D, </a:t>
            </a:r>
            <a:r>
              <a:rPr lang="en-US" baseline="0" dirty="0" err="1" smtClean="0"/>
              <a:t>Spano</a:t>
            </a:r>
            <a:r>
              <a:rPr lang="en-US" baseline="0" dirty="0" smtClean="0"/>
              <a:t> JS: The effect of </a:t>
            </a:r>
            <a:r>
              <a:rPr lang="en-US" baseline="0" dirty="0" err="1" smtClean="0"/>
              <a:t>ticlopidine</a:t>
            </a:r>
            <a:r>
              <a:rPr lang="en-US" baseline="0" dirty="0" smtClean="0"/>
              <a:t> on canine platelets, fibrinogen, and </a:t>
            </a:r>
            <a:r>
              <a:rPr lang="en-US" baseline="0" dirty="0" err="1" smtClean="0"/>
              <a:t>antithrombin</a:t>
            </a:r>
            <a:r>
              <a:rPr lang="en-US" baseline="0" dirty="0" smtClean="0"/>
              <a:t> III activity, J Vet </a:t>
            </a:r>
            <a:r>
              <a:rPr lang="en-US" baseline="0" dirty="0" err="1" smtClean="0"/>
              <a:t>Pharmacol</a:t>
            </a:r>
            <a:r>
              <a:rPr lang="en-US" baseline="0" dirty="0" smtClean="0"/>
              <a:t> </a:t>
            </a:r>
            <a:r>
              <a:rPr lang="en-US" baseline="0" dirty="0" err="1" smtClean="0"/>
              <a:t>Ther</a:t>
            </a:r>
            <a:r>
              <a:rPr lang="en-US" baseline="0" dirty="0" smtClean="0"/>
              <a:t>. 15 (1), 1992) </a:t>
            </a:r>
            <a:r>
              <a:rPr lang="en-US" dirty="0" smtClean="0"/>
              <a:t>evaluated effect of </a:t>
            </a:r>
            <a:r>
              <a:rPr lang="en-US" dirty="0" err="1" smtClean="0"/>
              <a:t>ticlopidine</a:t>
            </a:r>
            <a:r>
              <a:rPr lang="en-US" dirty="0" smtClean="0"/>
              <a:t> in dogs and </a:t>
            </a:r>
            <a:r>
              <a:rPr lang="en-US" dirty="0" err="1" smtClean="0"/>
              <a:t>ID’ed</a:t>
            </a:r>
            <a:r>
              <a:rPr lang="en-US" dirty="0" smtClean="0"/>
              <a:t> that </a:t>
            </a:r>
            <a:r>
              <a:rPr lang="en-US" dirty="0" err="1" smtClean="0"/>
              <a:t>ticlopidine</a:t>
            </a:r>
            <a:r>
              <a:rPr lang="en-US" dirty="0" smtClean="0"/>
              <a:t> at 62mg/kg</a:t>
            </a:r>
            <a:r>
              <a:rPr lang="en-US" baseline="0" dirty="0" smtClean="0"/>
              <a:t> effective in inhibiting ADP and collagen-induced platelet aggregation without detectable effects on AT activity or fibrinogen</a:t>
            </a:r>
          </a:p>
          <a:p>
            <a:r>
              <a:rPr lang="en-US" baseline="0" dirty="0" err="1" smtClean="0"/>
              <a:t>Mellett</a:t>
            </a:r>
            <a:r>
              <a:rPr lang="en-US" baseline="0" dirty="0" smtClean="0"/>
              <a:t> AM, Nakamura RK, </a:t>
            </a:r>
            <a:r>
              <a:rPr lang="en-US" baseline="0" dirty="0" err="1" smtClean="0"/>
              <a:t>Bianco</a:t>
            </a:r>
            <a:r>
              <a:rPr lang="en-US" baseline="0" dirty="0" smtClean="0"/>
              <a:t> D: A prospective study of </a:t>
            </a:r>
            <a:r>
              <a:rPr lang="en-US" baseline="0" dirty="0" err="1" smtClean="0"/>
              <a:t>clopidogrel</a:t>
            </a:r>
            <a:r>
              <a:rPr lang="en-US" baseline="0" dirty="0" smtClean="0"/>
              <a:t> therapy with immune-mediated hemolytic anemia, J Vet Intern Med, 25 (1), 2011- no difference between </a:t>
            </a:r>
            <a:r>
              <a:rPr lang="en-US" baseline="0" dirty="0" err="1" smtClean="0"/>
              <a:t>clopidogrel</a:t>
            </a:r>
            <a:r>
              <a:rPr lang="en-US" baseline="0" dirty="0" smtClean="0"/>
              <a:t> and ultra-low dose aspirin therapy in improving survival in dogs with IMHA.</a:t>
            </a:r>
          </a:p>
          <a:p>
            <a:r>
              <a:rPr lang="en-US" baseline="0" dirty="0" smtClean="0"/>
              <a:t>Hogan DF, Andrews DA, Green HW, et al: Antiplatelet effects and pharmacodynamics of </a:t>
            </a:r>
            <a:r>
              <a:rPr lang="en-US" baseline="0" dirty="0" err="1" smtClean="0"/>
              <a:t>clopidogrel</a:t>
            </a:r>
            <a:r>
              <a:rPr lang="en-US" baseline="0" dirty="0" smtClean="0"/>
              <a:t> in cats, J Am Vet Med </a:t>
            </a:r>
            <a:r>
              <a:rPr lang="en-US" baseline="0" dirty="0" err="1" smtClean="0"/>
              <a:t>Assoc</a:t>
            </a:r>
            <a:r>
              <a:rPr lang="en-US" baseline="0" dirty="0" smtClean="0"/>
              <a:t> 225: 1406, 2004.</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32</a:t>
            </a:fld>
            <a:endParaRPr lang="en-US"/>
          </a:p>
        </p:txBody>
      </p:sp>
    </p:spTree>
    <p:extLst>
      <p:ext uri="{BB962C8B-B14F-4D97-AF65-F5344CB8AC3E}">
        <p14:creationId xmlns:p14="http://schemas.microsoft.com/office/powerpoint/2010/main" val="4010809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Bright JM, Dowers K, Powers BE:</a:t>
            </a:r>
            <a:r>
              <a:rPr lang="en-US" baseline="0" dirty="0" smtClean="0"/>
              <a:t> Effects of the glycoprotein </a:t>
            </a:r>
            <a:r>
              <a:rPr lang="en-US" baseline="0" dirty="0" err="1" smtClean="0"/>
              <a:t>IIb</a:t>
            </a:r>
            <a:r>
              <a:rPr lang="en-US" baseline="0" dirty="0" smtClean="0"/>
              <a:t>/</a:t>
            </a:r>
            <a:r>
              <a:rPr lang="en-US" baseline="0" dirty="0" err="1" smtClean="0"/>
              <a:t>IIIa</a:t>
            </a:r>
            <a:r>
              <a:rPr lang="en-US" baseline="0" dirty="0" smtClean="0"/>
              <a:t> antagonist </a:t>
            </a:r>
            <a:r>
              <a:rPr lang="en-US" baseline="0" dirty="0" err="1" smtClean="0"/>
              <a:t>abciximab</a:t>
            </a:r>
            <a:r>
              <a:rPr lang="en-US" baseline="0" dirty="0" smtClean="0"/>
              <a:t> on thrombus formation and platelet function in cats with arterial injury</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33</a:t>
            </a:fld>
            <a:endParaRPr lang="en-US"/>
          </a:p>
        </p:txBody>
      </p:sp>
    </p:spTree>
    <p:extLst>
      <p:ext uri="{BB962C8B-B14F-4D97-AF65-F5344CB8AC3E}">
        <p14:creationId xmlns:p14="http://schemas.microsoft.com/office/powerpoint/2010/main" val="2420245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Monnet</a:t>
            </a:r>
            <a:r>
              <a:rPr lang="en-US" baseline="0" dirty="0" smtClean="0"/>
              <a:t> and Morgan 2000- 3 separate loading doses documented for large breed dogs and recommended that the most rapid anticoagulation obtained with 6mg Q24hrs; practically- very challenging as frequent rechecks indicated and clinically significant hemorrhage remains possibility even months into therapy</a:t>
            </a:r>
          </a:p>
          <a:p>
            <a:r>
              <a:rPr lang="en-US" baseline="0" dirty="0" smtClean="0"/>
              <a:t>MOA of warfarin action- interferes with the cyclic </a:t>
            </a:r>
            <a:r>
              <a:rPr lang="en-US" baseline="0" dirty="0" err="1" smtClean="0"/>
              <a:t>interconversion</a:t>
            </a:r>
            <a:r>
              <a:rPr lang="en-US" baseline="0" dirty="0" smtClean="0"/>
              <a:t> of vitamin K and vitamin K oxide, thus impairing the hepatic carboxylation of the Vitamin-K dependent coagulation factors</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34</a:t>
            </a:fld>
            <a:endParaRPr lang="en-US"/>
          </a:p>
        </p:txBody>
      </p:sp>
    </p:spTree>
    <p:extLst>
      <p:ext uri="{BB962C8B-B14F-4D97-AF65-F5344CB8AC3E}">
        <p14:creationId xmlns:p14="http://schemas.microsoft.com/office/powerpoint/2010/main" val="3566644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Rozanski</a:t>
            </a:r>
            <a:r>
              <a:rPr lang="en-US" baseline="0" dirty="0" smtClean="0"/>
              <a:t> E, Hughes D, </a:t>
            </a:r>
            <a:r>
              <a:rPr lang="en-US" baseline="0" dirty="0" err="1" smtClean="0"/>
              <a:t>Scotti</a:t>
            </a:r>
            <a:r>
              <a:rPr lang="en-US" baseline="0" dirty="0" smtClean="0"/>
              <a:t> M, et. al.: The effect of heparin and fresh frozen plasma on plasma </a:t>
            </a:r>
            <a:r>
              <a:rPr lang="en-US" baseline="0" dirty="0" err="1" smtClean="0"/>
              <a:t>antithrombin</a:t>
            </a:r>
            <a:r>
              <a:rPr lang="en-US" baseline="0" dirty="0" smtClean="0"/>
              <a:t> III activity, </a:t>
            </a:r>
            <a:r>
              <a:rPr lang="en-US" baseline="0" dirty="0" err="1" smtClean="0"/>
              <a:t>prothrombin</a:t>
            </a:r>
            <a:r>
              <a:rPr lang="en-US" baseline="0" dirty="0" smtClean="0"/>
              <a:t> time and activated partial </a:t>
            </a:r>
            <a:r>
              <a:rPr lang="en-US" baseline="0" dirty="0" err="1" smtClean="0"/>
              <a:t>thromboplastin</a:t>
            </a:r>
            <a:r>
              <a:rPr lang="en-US" baseline="0" dirty="0" smtClean="0"/>
              <a:t> time in critically ill dogs. J Vet </a:t>
            </a:r>
            <a:r>
              <a:rPr lang="en-US" baseline="0" dirty="0" err="1" smtClean="0"/>
              <a:t>Emerg</a:t>
            </a:r>
            <a:r>
              <a:rPr lang="en-US" baseline="0" dirty="0" smtClean="0"/>
              <a:t> </a:t>
            </a:r>
            <a:r>
              <a:rPr lang="en-US" baseline="0" dirty="0" err="1" smtClean="0"/>
              <a:t>Crit</a:t>
            </a:r>
            <a:r>
              <a:rPr lang="en-US" baseline="0" dirty="0" smtClean="0"/>
              <a:t> Care 11:15, 2001</a:t>
            </a:r>
          </a:p>
          <a:p>
            <a:r>
              <a:rPr lang="en-US" baseline="0" dirty="0" smtClean="0"/>
              <a:t>Human sepsis study: the Recombinant Human Activated Protein C Worldwide Evaluation in Severe Sepsis (PROWESS study)- single phase III multicenter trial</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36</a:t>
            </a:fld>
            <a:endParaRPr lang="en-US"/>
          </a:p>
        </p:txBody>
      </p:sp>
    </p:spTree>
    <p:extLst>
      <p:ext uri="{BB962C8B-B14F-4D97-AF65-F5344CB8AC3E}">
        <p14:creationId xmlns:p14="http://schemas.microsoft.com/office/powerpoint/2010/main" val="2944342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Targeted toward existing thrombi</a:t>
            </a:r>
          </a:p>
          <a:p>
            <a:r>
              <a:rPr lang="en-US" dirty="0" smtClean="0"/>
              <a:t>Systemic thrombolytic drugs, local thrombolytic drugs and mechanical/surgical extraction</a:t>
            </a:r>
          </a:p>
          <a:p>
            <a:r>
              <a:rPr lang="en-US" dirty="0" smtClean="0"/>
              <a:t>Systemic and local thrombolytic agents: streptokinase, </a:t>
            </a:r>
            <a:r>
              <a:rPr lang="en-US" dirty="0" err="1" smtClean="0"/>
              <a:t>urokinase</a:t>
            </a:r>
            <a:r>
              <a:rPr lang="en-US" dirty="0" smtClean="0"/>
              <a:t>, and recombinant tissue plasminogen activator</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37</a:t>
            </a:fld>
            <a:endParaRPr lang="en-US"/>
          </a:p>
        </p:txBody>
      </p:sp>
    </p:spTree>
    <p:extLst>
      <p:ext uri="{BB962C8B-B14F-4D97-AF65-F5344CB8AC3E}">
        <p14:creationId xmlns:p14="http://schemas.microsoft.com/office/powerpoint/2010/main" val="3131680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reperfusion,</a:t>
            </a:r>
            <a:r>
              <a:rPr lang="en-US" baseline="0" dirty="0" smtClean="0"/>
              <a:t> can see metabolic acidosis and hyperkalemia</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38</a:t>
            </a:fld>
            <a:endParaRPr lang="en-US"/>
          </a:p>
        </p:txBody>
      </p:sp>
    </p:spTree>
    <p:extLst>
      <p:ext uri="{BB962C8B-B14F-4D97-AF65-F5344CB8AC3E}">
        <p14:creationId xmlns:p14="http://schemas.microsoft.com/office/powerpoint/2010/main" val="136198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Vascular injury results in transient neurogenic arteriolar vasoconstriction that temporarily decreases blood flow</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5</a:t>
            </a:fld>
            <a:endParaRPr lang="en-US"/>
          </a:p>
        </p:txBody>
      </p:sp>
    </p:spTree>
    <p:extLst>
      <p:ext uri="{BB962C8B-B14F-4D97-AF65-F5344CB8AC3E}">
        <p14:creationId xmlns:p14="http://schemas.microsoft.com/office/powerpoint/2010/main" val="2958081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a:t>
            </a:r>
            <a:r>
              <a:rPr lang="en-US" sz="1200" kern="1200" dirty="0" err="1" smtClean="0">
                <a:solidFill>
                  <a:schemeClr val="tx1"/>
                </a:solidFill>
                <a:latin typeface="+mn-lt"/>
                <a:ea typeface="+mn-ea"/>
                <a:cs typeface="+mn-cs"/>
              </a:rPr>
              <a:t>thrombolytics</a:t>
            </a:r>
            <a:r>
              <a:rPr lang="en-US" sz="1200" kern="1200" dirty="0" smtClean="0">
                <a:solidFill>
                  <a:schemeClr val="tx1"/>
                </a:solidFill>
                <a:latin typeface="+mn-lt"/>
                <a:ea typeface="+mn-ea"/>
                <a:cs typeface="+mn-cs"/>
              </a:rPr>
              <a:t> streptokinase and </a:t>
            </a:r>
            <a:r>
              <a:rPr lang="en-US" sz="1200" kern="1200" dirty="0" err="1" smtClean="0">
                <a:solidFill>
                  <a:schemeClr val="tx1"/>
                </a:solidFill>
                <a:latin typeface="+mn-lt"/>
                <a:ea typeface="+mn-ea"/>
                <a:cs typeface="+mn-cs"/>
              </a:rPr>
              <a:t>rt</a:t>
            </a:r>
            <a:r>
              <a:rPr lang="en-US" sz="1200" kern="1200" dirty="0" smtClean="0">
                <a:solidFill>
                  <a:schemeClr val="tx1"/>
                </a:solidFill>
                <a:latin typeface="+mn-lt"/>
                <a:ea typeface="+mn-ea"/>
                <a:cs typeface="+mn-cs"/>
              </a:rPr>
              <a:t>-PA have been evaluated, at least to a limited extent, in cats and dogs with ATE. A 1986 study (</a:t>
            </a:r>
            <a:r>
              <a:rPr lang="en-US" sz="1200" kern="1200" dirty="0" err="1" smtClean="0">
                <a:solidFill>
                  <a:schemeClr val="tx1"/>
                </a:solidFill>
                <a:latin typeface="+mn-lt"/>
                <a:ea typeface="+mn-ea"/>
                <a:cs typeface="+mn-cs"/>
              </a:rPr>
              <a:t>Killingsworth</a:t>
            </a:r>
            <a:r>
              <a:rPr lang="en-US" sz="1200" kern="1200" baseline="0" dirty="0" smtClean="0">
                <a:solidFill>
                  <a:schemeClr val="tx1"/>
                </a:solidFill>
                <a:latin typeface="+mn-lt"/>
                <a:ea typeface="+mn-ea"/>
                <a:cs typeface="+mn-cs"/>
              </a:rPr>
              <a:t> CR, </a:t>
            </a:r>
            <a:r>
              <a:rPr lang="en-US" sz="1200" kern="1200" baseline="0" dirty="0" err="1" smtClean="0">
                <a:solidFill>
                  <a:schemeClr val="tx1"/>
                </a:solidFill>
                <a:latin typeface="+mn-lt"/>
                <a:ea typeface="+mn-ea"/>
                <a:cs typeface="+mn-cs"/>
              </a:rPr>
              <a:t>Eyster</a:t>
            </a:r>
            <a:r>
              <a:rPr lang="en-US" sz="1200" kern="1200" baseline="0" dirty="0" smtClean="0">
                <a:solidFill>
                  <a:schemeClr val="tx1"/>
                </a:solidFill>
                <a:latin typeface="+mn-lt"/>
                <a:ea typeface="+mn-ea"/>
                <a:cs typeface="+mn-cs"/>
              </a:rPr>
              <a:t> GE, Adams T, et al: Streptokinase treatment of cats with experimentally induced aortic thrombosis, Am J Vet Res 47, 1986) </a:t>
            </a:r>
            <a:r>
              <a:rPr lang="en-US" sz="1200" kern="1200" dirty="0" smtClean="0">
                <a:solidFill>
                  <a:schemeClr val="tx1"/>
                </a:solidFill>
                <a:latin typeface="+mn-lt"/>
                <a:ea typeface="+mn-ea"/>
                <a:cs typeface="+mn-cs"/>
              </a:rPr>
              <a:t>evaluating the use of streptokinase in experimental ATE in cats established that a loading dose of 90,000 IU given intravenously over 20 to 30 minutes followed by an infusion of 45,000 IU per hour reliably induced a systemic </a:t>
            </a:r>
            <a:r>
              <a:rPr lang="en-US" sz="1200" kern="1200" dirty="0" err="1" smtClean="0">
                <a:solidFill>
                  <a:schemeClr val="tx1"/>
                </a:solidFill>
                <a:latin typeface="+mn-lt"/>
                <a:ea typeface="+mn-ea"/>
                <a:cs typeface="+mn-cs"/>
              </a:rPr>
              <a:t>fibrinolytic</a:t>
            </a:r>
            <a:r>
              <a:rPr lang="en-US" sz="1200" kern="1200" dirty="0" smtClean="0">
                <a:solidFill>
                  <a:schemeClr val="tx1"/>
                </a:solidFill>
                <a:latin typeface="+mn-lt"/>
                <a:ea typeface="+mn-ea"/>
                <a:cs typeface="+mn-cs"/>
              </a:rPr>
              <a:t> state but failed to produce clinical improvement or a significant reduction in clot size at necropsy. In a 1996 case series (Ramsey</a:t>
            </a:r>
            <a:r>
              <a:rPr lang="en-US" sz="1200" kern="1200" baseline="0" dirty="0" smtClean="0">
                <a:solidFill>
                  <a:schemeClr val="tx1"/>
                </a:solidFill>
                <a:latin typeface="+mn-lt"/>
                <a:ea typeface="+mn-ea"/>
                <a:cs typeface="+mn-cs"/>
              </a:rPr>
              <a:t> CC, </a:t>
            </a:r>
            <a:r>
              <a:rPr lang="en-US" sz="1200" kern="1200" baseline="0" dirty="0" err="1" smtClean="0">
                <a:solidFill>
                  <a:schemeClr val="tx1"/>
                </a:solidFill>
                <a:latin typeface="+mn-lt"/>
                <a:ea typeface="+mn-ea"/>
                <a:cs typeface="+mn-cs"/>
              </a:rPr>
              <a:t>Riepe</a:t>
            </a:r>
            <a:r>
              <a:rPr lang="en-US" sz="1200" kern="1200" baseline="0" dirty="0" smtClean="0">
                <a:solidFill>
                  <a:schemeClr val="tx1"/>
                </a:solidFill>
                <a:latin typeface="+mn-lt"/>
                <a:ea typeface="+mn-ea"/>
                <a:cs typeface="+mn-cs"/>
              </a:rPr>
              <a:t> RD, </a:t>
            </a:r>
            <a:r>
              <a:rPr lang="en-US" sz="1200" kern="1200" baseline="0" dirty="0" err="1" smtClean="0">
                <a:solidFill>
                  <a:schemeClr val="tx1"/>
                </a:solidFill>
                <a:latin typeface="+mn-lt"/>
                <a:ea typeface="+mn-ea"/>
                <a:cs typeface="+mn-cs"/>
              </a:rPr>
              <a:t>MacIntire</a:t>
            </a:r>
            <a:r>
              <a:rPr lang="en-US" sz="1200" kern="1200" baseline="0" dirty="0" smtClean="0">
                <a:solidFill>
                  <a:schemeClr val="tx1"/>
                </a:solidFill>
                <a:latin typeface="+mn-lt"/>
                <a:ea typeface="+mn-ea"/>
                <a:cs typeface="+mn-cs"/>
              </a:rPr>
              <a:t> DK, et al: Streptokinase: a practical clot buster?, Proceedings, Fifth International Veterinary Emergency and Critical Care Symposium. San Antonio, TX, 1996)</a:t>
            </a:r>
            <a:r>
              <a:rPr lang="en-US" sz="1200" kern="1200" dirty="0" smtClean="0">
                <a:solidFill>
                  <a:schemeClr val="tx1"/>
                </a:solidFill>
                <a:latin typeface="+mn-lt"/>
                <a:ea typeface="+mn-ea"/>
                <a:cs typeface="+mn-cs"/>
              </a:rPr>
              <a:t> describing the use of streptokinase in 8 cats with naturally occurring ATE or left atrial thrombi, all cats unfortunately died during treatment. In a more recent retrospective study (Moore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KE, Morris 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Dhupa</a:t>
            </a:r>
            <a:r>
              <a:rPr lang="en-US" sz="1200" kern="1200" baseline="0" dirty="0" smtClean="0">
                <a:solidFill>
                  <a:schemeClr val="tx1"/>
                </a:solidFill>
                <a:latin typeface="+mn-lt"/>
                <a:ea typeface="+mn-ea"/>
                <a:cs typeface="+mn-cs"/>
              </a:rPr>
              <a:t> N et al. </a:t>
            </a:r>
            <a:r>
              <a:rPr lang="en-US" sz="1200" i="0" kern="1200" dirty="0" smtClean="0">
                <a:solidFill>
                  <a:schemeClr val="tx1"/>
                </a:solidFill>
                <a:latin typeface="+mn-lt"/>
                <a:ea typeface="+mn-ea"/>
                <a:cs typeface="+mn-cs"/>
              </a:rPr>
              <a:t>Retrospective study of streptokinase administration in 46 cats with arterial thromboembolism,</a:t>
            </a:r>
            <a:r>
              <a:rPr lang="en-US" sz="1200" i="0" kern="1200" baseline="0" dirty="0" smtClean="0">
                <a:solidFill>
                  <a:schemeClr val="tx1"/>
                </a:solidFill>
                <a:latin typeface="+mn-lt"/>
                <a:ea typeface="+mn-ea"/>
                <a:cs typeface="+mn-cs"/>
              </a:rPr>
              <a:t> Journal of Veterinary Emergency and Critical Care 10 (4), 2000. </a:t>
            </a:r>
            <a:r>
              <a:rPr lang="en-US" sz="1200" b="1" i="0" kern="1200" dirty="0" smtClean="0">
                <a:solidFill>
                  <a:schemeClr val="tx1"/>
                </a:solidFill>
                <a:latin typeface="+mn-lt"/>
                <a:ea typeface="+mn-ea"/>
                <a:cs typeface="+mn-cs"/>
              </a:rPr>
              <a:t>10</a:t>
            </a:r>
            <a:r>
              <a:rPr lang="en-US" sz="1200" b="0" i="0" kern="1200" dirty="0" smtClean="0">
                <a:solidFill>
                  <a:schemeClr val="tx1"/>
                </a:solidFill>
                <a:latin typeface="+mn-lt"/>
                <a:ea typeface="+mn-ea"/>
                <a:cs typeface="+mn-cs"/>
              </a:rPr>
              <a:t> (2000)</a:t>
            </a:r>
            <a:r>
              <a:rPr lang="en-US" sz="1200"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describing the use of streptokinase in 46 cats with ATE, although 25 patients achieved return of femoral pulses within a day of commencing therapy, 18 affected cats died in the hospital and an additional 13 were euthanized because of poor response to therapy or treatment complications. A 1988 review (Pion PD:</a:t>
            </a:r>
            <a:r>
              <a:rPr lang="en-US" sz="1200" kern="1200" baseline="0" dirty="0" smtClean="0">
                <a:solidFill>
                  <a:schemeClr val="tx1"/>
                </a:solidFill>
                <a:latin typeface="+mn-lt"/>
                <a:ea typeface="+mn-ea"/>
                <a:cs typeface="+mn-cs"/>
              </a:rPr>
              <a:t> Feline aortic </a:t>
            </a:r>
            <a:r>
              <a:rPr lang="en-US" sz="1200" kern="1200" baseline="0" dirty="0" err="1" smtClean="0">
                <a:solidFill>
                  <a:schemeClr val="tx1"/>
                </a:solidFill>
                <a:latin typeface="+mn-lt"/>
                <a:ea typeface="+mn-ea"/>
                <a:cs typeface="+mn-cs"/>
              </a:rPr>
              <a:t>thromboemboli</a:t>
            </a:r>
            <a:r>
              <a:rPr lang="en-US" sz="1200" kern="1200" baseline="0" dirty="0" smtClean="0">
                <a:solidFill>
                  <a:schemeClr val="tx1"/>
                </a:solidFill>
                <a:latin typeface="+mn-lt"/>
                <a:ea typeface="+mn-ea"/>
                <a:cs typeface="+mn-cs"/>
              </a:rPr>
              <a:t> and the potential utility of thrombolytic therapy with tissue plasminogen activator, Vet </a:t>
            </a:r>
            <a:r>
              <a:rPr lang="en-US" sz="1200" kern="1200" baseline="0" dirty="0" err="1" smtClean="0">
                <a:solidFill>
                  <a:schemeClr val="tx1"/>
                </a:solidFill>
                <a:latin typeface="+mn-lt"/>
                <a:ea typeface="+mn-ea"/>
                <a:cs typeface="+mn-cs"/>
              </a:rPr>
              <a:t>Clin</a:t>
            </a:r>
            <a:r>
              <a:rPr lang="en-US" sz="1200" kern="1200" baseline="0" dirty="0" smtClean="0">
                <a:solidFill>
                  <a:schemeClr val="tx1"/>
                </a:solidFill>
                <a:latin typeface="+mn-lt"/>
                <a:ea typeface="+mn-ea"/>
                <a:cs typeface="+mn-cs"/>
              </a:rPr>
              <a:t> North Am Small </a:t>
            </a:r>
            <a:r>
              <a:rPr lang="en-US" sz="1200" kern="1200" baseline="0" dirty="0" err="1" smtClean="0">
                <a:solidFill>
                  <a:schemeClr val="tx1"/>
                </a:solidFill>
                <a:latin typeface="+mn-lt"/>
                <a:ea typeface="+mn-ea"/>
                <a:cs typeface="+mn-cs"/>
              </a:rPr>
              <a:t>Anim</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Pract</a:t>
            </a:r>
            <a:r>
              <a:rPr lang="en-US" sz="1200" kern="1200" baseline="0" dirty="0" smtClean="0">
                <a:solidFill>
                  <a:schemeClr val="tx1"/>
                </a:solidFill>
                <a:latin typeface="+mn-lt"/>
                <a:ea typeface="+mn-ea"/>
                <a:cs typeface="+mn-cs"/>
              </a:rPr>
              <a:t>, 18 (1), 1988)</a:t>
            </a:r>
            <a:r>
              <a:rPr lang="en-US" sz="1200" kern="1200" dirty="0" smtClean="0">
                <a:solidFill>
                  <a:schemeClr val="tx1"/>
                </a:solidFill>
                <a:latin typeface="+mn-lt"/>
                <a:ea typeface="+mn-ea"/>
                <a:cs typeface="+mn-cs"/>
              </a:rPr>
              <a:t> discussed the use of </a:t>
            </a:r>
            <a:r>
              <a:rPr lang="en-US" sz="1200" kern="1200" dirty="0" err="1" smtClean="0">
                <a:solidFill>
                  <a:schemeClr val="tx1"/>
                </a:solidFill>
                <a:latin typeface="+mn-lt"/>
                <a:ea typeface="+mn-ea"/>
                <a:cs typeface="+mn-cs"/>
              </a:rPr>
              <a:t>rt</a:t>
            </a:r>
            <a:r>
              <a:rPr lang="en-US" sz="1200" kern="1200" dirty="0" smtClean="0">
                <a:solidFill>
                  <a:schemeClr val="tx1"/>
                </a:solidFill>
                <a:latin typeface="+mn-lt"/>
                <a:ea typeface="+mn-ea"/>
                <a:cs typeface="+mn-cs"/>
              </a:rPr>
              <a:t>-PA in cats with naturally occurring ATE; although 50% of treated cats were reported to regain perfusion and use of limbs within 36 hours of initiating therapy, mortality rates were high (50%) and were attributed to reperfusion hyperkalemia during clot </a:t>
            </a:r>
            <a:r>
              <a:rPr lang="en-US" sz="1200" kern="1200" dirty="0" err="1" smtClean="0">
                <a:solidFill>
                  <a:schemeClr val="tx1"/>
                </a:solidFill>
                <a:latin typeface="+mn-lt"/>
                <a:ea typeface="+mn-ea"/>
                <a:cs typeface="+mn-cs"/>
              </a:rPr>
              <a:t>lysis</a:t>
            </a:r>
            <a:r>
              <a:rPr lang="en-US" sz="1200" kern="1200" dirty="0" smtClean="0">
                <a:solidFill>
                  <a:schemeClr val="tx1"/>
                </a:solidFill>
                <a:latin typeface="+mn-lt"/>
                <a:ea typeface="+mn-ea"/>
                <a:cs typeface="+mn-cs"/>
              </a:rPr>
              <a:t>. Interestingly, conservative therapy with aspirin alone in cats with naturally occurring ATE has been reported to be associated with a comparable 50% rate return of perfusion and limb function (Fox</a:t>
            </a:r>
            <a:r>
              <a:rPr lang="en-US" sz="1200" kern="1200" baseline="0" dirty="0" smtClean="0">
                <a:solidFill>
                  <a:schemeClr val="tx1"/>
                </a:solidFill>
                <a:latin typeface="+mn-lt"/>
                <a:ea typeface="+mn-ea"/>
                <a:cs typeface="+mn-cs"/>
              </a:rPr>
              <a:t> PR: Feline thromboembolism associated with cardiomyopathy. Proceedings of the Fifth Annual Veterinary Medical Forum ACVIM 1987)</a:t>
            </a:r>
            <a:r>
              <a:rPr lang="en-US" sz="1200" kern="1200" dirty="0" smtClean="0">
                <a:solidFill>
                  <a:schemeClr val="tx1"/>
                </a:solidFill>
                <a:latin typeface="+mn-lt"/>
                <a:ea typeface="+mn-ea"/>
                <a:cs typeface="+mn-cs"/>
              </a:rPr>
              <a:t>, and there is thus no clear evidence supporting the use of </a:t>
            </a:r>
            <a:r>
              <a:rPr lang="en-US" sz="1200" kern="1200" dirty="0" err="1" smtClean="0">
                <a:solidFill>
                  <a:schemeClr val="tx1"/>
                </a:solidFill>
                <a:latin typeface="+mn-lt"/>
                <a:ea typeface="+mn-ea"/>
                <a:cs typeface="+mn-cs"/>
              </a:rPr>
              <a:t>thrombolytics</a:t>
            </a:r>
            <a:r>
              <a:rPr lang="en-US" sz="1200" kern="1200" dirty="0" smtClean="0">
                <a:solidFill>
                  <a:schemeClr val="tx1"/>
                </a:solidFill>
                <a:latin typeface="+mn-lt"/>
                <a:ea typeface="+mn-ea"/>
                <a:cs typeface="+mn-cs"/>
              </a:rPr>
              <a:t> in cats with ATE. In dogs, a 1996 study (Ramsey</a:t>
            </a:r>
            <a:r>
              <a:rPr lang="en-US" sz="1200" kern="1200" baseline="0" dirty="0" smtClean="0">
                <a:solidFill>
                  <a:schemeClr val="tx1"/>
                </a:solidFill>
                <a:latin typeface="+mn-lt"/>
                <a:ea typeface="+mn-ea"/>
                <a:cs typeface="+mn-cs"/>
              </a:rPr>
              <a:t> CC, Burney DP, </a:t>
            </a:r>
            <a:r>
              <a:rPr lang="en-US" sz="1200" kern="1200" baseline="0" dirty="0" err="1" smtClean="0">
                <a:solidFill>
                  <a:schemeClr val="tx1"/>
                </a:solidFill>
                <a:latin typeface="+mn-lt"/>
                <a:ea typeface="+mn-ea"/>
                <a:cs typeface="+mn-cs"/>
              </a:rPr>
              <a:t>Macintire</a:t>
            </a:r>
            <a:r>
              <a:rPr lang="en-US" sz="1200" kern="1200" baseline="0" dirty="0" smtClean="0">
                <a:solidFill>
                  <a:schemeClr val="tx1"/>
                </a:solidFill>
                <a:latin typeface="+mn-lt"/>
                <a:ea typeface="+mn-ea"/>
                <a:cs typeface="+mn-cs"/>
              </a:rPr>
              <a:t> DK, et al: Use of streptokinase in 4 dogs with thrombosis, JAVMA 209 (4), 1996)</a:t>
            </a:r>
            <a:r>
              <a:rPr lang="en-US" sz="1200" kern="1200" dirty="0" smtClean="0">
                <a:solidFill>
                  <a:schemeClr val="tx1"/>
                </a:solidFill>
                <a:latin typeface="+mn-lt"/>
                <a:ea typeface="+mn-ea"/>
                <a:cs typeface="+mn-cs"/>
              </a:rPr>
              <a:t> described the successful use of streptokinase in 4 patients treated for naturally occurring ATE, and a more recent case report describes the successful use of streptokinase and </a:t>
            </a:r>
            <a:r>
              <a:rPr lang="en-US" sz="1200" kern="1200" dirty="0" err="1" smtClean="0">
                <a:solidFill>
                  <a:schemeClr val="tx1"/>
                </a:solidFill>
                <a:latin typeface="+mn-lt"/>
                <a:ea typeface="+mn-ea"/>
                <a:cs typeface="+mn-cs"/>
              </a:rPr>
              <a:t>dalteparin</a:t>
            </a:r>
            <a:r>
              <a:rPr lang="en-US" sz="1200" kern="1200" dirty="0" smtClean="0">
                <a:solidFill>
                  <a:schemeClr val="tx1"/>
                </a:solidFill>
                <a:latin typeface="+mn-lt"/>
                <a:ea typeface="+mn-ea"/>
                <a:cs typeface="+mn-cs"/>
              </a:rPr>
              <a:t> in another young dog with ATE (Tater</a:t>
            </a:r>
            <a:r>
              <a:rPr lang="en-US" sz="1200" kern="1200" baseline="0" dirty="0" smtClean="0">
                <a:solidFill>
                  <a:schemeClr val="tx1"/>
                </a:solidFill>
                <a:latin typeface="+mn-lt"/>
                <a:ea typeface="+mn-ea"/>
                <a:cs typeface="+mn-cs"/>
              </a:rPr>
              <a:t> KC, </a:t>
            </a:r>
            <a:r>
              <a:rPr lang="en-US" sz="1200" kern="1200" baseline="0" dirty="0" err="1" smtClean="0">
                <a:solidFill>
                  <a:schemeClr val="tx1"/>
                </a:solidFill>
                <a:latin typeface="+mn-lt"/>
                <a:ea typeface="+mn-ea"/>
                <a:cs typeface="+mn-cs"/>
              </a:rPr>
              <a:t>Drellich</a:t>
            </a:r>
            <a:r>
              <a:rPr lang="en-US" sz="1200" kern="1200" baseline="0" dirty="0" smtClean="0">
                <a:solidFill>
                  <a:schemeClr val="tx1"/>
                </a:solidFill>
                <a:latin typeface="+mn-lt"/>
                <a:ea typeface="+mn-ea"/>
                <a:cs typeface="+mn-cs"/>
              </a:rPr>
              <a:t> S, Beck K: Management of femoral artery thrombosis in an immature dog, JVECC 15 (1), 2005)</a:t>
            </a:r>
            <a:r>
              <a:rPr lang="en-US" sz="1200" kern="1200" dirty="0" smtClean="0">
                <a:solidFill>
                  <a:schemeClr val="tx1"/>
                </a:solidFill>
                <a:latin typeface="+mn-lt"/>
                <a:ea typeface="+mn-ea"/>
                <a:cs typeface="+mn-cs"/>
              </a:rPr>
              <a:t>. There is also a single case report from 1998 (Clare</a:t>
            </a:r>
            <a:r>
              <a:rPr lang="en-US" sz="1200" kern="1200" baseline="0" dirty="0" smtClean="0">
                <a:solidFill>
                  <a:schemeClr val="tx1"/>
                </a:solidFill>
                <a:latin typeface="+mn-lt"/>
                <a:ea typeface="+mn-ea"/>
                <a:cs typeface="+mn-cs"/>
              </a:rPr>
              <a:t> AC, </a:t>
            </a:r>
            <a:r>
              <a:rPr lang="en-US" sz="1200" kern="1200" baseline="0" dirty="0" err="1" smtClean="0">
                <a:solidFill>
                  <a:schemeClr val="tx1"/>
                </a:solidFill>
                <a:latin typeface="+mn-lt"/>
                <a:ea typeface="+mn-ea"/>
                <a:cs typeface="+mn-cs"/>
              </a:rPr>
              <a:t>Kraje</a:t>
            </a:r>
            <a:r>
              <a:rPr lang="en-US" sz="1200" kern="1200" baseline="0" dirty="0" smtClean="0">
                <a:solidFill>
                  <a:schemeClr val="tx1"/>
                </a:solidFill>
                <a:latin typeface="+mn-lt"/>
                <a:ea typeface="+mn-ea"/>
                <a:cs typeface="+mn-cs"/>
              </a:rPr>
              <a:t> BJ: Use of tissue recombinant tissue-plasminogen activator in a dog with </a:t>
            </a:r>
            <a:r>
              <a:rPr lang="en-US" sz="1200" kern="1200" baseline="0" dirty="0" err="1" smtClean="0">
                <a:solidFill>
                  <a:schemeClr val="tx1"/>
                </a:solidFill>
                <a:latin typeface="+mn-lt"/>
                <a:ea typeface="+mn-ea"/>
                <a:cs typeface="+mn-cs"/>
              </a:rPr>
              <a:t>chylothorax</a:t>
            </a:r>
            <a:r>
              <a:rPr lang="en-US" sz="1200" kern="1200" baseline="0" dirty="0" smtClean="0">
                <a:solidFill>
                  <a:schemeClr val="tx1"/>
                </a:solidFill>
                <a:latin typeface="+mn-lt"/>
                <a:ea typeface="+mn-ea"/>
                <a:cs typeface="+mn-cs"/>
              </a:rPr>
              <a:t> secondary to catheter-associated thrombosis of the cranial vena cava, JAAHA 38 (5), 2002)</a:t>
            </a:r>
            <a:r>
              <a:rPr lang="en-US" sz="1200" kern="1200" dirty="0" smtClean="0">
                <a:solidFill>
                  <a:schemeClr val="tx1"/>
                </a:solidFill>
                <a:latin typeface="+mn-lt"/>
                <a:ea typeface="+mn-ea"/>
                <a:cs typeface="+mn-cs"/>
              </a:rPr>
              <a:t> describing the successful use of the </a:t>
            </a:r>
            <a:r>
              <a:rPr lang="en-US" sz="1200" kern="1200" dirty="0" err="1" smtClean="0">
                <a:solidFill>
                  <a:schemeClr val="tx1"/>
                </a:solidFill>
                <a:latin typeface="+mn-lt"/>
                <a:ea typeface="+mn-ea"/>
                <a:cs typeface="+mn-cs"/>
              </a:rPr>
              <a:t>rt</a:t>
            </a:r>
            <a:r>
              <a:rPr lang="en-US" sz="1200" kern="1200" dirty="0" smtClean="0">
                <a:solidFill>
                  <a:schemeClr val="tx1"/>
                </a:solidFill>
                <a:latin typeface="+mn-lt"/>
                <a:ea typeface="+mn-ea"/>
                <a:cs typeface="+mn-cs"/>
              </a:rPr>
              <a:t>-PA </a:t>
            </a:r>
            <a:r>
              <a:rPr lang="en-US" sz="1200" kern="1200" dirty="0" err="1" smtClean="0">
                <a:solidFill>
                  <a:schemeClr val="tx1"/>
                </a:solidFill>
                <a:latin typeface="+mn-lt"/>
                <a:ea typeface="+mn-ea"/>
                <a:cs typeface="+mn-cs"/>
              </a:rPr>
              <a:t>alteplase</a:t>
            </a:r>
            <a:r>
              <a:rPr lang="en-US" sz="1200" kern="1200" dirty="0" smtClean="0">
                <a:solidFill>
                  <a:schemeClr val="tx1"/>
                </a:solidFill>
                <a:latin typeface="+mn-lt"/>
                <a:ea typeface="+mn-ea"/>
                <a:cs typeface="+mn-cs"/>
              </a:rPr>
              <a:t> for the dissolution of a distal aortic thrombus in a dog. Apart from a single case report in 2002 describing the successful use of catheter assisted </a:t>
            </a:r>
            <a:r>
              <a:rPr lang="en-US" sz="1200" kern="1200" dirty="0" err="1" smtClean="0">
                <a:solidFill>
                  <a:schemeClr val="tx1"/>
                </a:solidFill>
                <a:latin typeface="+mn-lt"/>
                <a:ea typeface="+mn-ea"/>
                <a:cs typeface="+mn-cs"/>
              </a:rPr>
              <a:t>rt</a:t>
            </a:r>
            <a:r>
              <a:rPr lang="en-US" sz="1200" kern="1200" dirty="0" smtClean="0">
                <a:solidFill>
                  <a:schemeClr val="tx1"/>
                </a:solidFill>
                <a:latin typeface="+mn-lt"/>
                <a:ea typeface="+mn-ea"/>
                <a:cs typeface="+mn-cs"/>
              </a:rPr>
              <a:t>-PA administration in a dog with thrombosis of the cranial vena cava (Bliss</a:t>
            </a:r>
            <a:r>
              <a:rPr lang="en-US" sz="1200" kern="1200" baseline="0" dirty="0" smtClean="0">
                <a:solidFill>
                  <a:schemeClr val="tx1"/>
                </a:solidFill>
                <a:latin typeface="+mn-lt"/>
                <a:ea typeface="+mn-ea"/>
                <a:cs typeface="+mn-cs"/>
              </a:rPr>
              <a:t> SP, Bliss SK, Harvey HJ: Use of recombinant tissue-plasminogen activator in a dog with </a:t>
            </a:r>
            <a:r>
              <a:rPr lang="en-US" sz="1200" kern="1200" baseline="0" dirty="0" err="1" smtClean="0">
                <a:solidFill>
                  <a:schemeClr val="tx1"/>
                </a:solidFill>
                <a:latin typeface="+mn-lt"/>
                <a:ea typeface="+mn-ea"/>
                <a:cs typeface="+mn-cs"/>
              </a:rPr>
              <a:t>chylothorax</a:t>
            </a:r>
            <a:r>
              <a:rPr lang="en-US" sz="1200" kern="1200" baseline="0" dirty="0" smtClean="0">
                <a:solidFill>
                  <a:schemeClr val="tx1"/>
                </a:solidFill>
                <a:latin typeface="+mn-lt"/>
                <a:ea typeface="+mn-ea"/>
                <a:cs typeface="+mn-cs"/>
              </a:rPr>
              <a:t> secondary to catheter-associated thrombosis of the cranial vena cava, JAAHA 38 (5), 2002)</a:t>
            </a:r>
            <a:r>
              <a:rPr lang="en-US" sz="1200" kern="1200" dirty="0" smtClean="0">
                <a:solidFill>
                  <a:schemeClr val="tx1"/>
                </a:solidFill>
                <a:latin typeface="+mn-lt"/>
                <a:ea typeface="+mn-ea"/>
                <a:cs typeface="+mn-cs"/>
              </a:rPr>
              <a:t>, there have been no clinical reports on the use of </a:t>
            </a:r>
            <a:r>
              <a:rPr lang="en-US" sz="1200" kern="1200" dirty="0" err="1" smtClean="0">
                <a:solidFill>
                  <a:schemeClr val="tx1"/>
                </a:solidFill>
                <a:latin typeface="+mn-lt"/>
                <a:ea typeface="+mn-ea"/>
                <a:cs typeface="+mn-cs"/>
              </a:rPr>
              <a:t>thrombolytics</a:t>
            </a:r>
            <a:r>
              <a:rPr lang="en-US" sz="1200" kern="1200" dirty="0" smtClean="0">
                <a:solidFill>
                  <a:schemeClr val="tx1"/>
                </a:solidFill>
                <a:latin typeface="+mn-lt"/>
                <a:ea typeface="+mn-ea"/>
                <a:cs typeface="+mn-cs"/>
              </a:rPr>
              <a:t> for small animals with venous thrombosis, and there have also been no clinical studies evaluating the use of thrombolytic therapy in naturally occurring PTE in dogs or cats.”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“Unlike arterial thrombi, which are typically associated with an acute risk of ischemia and serious organ or tissue damage, venous thrombi often do not present an immediate danger to affected tissues, and emergency medical thrombolysis of venous thrombi is thus often not indicated. In fact, there is no clear evidence in the human literature supporting the early </a:t>
            </a:r>
            <a:r>
              <a:rPr lang="en-US" sz="1200" kern="1200" dirty="0" err="1" smtClean="0">
                <a:solidFill>
                  <a:schemeClr val="tx1"/>
                </a:solidFill>
                <a:latin typeface="+mn-lt"/>
                <a:ea typeface="+mn-ea"/>
                <a:cs typeface="+mn-cs"/>
              </a:rPr>
              <a:t>lysis</a:t>
            </a:r>
            <a:r>
              <a:rPr lang="en-US" sz="1200" kern="1200" dirty="0" smtClean="0">
                <a:solidFill>
                  <a:schemeClr val="tx1"/>
                </a:solidFill>
                <a:latin typeface="+mn-lt"/>
                <a:ea typeface="+mn-ea"/>
                <a:cs typeface="+mn-cs"/>
              </a:rPr>
              <a:t> of venous thrombi, especially considering that it is well established that thrombolytic therapies significantly increase the risk for bleeding. Conservative management with anticoagulants alone, without concurrent thrombolysis, does not seem to increase the risk for death or recurrence of the thrombus.”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Taken from </a:t>
            </a:r>
            <a:r>
              <a:rPr lang="en-US" sz="1200" dirty="0" smtClean="0"/>
              <a:t>Lunsford KV, </a:t>
            </a:r>
            <a:r>
              <a:rPr lang="en-US" sz="1200" dirty="0" err="1" smtClean="0"/>
              <a:t>Mackin</a:t>
            </a:r>
            <a:r>
              <a:rPr lang="en-US" sz="1200" dirty="0" smtClean="0"/>
              <a:t> AJ: Thromboembolic therapies in dogs and cats: An evidence-based approach,  Vet </a:t>
            </a:r>
            <a:r>
              <a:rPr lang="en-US" sz="1200" dirty="0" err="1" smtClean="0"/>
              <a:t>Clin</a:t>
            </a:r>
            <a:r>
              <a:rPr lang="en-US" sz="1200" dirty="0" smtClean="0"/>
              <a:t>  North </a:t>
            </a:r>
            <a:r>
              <a:rPr lang="en-US" sz="1200" dirty="0" err="1" smtClean="0"/>
              <a:t>Amer</a:t>
            </a:r>
            <a:r>
              <a:rPr lang="en-US" sz="1200" dirty="0" smtClean="0"/>
              <a:t>  37 (3), 2007.</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39</a:t>
            </a:fld>
            <a:endParaRPr lang="en-US"/>
          </a:p>
        </p:txBody>
      </p:sp>
    </p:spTree>
    <p:extLst>
      <p:ext uri="{BB962C8B-B14F-4D97-AF65-F5344CB8AC3E}">
        <p14:creationId xmlns:p14="http://schemas.microsoft.com/office/powerpoint/2010/main" val="2576078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Injury to the endothelium exposes the </a:t>
            </a:r>
            <a:r>
              <a:rPr lang="en-US" dirty="0" err="1" smtClean="0"/>
              <a:t>subendothelial</a:t>
            </a:r>
            <a:r>
              <a:rPr lang="en-US" dirty="0" smtClean="0"/>
              <a:t> ECM, which results in platelet adhesion and activation and formation of the hemostatic plug= PRIMARY HEMOSTASIS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Healthy endothelial cells inhibit coagulation and platelet adhesion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Injured/activated endothelial cells are </a:t>
            </a:r>
            <a:r>
              <a:rPr lang="en-US" dirty="0" err="1" smtClean="0"/>
              <a:t>procoagulant</a:t>
            </a:r>
            <a:endParaRPr lang="en-US" dirty="0" smtClean="0"/>
          </a:p>
          <a:p>
            <a:r>
              <a:rPr lang="en-US" sz="1200" dirty="0" smtClean="0"/>
              <a:t>Secretion of alpha and dense granules occurs after adhesion. ADP and thromboxane A</a:t>
            </a:r>
            <a:r>
              <a:rPr lang="en-US" sz="1200" baseline="-25000" dirty="0" smtClean="0"/>
              <a:t>2</a:t>
            </a:r>
            <a:r>
              <a:rPr lang="en-US" sz="1200" dirty="0" smtClean="0"/>
              <a:t> are products of platelets that are vasoconstrictors and stimulate platelet aggregation. Thus a self-perpetuating cycle of platelet aggregation occurs. This process is initially reversible, until activation of the coagulation cascade and the formation of thrombin. Platelet contraction creates an irreversible fused mass of platelets (also known as viscous metamorphosis) and formation of the secondary hemostatic plug.  Simultaneous formation of thrombin by the coagulation cascade converts fibrinogen to fibrin, which cements the platelets in place. </a:t>
            </a:r>
          </a:p>
          <a:p>
            <a:r>
              <a:rPr lang="en-US" sz="1200" dirty="0" smtClean="0"/>
              <a:t> </a:t>
            </a:r>
            <a:r>
              <a:rPr lang="en-US" dirty="0" smtClean="0"/>
              <a:t/>
            </a:r>
            <a:br>
              <a:rPr lang="en-US" dirty="0" smtClean="0"/>
            </a:br>
            <a:endParaRPr lang="en-US" dirty="0" smtClean="0"/>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6</a:t>
            </a:fld>
            <a:endParaRPr lang="en-US"/>
          </a:p>
        </p:txBody>
      </p:sp>
    </p:spTree>
    <p:extLst>
      <p:ext uri="{BB962C8B-B14F-4D97-AF65-F5344CB8AC3E}">
        <p14:creationId xmlns:p14="http://schemas.microsoft.com/office/powerpoint/2010/main" val="2523239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Vascular endothelial injury leads to exposure of membrane-bound protein Tissue Factor which triggers coagulation cascade that eventually forms Thrombin--- converts fibrinogen to fibrin which polymerizes and incorporates platelets to form the more stable fibrin plug= SECONDARY HEMOSTASIS</a:t>
            </a:r>
          </a:p>
          <a:p>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7</a:t>
            </a:fld>
            <a:endParaRPr lang="en-US"/>
          </a:p>
        </p:txBody>
      </p:sp>
    </p:spTree>
    <p:extLst>
      <p:ext uri="{BB962C8B-B14F-4D97-AF65-F5344CB8AC3E}">
        <p14:creationId xmlns:p14="http://schemas.microsoft.com/office/powerpoint/2010/main" val="126338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Intrinsic pathway- activated in vitro by factor XII</a:t>
            </a:r>
          </a:p>
          <a:p>
            <a:r>
              <a:rPr lang="en-US" dirty="0" smtClean="0"/>
              <a:t>Factors XI,</a:t>
            </a:r>
            <a:r>
              <a:rPr lang="en-US" baseline="0" dirty="0" smtClean="0"/>
              <a:t> IX, VIII- all part of intrinsic pathway</a:t>
            </a:r>
          </a:p>
          <a:p>
            <a:r>
              <a:rPr lang="en-US" baseline="0" dirty="0" smtClean="0"/>
              <a:t>Extrinsic pathway- activated by Tissue Factor that is exposed at sites of tissue injury </a:t>
            </a:r>
          </a:p>
          <a:p>
            <a:r>
              <a:rPr lang="en-US" baseline="0" dirty="0" smtClean="0"/>
              <a:t>Extrinsic pathway is Vitamin K dependent</a:t>
            </a:r>
          </a:p>
          <a:p>
            <a:r>
              <a:rPr lang="en-US" baseline="0" dirty="0" smtClean="0"/>
              <a:t>Extrinsic pathway is most activated by systemic inflammation</a:t>
            </a:r>
          </a:p>
          <a:p>
            <a:r>
              <a:rPr lang="en-US" baseline="0" dirty="0" smtClean="0"/>
              <a:t>Common Pathway- begins with activation of Factor X (can be activated by either the intrinsic or extrinsic pathways)</a:t>
            </a:r>
          </a:p>
          <a:p>
            <a:r>
              <a:rPr lang="en-US" baseline="0" dirty="0" smtClean="0"/>
              <a:t>Activated Factor X converts </a:t>
            </a:r>
            <a:r>
              <a:rPr lang="en-US" baseline="0" dirty="0" err="1" smtClean="0"/>
              <a:t>prothrombin</a:t>
            </a:r>
            <a:r>
              <a:rPr lang="en-US" baseline="0" dirty="0" smtClean="0"/>
              <a:t> to thrombin (Factor V is a critical cofactor)</a:t>
            </a:r>
          </a:p>
          <a:p>
            <a:r>
              <a:rPr lang="en-US" baseline="0" dirty="0" smtClean="0"/>
              <a:t>Activated thrombin converts fibrinogen to fibrin (Factor XIII stabilizes fibrin clot)</a:t>
            </a:r>
          </a:p>
        </p:txBody>
      </p:sp>
      <p:sp>
        <p:nvSpPr>
          <p:cNvPr id="4" name="Slide Number Placeholder 3"/>
          <p:cNvSpPr>
            <a:spLocks noGrp="1"/>
          </p:cNvSpPr>
          <p:nvPr>
            <p:ph type="sldNum" sz="quarter" idx="10"/>
          </p:nvPr>
        </p:nvSpPr>
        <p:spPr/>
        <p:txBody>
          <a:bodyPr/>
          <a:lstStyle/>
          <a:p>
            <a:fld id="{149D2A6E-3CAC-D149-8498-621AB149ECCE}" type="slidenum">
              <a:rPr lang="en-US" smtClean="0"/>
              <a:t>9</a:t>
            </a:fld>
            <a:endParaRPr lang="en-US"/>
          </a:p>
        </p:txBody>
      </p:sp>
    </p:spTree>
    <p:extLst>
      <p:ext uri="{BB962C8B-B14F-4D97-AF65-F5344CB8AC3E}">
        <p14:creationId xmlns:p14="http://schemas.microsoft.com/office/powerpoint/2010/main" val="1757711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steps of hemostasis:</a:t>
            </a:r>
          </a:p>
          <a:p>
            <a:pPr marL="228600" indent="-228600">
              <a:buAutoNum type="arabicParenR"/>
            </a:pPr>
            <a:r>
              <a:rPr lang="en-US" baseline="0" dirty="0" smtClean="0"/>
              <a:t>Initiation, 2) amplification, 3) propagation</a:t>
            </a:r>
          </a:p>
          <a:p>
            <a:pPr marL="228600" indent="-228600">
              <a:buAutoNum type="arabicPeriod"/>
            </a:pPr>
            <a:r>
              <a:rPr lang="en-US" baseline="0" dirty="0" smtClean="0"/>
              <a:t>Initiation: Tissue Factor- bearing endothelial cells trigger coagulation (exposed as a result of vascular injury/activation secondary to cytokines)- hemostasis initiated by formation of complex between tissue factor exposed and already activated factor VII normally present in circulating blood</a:t>
            </a:r>
          </a:p>
          <a:p>
            <a:pPr marL="0" indent="0">
              <a:buNone/>
            </a:pPr>
            <a:r>
              <a:rPr lang="en-US" baseline="0" dirty="0" smtClean="0"/>
              <a:t>	Tissue Factor-factor </a:t>
            </a:r>
            <a:r>
              <a:rPr lang="en-US" baseline="0" dirty="0" err="1" smtClean="0"/>
              <a:t>VIIa</a:t>
            </a:r>
            <a:r>
              <a:rPr lang="en-US" baseline="0" dirty="0" smtClean="0"/>
              <a:t> complexes convert Factor X to Factor </a:t>
            </a:r>
            <a:r>
              <a:rPr lang="en-US" baseline="0" dirty="0" err="1" smtClean="0"/>
              <a:t>Xa</a:t>
            </a:r>
            <a:r>
              <a:rPr lang="en-US" baseline="0" dirty="0" smtClean="0"/>
              <a:t> on the tissue factor-bearing cell; also activate factor IX (in turn activates more factor X; process accelerated by factor VIII)</a:t>
            </a:r>
          </a:p>
          <a:p>
            <a:pPr marL="0" indent="0">
              <a:buNone/>
            </a:pPr>
            <a:r>
              <a:rPr lang="en-US" baseline="0" dirty="0" smtClean="0"/>
              <a:t>           Factor </a:t>
            </a:r>
            <a:r>
              <a:rPr lang="en-US" baseline="0" dirty="0" err="1" smtClean="0"/>
              <a:t>Xa</a:t>
            </a:r>
            <a:r>
              <a:rPr lang="en-US" baseline="0" dirty="0" smtClean="0"/>
              <a:t> activates </a:t>
            </a:r>
            <a:r>
              <a:rPr lang="en-US" baseline="0" dirty="0" err="1" smtClean="0"/>
              <a:t>prothrombin</a:t>
            </a:r>
            <a:r>
              <a:rPr lang="en-US" baseline="0" dirty="0" smtClean="0"/>
              <a:t> (factor II) to thrombin (factor </a:t>
            </a:r>
            <a:r>
              <a:rPr lang="en-US" baseline="0" dirty="0" err="1" smtClean="0"/>
              <a:t>IIa</a:t>
            </a:r>
            <a:r>
              <a:rPr lang="en-US" baseline="0" dirty="0" smtClean="0"/>
              <a:t>); process accelerated by factor V</a:t>
            </a:r>
          </a:p>
          <a:p>
            <a:pPr marL="0" indent="0">
              <a:buNone/>
            </a:pPr>
            <a:r>
              <a:rPr lang="en-US" baseline="0" dirty="0" smtClean="0"/>
              <a:t>           The limited amount of thrombin activates factor VIII, V, XI, platelets</a:t>
            </a:r>
          </a:p>
          <a:p>
            <a:pPr marL="0" indent="0">
              <a:buNone/>
            </a:pPr>
            <a:r>
              <a:rPr lang="en-US" baseline="0" dirty="0" smtClean="0"/>
              <a:t>2) Amplification: Thrombin-activated platelets change shape and expose negatively charged phospholipids, therefore serving as a template for  for full thrombin generation involving factors </a:t>
            </a:r>
            <a:r>
              <a:rPr lang="en-US" baseline="0" dirty="0" err="1" smtClean="0"/>
              <a:t>VIIIa</a:t>
            </a:r>
            <a:r>
              <a:rPr lang="en-US" baseline="0" dirty="0" smtClean="0"/>
              <a:t> and </a:t>
            </a:r>
            <a:r>
              <a:rPr lang="en-US" baseline="0" dirty="0" err="1" smtClean="0"/>
              <a:t>IXa</a:t>
            </a:r>
            <a:endParaRPr lang="en-US" baseline="0" dirty="0" smtClean="0"/>
          </a:p>
          <a:p>
            <a:pPr marL="0" indent="0">
              <a:buNone/>
            </a:pPr>
            <a:r>
              <a:rPr lang="en-US" baseline="0" dirty="0" smtClean="0"/>
              <a:t>3) Propagation occurs on the surface of platelets and results in propagation of large amounts of thrombin </a:t>
            </a:r>
          </a:p>
          <a:p>
            <a:pPr marL="0" indent="0">
              <a:buNone/>
            </a:pPr>
            <a:r>
              <a:rPr lang="en-US" baseline="0" dirty="0" smtClean="0"/>
              <a:t>Thrombin then activates fibrinogen to fibrin</a:t>
            </a:r>
          </a:p>
          <a:p>
            <a:pPr marL="0" indent="0">
              <a:buNone/>
            </a:pPr>
            <a:endParaRPr lang="en-US" baseline="0" dirty="0" smtClean="0"/>
          </a:p>
          <a:p>
            <a:pPr marL="0" indent="0">
              <a:buNone/>
            </a:pPr>
            <a:endParaRPr lang="en-US" baseline="0" dirty="0" smtClean="0"/>
          </a:p>
          <a:p>
            <a:pPr marL="0" indent="0">
              <a:buNone/>
            </a:pPr>
            <a:r>
              <a:rPr lang="en-US" baseline="0" dirty="0" smtClean="0"/>
              <a:t>	</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10</a:t>
            </a:fld>
            <a:endParaRPr lang="en-US"/>
          </a:p>
        </p:txBody>
      </p:sp>
    </p:spTree>
    <p:extLst>
      <p:ext uri="{BB962C8B-B14F-4D97-AF65-F5344CB8AC3E}">
        <p14:creationId xmlns:p14="http://schemas.microsoft.com/office/powerpoint/2010/main" val="1130333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Hepatocytes clear soluble factors;</a:t>
            </a:r>
            <a:r>
              <a:rPr lang="en-US" baseline="0" dirty="0" smtClean="0"/>
              <a:t> mononuclear cells clear particulate debris</a:t>
            </a:r>
            <a:endParaRPr lang="en-US" dirty="0"/>
          </a:p>
        </p:txBody>
      </p:sp>
      <p:sp>
        <p:nvSpPr>
          <p:cNvPr id="4" name="Slide Number Placeholder 3"/>
          <p:cNvSpPr>
            <a:spLocks noGrp="1"/>
          </p:cNvSpPr>
          <p:nvPr>
            <p:ph type="sldNum" sz="quarter" idx="10"/>
          </p:nvPr>
        </p:nvSpPr>
        <p:spPr/>
        <p:txBody>
          <a:bodyPr/>
          <a:lstStyle/>
          <a:p>
            <a:fld id="{149D2A6E-3CAC-D149-8498-621AB149ECCE}" type="slidenum">
              <a:rPr lang="en-US" smtClean="0"/>
              <a:t>11</a:t>
            </a:fld>
            <a:endParaRPr lang="en-US"/>
          </a:p>
        </p:txBody>
      </p:sp>
    </p:spTree>
    <p:extLst>
      <p:ext uri="{BB962C8B-B14F-4D97-AF65-F5344CB8AC3E}">
        <p14:creationId xmlns:p14="http://schemas.microsoft.com/office/powerpoint/2010/main" val="890299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T-PA</a:t>
            </a:r>
            <a:r>
              <a:rPr lang="en-US" baseline="0" dirty="0" smtClean="0"/>
              <a:t> is synthesized by endothelial cells and is most active when attached to fibrin</a:t>
            </a:r>
          </a:p>
          <a:p>
            <a:r>
              <a:rPr lang="en-US" baseline="0" dirty="0" smtClean="0"/>
              <a:t>Plasmin breaks down fibrin and interferes with polymerization</a:t>
            </a:r>
          </a:p>
          <a:p>
            <a:r>
              <a:rPr lang="en-US" baseline="0" dirty="0" smtClean="0"/>
              <a:t>Controlled by presence of plasmin inhibitors in the circulation as well as plasminogen activator inhibitors produced by endothelial cells (inhibit fibrinolysis by inhibiting binding of t-PA to fibrin) i.e. plasminogen activating inhibitor-1 (PAI-1)</a:t>
            </a:r>
          </a:p>
          <a:p>
            <a:r>
              <a:rPr lang="en-US" baseline="0" dirty="0" smtClean="0"/>
              <a:t>FDPs are produced as a result of fibrinolysis- Have weak anticoagulant activity and are removed from the circulation by the liver and kidney</a:t>
            </a:r>
          </a:p>
          <a:p>
            <a:r>
              <a:rPr lang="en-US" baseline="0" dirty="0" smtClean="0"/>
              <a:t>D-Dimers are a specific type of FDP that are produced as a result of degradation of cross-linked fibrin (better marker of pathologic coagulation)</a:t>
            </a:r>
          </a:p>
        </p:txBody>
      </p:sp>
      <p:sp>
        <p:nvSpPr>
          <p:cNvPr id="4" name="Slide Number Placeholder 3"/>
          <p:cNvSpPr>
            <a:spLocks noGrp="1"/>
          </p:cNvSpPr>
          <p:nvPr>
            <p:ph type="sldNum" sz="quarter" idx="10"/>
          </p:nvPr>
        </p:nvSpPr>
        <p:spPr/>
        <p:txBody>
          <a:bodyPr/>
          <a:lstStyle/>
          <a:p>
            <a:fld id="{149D2A6E-3CAC-D149-8498-621AB149ECCE}" type="slidenum">
              <a:rPr lang="en-US" smtClean="0"/>
              <a:t>12</a:t>
            </a:fld>
            <a:endParaRPr lang="en-US"/>
          </a:p>
        </p:txBody>
      </p:sp>
    </p:spTree>
    <p:extLst>
      <p:ext uri="{BB962C8B-B14F-4D97-AF65-F5344CB8AC3E}">
        <p14:creationId xmlns:p14="http://schemas.microsoft.com/office/powerpoint/2010/main" val="160631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EF607B-A47E-422C-9BEF-122CCDB7C526}" type="datetime1">
              <a:rPr lang="en-US" smtClean="0"/>
              <a:pPr/>
              <a:t>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5/20/11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5/20/11</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5/20/11</a:t>
            </a:fld>
            <a:endParaRPr lang="en-US" dirty="0"/>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4" Type="http://schemas.microsoft.com/office/2007/relationships/hdphoto" Target="../media/hdphoto4.wdp"/><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Hypercoagulability, assessment and treatment</a:t>
            </a:r>
            <a:endParaRPr lang="en-US" dirty="0"/>
          </a:p>
        </p:txBody>
      </p:sp>
      <p:sp>
        <p:nvSpPr>
          <p:cNvPr id="3" name="Subtitle 2"/>
          <p:cNvSpPr>
            <a:spLocks noGrp="1"/>
          </p:cNvSpPr>
          <p:nvPr>
            <p:ph type="subTitle" idx="1"/>
          </p:nvPr>
        </p:nvSpPr>
        <p:spPr/>
        <p:txBody>
          <a:bodyPr/>
          <a:lstStyle/>
          <a:p>
            <a:r>
              <a:rPr lang="en-US" dirty="0" smtClean="0"/>
              <a:t>Jillian DiFazio, DVM</a:t>
            </a:r>
            <a:br>
              <a:rPr lang="en-US" dirty="0" smtClean="0"/>
            </a:br>
            <a:r>
              <a:rPr lang="en-US" dirty="0" smtClean="0"/>
              <a:t>Cornell University Hospital for Animals</a:t>
            </a:r>
            <a:endParaRPr lang="en-US" dirty="0"/>
          </a:p>
        </p:txBody>
      </p:sp>
    </p:spTree>
    <p:extLst>
      <p:ext uri="{BB962C8B-B14F-4D97-AF65-F5344CB8AC3E}">
        <p14:creationId xmlns:p14="http://schemas.microsoft.com/office/powerpoint/2010/main" val="309879613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158751"/>
            <a:ext cx="7620000" cy="1417638"/>
          </a:xfrm>
        </p:spPr>
        <p:txBody>
          <a:bodyPr/>
          <a:lstStyle/>
          <a:p>
            <a:r>
              <a:rPr lang="en-US" dirty="0" smtClean="0"/>
              <a:t>Cell-based model of coagulation</a:t>
            </a:r>
            <a:endParaRPr lang="en-US" dirty="0"/>
          </a:p>
        </p:txBody>
      </p:sp>
      <p:pic>
        <p:nvPicPr>
          <p:cNvPr id="5" name="Content Placeholder 4"/>
          <p:cNvPicPr>
            <a:picLocks noGrp="1" noChangeAspect="1"/>
          </p:cNvPicPr>
          <p:nvPr>
            <p:ph idx="1"/>
          </p:nvPr>
        </p:nvPicPr>
        <p:blipFill>
          <a:blip r:embed="rId3"/>
          <a:srcRect l="-41896" r="-41896"/>
          <a:stretch>
            <a:fillRect/>
          </a:stretch>
        </p:blipFill>
        <p:spPr>
          <a:xfrm>
            <a:off x="238125" y="1258887"/>
            <a:ext cx="7839075" cy="5440363"/>
          </a:xfrm>
        </p:spPr>
      </p:pic>
    </p:spTree>
    <p:extLst>
      <p:ext uri="{BB962C8B-B14F-4D97-AF65-F5344CB8AC3E}">
        <p14:creationId xmlns:p14="http://schemas.microsoft.com/office/powerpoint/2010/main" val="237280511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Endogenous anticoagulant systems</a:t>
            </a:r>
            <a:endParaRPr lang="en-US" dirty="0"/>
          </a:p>
        </p:txBody>
      </p:sp>
      <p:sp>
        <p:nvSpPr>
          <p:cNvPr id="3" name="Content Placeholder 2"/>
          <p:cNvSpPr>
            <a:spLocks noGrp="1"/>
          </p:cNvSpPr>
          <p:nvPr>
            <p:ph idx="1"/>
          </p:nvPr>
        </p:nvSpPr>
        <p:spPr>
          <a:xfrm>
            <a:off x="7034" y="1600200"/>
            <a:ext cx="7620000" cy="4800600"/>
          </a:xfrm>
        </p:spPr>
        <p:txBody>
          <a:bodyPr/>
          <a:lstStyle/>
          <a:p>
            <a:r>
              <a:rPr lang="en-US" dirty="0" smtClean="0"/>
              <a:t>Process restricted to phospholipid surfaces</a:t>
            </a:r>
          </a:p>
          <a:p>
            <a:r>
              <a:rPr lang="en-US" dirty="0"/>
              <a:t>R</a:t>
            </a:r>
            <a:r>
              <a:rPr lang="en-US" dirty="0" smtClean="0"/>
              <a:t>emoval of activated coagulation factors by hepatocytes and mononuclear factors</a:t>
            </a:r>
          </a:p>
          <a:p>
            <a:r>
              <a:rPr lang="en-US" dirty="0" smtClean="0"/>
              <a:t>Constant flow of blood</a:t>
            </a:r>
          </a:p>
          <a:p>
            <a:r>
              <a:rPr lang="en-US" dirty="0" err="1" smtClean="0"/>
              <a:t>Antithrombin</a:t>
            </a:r>
            <a:r>
              <a:rPr lang="en-US" dirty="0" smtClean="0"/>
              <a:t> and Proteins C + S</a:t>
            </a:r>
          </a:p>
          <a:p>
            <a:r>
              <a:rPr lang="en-US" dirty="0" smtClean="0"/>
              <a:t>TF pathway inhibitor (TFPI)- </a:t>
            </a:r>
          </a:p>
          <a:p>
            <a:pPr marL="114300" indent="0">
              <a:buNone/>
            </a:pPr>
            <a:r>
              <a:rPr lang="en-US" dirty="0"/>
              <a:t> </a:t>
            </a:r>
            <a:r>
              <a:rPr lang="en-US" dirty="0" smtClean="0"/>
              <a:t>   physiologic inhibitor </a:t>
            </a:r>
          </a:p>
          <a:p>
            <a:pPr marL="114300" indent="0">
              <a:buNone/>
            </a:pPr>
            <a:r>
              <a:rPr lang="en-US" dirty="0"/>
              <a:t> </a:t>
            </a:r>
            <a:r>
              <a:rPr lang="en-US" dirty="0" smtClean="0"/>
              <a:t>   of coagulation factor activation</a:t>
            </a:r>
          </a:p>
          <a:p>
            <a:pPr lvl="1"/>
            <a:r>
              <a:rPr lang="en-US" dirty="0"/>
              <a:t>I</a:t>
            </a:r>
            <a:r>
              <a:rPr lang="en-US" dirty="0" smtClean="0"/>
              <a:t>nhibits factor </a:t>
            </a:r>
            <a:r>
              <a:rPr lang="en-US" dirty="0" err="1" smtClean="0"/>
              <a:t>Xa</a:t>
            </a:r>
            <a:endParaRPr lang="en-US" dirty="0"/>
          </a:p>
          <a:p>
            <a:pPr lvl="1"/>
            <a:r>
              <a:rPr lang="en-US" dirty="0" smtClean="0"/>
              <a:t>Inhibits initiation complex of tissue </a:t>
            </a:r>
          </a:p>
          <a:p>
            <a:pPr marL="411480" lvl="1" indent="0">
              <a:buNone/>
            </a:pPr>
            <a:r>
              <a:rPr lang="en-US" dirty="0"/>
              <a:t> </a:t>
            </a:r>
            <a:r>
              <a:rPr lang="en-US" dirty="0" smtClean="0"/>
              <a:t>   factor with factor </a:t>
            </a:r>
            <a:r>
              <a:rPr lang="en-US" dirty="0" err="1" smtClean="0"/>
              <a:t>VIIa</a:t>
            </a:r>
            <a:endParaRPr lang="en-US" dirty="0"/>
          </a:p>
        </p:txBody>
      </p:sp>
      <p:pic>
        <p:nvPicPr>
          <p:cNvPr id="4" name="Picture 3"/>
          <p:cNvPicPr>
            <a:picLocks noChangeAspect="1"/>
          </p:cNvPicPr>
          <p:nvPr/>
        </p:nvPicPr>
        <p:blipFill>
          <a:blip r:embed="rId3"/>
          <a:stretch>
            <a:fillRect/>
          </a:stretch>
        </p:blipFill>
        <p:spPr>
          <a:xfrm>
            <a:off x="4890936" y="2428952"/>
            <a:ext cx="4253064" cy="3971848"/>
          </a:xfrm>
          <a:prstGeom prst="rect">
            <a:avLst/>
          </a:prstGeom>
        </p:spPr>
      </p:pic>
      <p:sp>
        <p:nvSpPr>
          <p:cNvPr id="5" name="TextBox 4"/>
          <p:cNvSpPr txBox="1"/>
          <p:nvPr/>
        </p:nvSpPr>
        <p:spPr>
          <a:xfrm>
            <a:off x="4890936" y="6475147"/>
            <a:ext cx="3943520" cy="677108"/>
          </a:xfrm>
          <a:prstGeom prst="rect">
            <a:avLst/>
          </a:prstGeom>
          <a:noFill/>
        </p:spPr>
        <p:txBody>
          <a:bodyPr wrap="none" rtlCol="0">
            <a:spAutoFit/>
          </a:bodyPr>
          <a:lstStyle/>
          <a:p>
            <a:r>
              <a:rPr lang="en-US" sz="1000" dirty="0"/>
              <a:t>http://4.bp.blogspot.com/-Gz2LVuIxnr8/TWAMyLnZEtI/AAAAAAAACgM</a:t>
            </a:r>
            <a:r>
              <a:rPr lang="en-US" sz="1000" dirty="0" smtClean="0"/>
              <a:t>/</a:t>
            </a:r>
            <a:endParaRPr lang="en-US" sz="1000" dirty="0"/>
          </a:p>
          <a:p>
            <a:r>
              <a:rPr lang="en-US" sz="1000" dirty="0" smtClean="0"/>
              <a:t>iY</a:t>
            </a:r>
            <a:r>
              <a:rPr lang="en-US" sz="1000" dirty="0"/>
              <a:t>-57wXSjr8/s1600/favor%2Bthrombosis.png</a:t>
            </a:r>
          </a:p>
          <a:p>
            <a:endParaRPr lang="en-US" dirty="0"/>
          </a:p>
        </p:txBody>
      </p:sp>
    </p:spTree>
    <p:extLst>
      <p:ext uri="{BB962C8B-B14F-4D97-AF65-F5344CB8AC3E}">
        <p14:creationId xmlns:p14="http://schemas.microsoft.com/office/powerpoint/2010/main" val="427646884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Fibrinolysis	</a:t>
            </a:r>
            <a:endParaRPr lang="en-US" dirty="0"/>
          </a:p>
        </p:txBody>
      </p:sp>
      <p:sp>
        <p:nvSpPr>
          <p:cNvPr id="3" name="Content Placeholder 2"/>
          <p:cNvSpPr>
            <a:spLocks noGrp="1"/>
          </p:cNvSpPr>
          <p:nvPr>
            <p:ph idx="1"/>
          </p:nvPr>
        </p:nvSpPr>
        <p:spPr/>
        <p:txBody>
          <a:bodyPr/>
          <a:lstStyle/>
          <a:p>
            <a:r>
              <a:rPr lang="en-US" dirty="0" smtClean="0"/>
              <a:t>Plasmin</a:t>
            </a:r>
            <a:r>
              <a:rPr lang="en-US" dirty="0"/>
              <a:t> </a:t>
            </a:r>
            <a:r>
              <a:rPr lang="en-US" dirty="0" smtClean="0"/>
              <a:t>is derived from circulating plasminogen in the presence of plasminogen activator (t-PA)</a:t>
            </a:r>
          </a:p>
          <a:p>
            <a:endParaRPr lang="en-US" dirty="0"/>
          </a:p>
        </p:txBody>
      </p:sp>
      <p:pic>
        <p:nvPicPr>
          <p:cNvPr id="4" name="Picture 3"/>
          <p:cNvPicPr>
            <a:picLocks noChangeAspect="1"/>
          </p:cNvPicPr>
          <p:nvPr/>
        </p:nvPicPr>
        <p:blipFill>
          <a:blip r:embed="rId3"/>
          <a:stretch>
            <a:fillRect/>
          </a:stretch>
        </p:blipFill>
        <p:spPr>
          <a:xfrm>
            <a:off x="144976" y="2473325"/>
            <a:ext cx="8178800" cy="4213877"/>
          </a:xfrm>
          <a:prstGeom prst="rect">
            <a:avLst/>
          </a:prstGeom>
        </p:spPr>
      </p:pic>
      <p:sp>
        <p:nvSpPr>
          <p:cNvPr id="5" name="TextBox 4"/>
          <p:cNvSpPr txBox="1"/>
          <p:nvPr/>
        </p:nvSpPr>
        <p:spPr>
          <a:xfrm>
            <a:off x="758825" y="6548702"/>
            <a:ext cx="7051104" cy="276999"/>
          </a:xfrm>
          <a:prstGeom prst="rect">
            <a:avLst/>
          </a:prstGeom>
          <a:noFill/>
        </p:spPr>
        <p:txBody>
          <a:bodyPr wrap="none" rtlCol="0">
            <a:spAutoFit/>
          </a:bodyPr>
          <a:lstStyle/>
          <a:p>
            <a:r>
              <a:rPr lang="en-US" sz="1200" dirty="0"/>
              <a:t>http://</a:t>
            </a:r>
            <a:r>
              <a:rPr lang="en-US" sz="1200" dirty="0" err="1"/>
              <a:t>www.thrombosisadviser.com</a:t>
            </a:r>
            <a:r>
              <a:rPr lang="en-US" sz="1200" dirty="0"/>
              <a:t>/html/images/library/</a:t>
            </a:r>
            <a:r>
              <a:rPr lang="en-US" sz="1200" dirty="0" err="1"/>
              <a:t>coagulationcascade</a:t>
            </a:r>
            <a:r>
              <a:rPr lang="en-US" sz="1200" dirty="0"/>
              <a:t>/fibrinolysis-</a:t>
            </a:r>
            <a:r>
              <a:rPr lang="en-US" sz="1200" dirty="0" err="1"/>
              <a:t>coag</a:t>
            </a:r>
            <a:r>
              <a:rPr lang="en-US" sz="1200" dirty="0"/>
              <a:t>-cascade-</a:t>
            </a:r>
            <a:r>
              <a:rPr lang="en-US" sz="1200" dirty="0" err="1"/>
              <a:t>PU.jpg</a:t>
            </a:r>
            <a:endParaRPr lang="en-US" sz="1200" dirty="0"/>
          </a:p>
        </p:txBody>
      </p:sp>
    </p:spTree>
    <p:extLst>
      <p:ext uri="{BB962C8B-B14F-4D97-AF65-F5344CB8AC3E}">
        <p14:creationId xmlns:p14="http://schemas.microsoft.com/office/powerpoint/2010/main" val="256271478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 coagulation tests</a:t>
            </a:r>
            <a:endParaRPr lang="en-US" dirty="0"/>
          </a:p>
        </p:txBody>
      </p:sp>
      <p:sp>
        <p:nvSpPr>
          <p:cNvPr id="3" name="Content Placeholder 2"/>
          <p:cNvSpPr>
            <a:spLocks noGrp="1"/>
          </p:cNvSpPr>
          <p:nvPr>
            <p:ph idx="1"/>
          </p:nvPr>
        </p:nvSpPr>
        <p:spPr/>
        <p:txBody>
          <a:bodyPr/>
          <a:lstStyle/>
          <a:p>
            <a:r>
              <a:rPr lang="en-US" dirty="0" smtClean="0"/>
              <a:t>Platelet count</a:t>
            </a:r>
          </a:p>
          <a:p>
            <a:r>
              <a:rPr lang="en-US" dirty="0" err="1" smtClean="0"/>
              <a:t>Buccal</a:t>
            </a:r>
            <a:r>
              <a:rPr lang="en-US" dirty="0" smtClean="0"/>
              <a:t> mucosal bleeding time</a:t>
            </a:r>
          </a:p>
          <a:p>
            <a:r>
              <a:rPr lang="en-US" dirty="0" smtClean="0"/>
              <a:t>Platelet function assay</a:t>
            </a:r>
          </a:p>
          <a:p>
            <a:endParaRPr lang="en-US" dirty="0" smtClean="0"/>
          </a:p>
          <a:p>
            <a:r>
              <a:rPr lang="en-US" dirty="0" err="1" smtClean="0"/>
              <a:t>Prothrombin</a:t>
            </a:r>
            <a:r>
              <a:rPr lang="en-US" dirty="0" smtClean="0"/>
              <a:t> time (PT)</a:t>
            </a:r>
          </a:p>
          <a:p>
            <a:r>
              <a:rPr lang="en-US" dirty="0" smtClean="0"/>
              <a:t>Partial </a:t>
            </a:r>
            <a:r>
              <a:rPr lang="en-US" dirty="0" err="1" smtClean="0"/>
              <a:t>thromboplastin</a:t>
            </a:r>
            <a:r>
              <a:rPr lang="en-US" dirty="0" smtClean="0"/>
              <a:t> time (PTT)</a:t>
            </a:r>
          </a:p>
          <a:p>
            <a:r>
              <a:rPr lang="en-US" dirty="0" smtClean="0"/>
              <a:t>Activated clotting time (ACT)</a:t>
            </a:r>
          </a:p>
          <a:p>
            <a:r>
              <a:rPr lang="en-US" dirty="0" err="1" smtClean="0"/>
              <a:t>Antithrombin</a:t>
            </a:r>
            <a:endParaRPr lang="en-US" dirty="0" smtClean="0"/>
          </a:p>
          <a:p>
            <a:r>
              <a:rPr lang="en-US" dirty="0"/>
              <a:t>Fibrin degradation products (FDPs</a:t>
            </a:r>
            <a:r>
              <a:rPr lang="en-US" dirty="0" smtClean="0"/>
              <a:t>)</a:t>
            </a:r>
          </a:p>
          <a:p>
            <a:r>
              <a:rPr lang="en-US" dirty="0" smtClean="0"/>
              <a:t>D-Dimers</a:t>
            </a:r>
          </a:p>
          <a:p>
            <a:r>
              <a:rPr lang="en-US" dirty="0" smtClean="0"/>
              <a:t>Fibrinogen</a:t>
            </a:r>
          </a:p>
        </p:txBody>
      </p:sp>
      <p:pic>
        <p:nvPicPr>
          <p:cNvPr id="4" name="Picture 3"/>
          <p:cNvPicPr>
            <a:picLocks noChangeAspect="1"/>
          </p:cNvPicPr>
          <p:nvPr/>
        </p:nvPicPr>
        <p:blipFill>
          <a:blip r:embed="rId3"/>
          <a:stretch>
            <a:fillRect/>
          </a:stretch>
        </p:blipFill>
        <p:spPr>
          <a:xfrm>
            <a:off x="4736014" y="1202976"/>
            <a:ext cx="3594100" cy="2387600"/>
          </a:xfrm>
          <a:prstGeom prst="rect">
            <a:avLst/>
          </a:prstGeom>
        </p:spPr>
      </p:pic>
      <p:sp>
        <p:nvSpPr>
          <p:cNvPr id="5" name="TextBox 4"/>
          <p:cNvSpPr txBox="1"/>
          <p:nvPr/>
        </p:nvSpPr>
        <p:spPr>
          <a:xfrm>
            <a:off x="4918775" y="3734631"/>
            <a:ext cx="3278662" cy="276999"/>
          </a:xfrm>
          <a:prstGeom prst="rect">
            <a:avLst/>
          </a:prstGeom>
          <a:noFill/>
        </p:spPr>
        <p:txBody>
          <a:bodyPr wrap="none" rtlCol="0">
            <a:spAutoFit/>
          </a:bodyPr>
          <a:lstStyle/>
          <a:p>
            <a:r>
              <a:rPr lang="fi-FI" sz="1200" dirty="0"/>
              <a:t>http://ahdc.vet.cornell.edu/images/coag/lip1.JPG</a:t>
            </a:r>
            <a:endParaRPr lang="en-US" sz="1200" dirty="0"/>
          </a:p>
        </p:txBody>
      </p:sp>
      <p:pic>
        <p:nvPicPr>
          <p:cNvPr id="6" name="Picture 5"/>
          <p:cNvPicPr>
            <a:picLocks noChangeAspect="1"/>
          </p:cNvPicPr>
          <p:nvPr/>
        </p:nvPicPr>
        <p:blipFill>
          <a:blip r:embed="rId4"/>
          <a:stretch>
            <a:fillRect/>
          </a:stretch>
        </p:blipFill>
        <p:spPr>
          <a:xfrm>
            <a:off x="4868691" y="4093185"/>
            <a:ext cx="3461423" cy="2307615"/>
          </a:xfrm>
          <a:prstGeom prst="rect">
            <a:avLst/>
          </a:prstGeom>
        </p:spPr>
      </p:pic>
      <p:sp>
        <p:nvSpPr>
          <p:cNvPr id="7" name="TextBox 6"/>
          <p:cNvSpPr txBox="1"/>
          <p:nvPr/>
        </p:nvSpPr>
        <p:spPr>
          <a:xfrm>
            <a:off x="5165237" y="6431184"/>
            <a:ext cx="3032200" cy="276999"/>
          </a:xfrm>
          <a:prstGeom prst="rect">
            <a:avLst/>
          </a:prstGeom>
          <a:noFill/>
        </p:spPr>
        <p:txBody>
          <a:bodyPr wrap="none" rtlCol="0">
            <a:spAutoFit/>
          </a:bodyPr>
          <a:lstStyle/>
          <a:p>
            <a:r>
              <a:rPr lang="pl-PL" sz="1200" dirty="0"/>
              <a:t>http://</a:t>
            </a:r>
            <a:r>
              <a:rPr lang="pl-PL" sz="1200" dirty="0" err="1"/>
              <a:t>www.vetcontact.com</a:t>
            </a:r>
            <a:r>
              <a:rPr lang="pl-PL" sz="1200" dirty="0"/>
              <a:t>/foto/sca2000.jpg</a:t>
            </a:r>
            <a:endParaRPr lang="en-US" sz="1200" dirty="0"/>
          </a:p>
        </p:txBody>
      </p:sp>
    </p:spTree>
    <p:extLst>
      <p:ext uri="{BB962C8B-B14F-4D97-AF65-F5344CB8AC3E}">
        <p14:creationId xmlns:p14="http://schemas.microsoft.com/office/powerpoint/2010/main" val="98908223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Hypercoagulability</a:t>
            </a:r>
            <a:endParaRPr lang="en-US" dirty="0"/>
          </a:p>
        </p:txBody>
      </p:sp>
      <p:sp>
        <p:nvSpPr>
          <p:cNvPr id="3" name="Content Placeholder 2"/>
          <p:cNvSpPr>
            <a:spLocks noGrp="1"/>
          </p:cNvSpPr>
          <p:nvPr>
            <p:ph idx="1"/>
          </p:nvPr>
        </p:nvSpPr>
        <p:spPr/>
        <p:txBody>
          <a:bodyPr>
            <a:normAutofit/>
          </a:bodyPr>
          <a:lstStyle/>
          <a:p>
            <a:r>
              <a:rPr lang="en-US" dirty="0" err="1" smtClean="0"/>
              <a:t>Macrovascular</a:t>
            </a:r>
            <a:r>
              <a:rPr lang="en-US" dirty="0" smtClean="0"/>
              <a:t> thrombosis</a:t>
            </a:r>
          </a:p>
          <a:p>
            <a:pPr lvl="1"/>
            <a:r>
              <a:rPr lang="en-US" dirty="0" smtClean="0"/>
              <a:t>Virchow’s triad</a:t>
            </a:r>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marL="411480" lvl="1" indent="0">
              <a:buNone/>
            </a:pPr>
            <a:endParaRPr lang="en-US" dirty="0" smtClean="0"/>
          </a:p>
          <a:p>
            <a:pPr lvl="1"/>
            <a:r>
              <a:rPr lang="en-US" dirty="0" smtClean="0"/>
              <a:t>Arterial vs. venous thrombi</a:t>
            </a:r>
          </a:p>
          <a:p>
            <a:r>
              <a:rPr lang="en-US" dirty="0" err="1" smtClean="0"/>
              <a:t>Microvascular</a:t>
            </a:r>
            <a:r>
              <a:rPr lang="en-US" dirty="0" smtClean="0"/>
              <a:t> thrombosis</a:t>
            </a:r>
          </a:p>
        </p:txBody>
      </p:sp>
      <p:pic>
        <p:nvPicPr>
          <p:cNvPr id="6" name="Picture 5"/>
          <p:cNvPicPr>
            <a:picLocks noChangeAspect="1"/>
          </p:cNvPicPr>
          <p:nvPr/>
        </p:nvPicPr>
        <p:blipFill>
          <a:blip r:embed="rId3"/>
          <a:stretch>
            <a:fillRect/>
          </a:stretch>
        </p:blipFill>
        <p:spPr>
          <a:xfrm>
            <a:off x="2768600" y="2097900"/>
            <a:ext cx="3594100" cy="3048000"/>
          </a:xfrm>
          <a:prstGeom prst="rect">
            <a:avLst/>
          </a:prstGeom>
        </p:spPr>
      </p:pic>
      <p:sp>
        <p:nvSpPr>
          <p:cNvPr id="7" name="TextBox 6"/>
          <p:cNvSpPr txBox="1"/>
          <p:nvPr/>
        </p:nvSpPr>
        <p:spPr>
          <a:xfrm>
            <a:off x="4385235" y="6515328"/>
            <a:ext cx="3954929" cy="246221"/>
          </a:xfrm>
          <a:prstGeom prst="rect">
            <a:avLst/>
          </a:prstGeom>
          <a:noFill/>
        </p:spPr>
        <p:txBody>
          <a:bodyPr wrap="none" rtlCol="0">
            <a:spAutoFit/>
          </a:bodyPr>
          <a:lstStyle/>
          <a:p>
            <a:r>
              <a:rPr lang="de-DE" sz="1000" dirty="0"/>
              <a:t>http://</a:t>
            </a:r>
            <a:r>
              <a:rPr lang="de-DE" sz="1000" dirty="0" err="1"/>
              <a:t>scienceroll.files.wordpress.com</a:t>
            </a:r>
            <a:r>
              <a:rPr lang="de-DE" sz="1000" dirty="0"/>
              <a:t>/2006/12/</a:t>
            </a:r>
            <a:r>
              <a:rPr lang="de-DE" sz="1000" dirty="0" err="1"/>
              <a:t>virchow-triad.gif?w</a:t>
            </a:r>
            <a:r>
              <a:rPr lang="de-DE" sz="1000" dirty="0"/>
              <a:t>=460</a:t>
            </a:r>
            <a:endParaRPr lang="en-US" sz="1000" dirty="0"/>
          </a:p>
        </p:txBody>
      </p:sp>
    </p:spTree>
    <p:extLst>
      <p:ext uri="{BB962C8B-B14F-4D97-AF65-F5344CB8AC3E}">
        <p14:creationId xmlns:p14="http://schemas.microsoft.com/office/powerpoint/2010/main" val="426173123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 predisposing to thrombosis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Immune-mediated hemolytic anemia </a:t>
            </a:r>
            <a:r>
              <a:rPr lang="en-US" sz="1600" dirty="0" smtClean="0">
                <a:solidFill>
                  <a:schemeClr val="accent2"/>
                </a:solidFill>
              </a:rPr>
              <a:t>(</a:t>
            </a:r>
            <a:r>
              <a:rPr lang="en-US" sz="1600" dirty="0" err="1" smtClean="0">
                <a:solidFill>
                  <a:schemeClr val="accent2"/>
                </a:solidFill>
              </a:rPr>
              <a:t>Sott</a:t>
            </a:r>
            <a:r>
              <a:rPr lang="en-US" sz="1600" dirty="0">
                <a:solidFill>
                  <a:schemeClr val="accent2"/>
                </a:solidFill>
              </a:rPr>
              <a:t>-</a:t>
            </a:r>
            <a:r>
              <a:rPr lang="en-US" sz="1600" dirty="0" smtClean="0">
                <a:solidFill>
                  <a:schemeClr val="accent2"/>
                </a:solidFill>
              </a:rPr>
              <a:t>Moncrieff, et al: </a:t>
            </a:r>
            <a:r>
              <a:rPr lang="en-US" sz="1600" dirty="0">
                <a:solidFill>
                  <a:schemeClr val="accent2"/>
                </a:solidFill>
              </a:rPr>
              <a:t>Hemostatic abnormalities in dogs with primary immune-mediated hemolytic anemia. </a:t>
            </a:r>
            <a:r>
              <a:rPr lang="en-US" sz="1600" i="1" dirty="0" smtClean="0">
                <a:solidFill>
                  <a:schemeClr val="accent2"/>
                </a:solidFill>
              </a:rPr>
              <a:t>JAAHA.</a:t>
            </a:r>
            <a:r>
              <a:rPr lang="en-US" sz="1600" dirty="0" smtClean="0">
                <a:solidFill>
                  <a:schemeClr val="accent2"/>
                </a:solidFill>
              </a:rPr>
              <a:t> 2001)</a:t>
            </a:r>
          </a:p>
          <a:p>
            <a:r>
              <a:rPr lang="en-US" dirty="0" smtClean="0"/>
              <a:t>Congestive heart failure </a:t>
            </a:r>
            <a:r>
              <a:rPr lang="en-US" sz="1600" dirty="0" smtClean="0">
                <a:solidFill>
                  <a:srgbClr val="9CBEBD"/>
                </a:solidFill>
              </a:rPr>
              <a:t>(Tarnow, et al: </a:t>
            </a:r>
            <a:r>
              <a:rPr lang="en-US" sz="1600" dirty="0">
                <a:solidFill>
                  <a:srgbClr val="9CBEBD"/>
                </a:solidFill>
              </a:rPr>
              <a:t>Hemostatic biomarkers in dogs with chronic congestive heart failure. </a:t>
            </a:r>
            <a:r>
              <a:rPr lang="en-US" sz="1600" i="1" dirty="0" smtClean="0">
                <a:solidFill>
                  <a:srgbClr val="9CBEBD"/>
                </a:solidFill>
              </a:rPr>
              <a:t>JVIM</a:t>
            </a:r>
            <a:r>
              <a:rPr lang="en-US" sz="1600" dirty="0" smtClean="0">
                <a:solidFill>
                  <a:srgbClr val="9CBEBD"/>
                </a:solidFill>
              </a:rPr>
              <a:t>. 2007)</a:t>
            </a:r>
          </a:p>
          <a:p>
            <a:r>
              <a:rPr lang="en-US" dirty="0" err="1" smtClean="0"/>
              <a:t>Neoplasia</a:t>
            </a:r>
            <a:r>
              <a:rPr lang="en-US" dirty="0" smtClean="0"/>
              <a:t> </a:t>
            </a:r>
            <a:r>
              <a:rPr lang="en-US" sz="1600" dirty="0" smtClean="0">
                <a:solidFill>
                  <a:srgbClr val="9CBEBD"/>
                </a:solidFill>
              </a:rPr>
              <a:t>(</a:t>
            </a:r>
            <a:r>
              <a:rPr lang="en-US" sz="1600" dirty="0" err="1">
                <a:solidFill>
                  <a:srgbClr val="9CBEBD"/>
                </a:solidFill>
              </a:rPr>
              <a:t>Kristensen</a:t>
            </a:r>
            <a:r>
              <a:rPr lang="en-US" sz="1600" dirty="0">
                <a:solidFill>
                  <a:srgbClr val="9CBEBD"/>
                </a:solidFill>
              </a:rPr>
              <a:t> </a:t>
            </a:r>
            <a:r>
              <a:rPr lang="en-US" sz="1600" dirty="0" smtClean="0">
                <a:solidFill>
                  <a:srgbClr val="9CBEBD"/>
                </a:solidFill>
              </a:rPr>
              <a:t>et al: Evaluation </a:t>
            </a:r>
            <a:r>
              <a:rPr lang="en-US" sz="1600" dirty="0">
                <a:solidFill>
                  <a:srgbClr val="9CBEBD"/>
                </a:solidFill>
              </a:rPr>
              <a:t>of human recombinant tissue factor-activated </a:t>
            </a:r>
            <a:r>
              <a:rPr lang="en-US" sz="1600" dirty="0" err="1">
                <a:solidFill>
                  <a:srgbClr val="9CBEBD"/>
                </a:solidFill>
              </a:rPr>
              <a:t>thromboelastography</a:t>
            </a:r>
            <a:r>
              <a:rPr lang="en-US" sz="1600" dirty="0">
                <a:solidFill>
                  <a:srgbClr val="9CBEBD"/>
                </a:solidFill>
              </a:rPr>
              <a:t> in 49 dogs with </a:t>
            </a:r>
            <a:r>
              <a:rPr lang="en-US" sz="1600" dirty="0" err="1" smtClean="0">
                <a:solidFill>
                  <a:srgbClr val="9CBEBD"/>
                </a:solidFill>
              </a:rPr>
              <a:t>neoplasia</a:t>
            </a:r>
            <a:r>
              <a:rPr lang="en-US" sz="1600" dirty="0" smtClean="0">
                <a:solidFill>
                  <a:srgbClr val="9CBEBD"/>
                </a:solidFill>
              </a:rPr>
              <a:t>. </a:t>
            </a:r>
            <a:r>
              <a:rPr lang="en-US" sz="1600" i="1" dirty="0" smtClean="0">
                <a:solidFill>
                  <a:srgbClr val="9CBEBD"/>
                </a:solidFill>
              </a:rPr>
              <a:t>JVIM.</a:t>
            </a:r>
            <a:r>
              <a:rPr lang="en-US" sz="1600" dirty="0" smtClean="0">
                <a:solidFill>
                  <a:srgbClr val="9CBEBD"/>
                </a:solidFill>
              </a:rPr>
              <a:t> 2008)</a:t>
            </a:r>
          </a:p>
          <a:p>
            <a:r>
              <a:rPr lang="en-US" dirty="0" err="1" smtClean="0"/>
              <a:t>Hyperadrenocorticism</a:t>
            </a:r>
            <a:r>
              <a:rPr lang="en-US" dirty="0" smtClean="0"/>
              <a:t> </a:t>
            </a:r>
            <a:endParaRPr lang="en-US" sz="1600" dirty="0"/>
          </a:p>
          <a:p>
            <a:r>
              <a:rPr lang="en-US" dirty="0" smtClean="0"/>
              <a:t>Protein-losing nephropathy</a:t>
            </a:r>
          </a:p>
          <a:p>
            <a:r>
              <a:rPr lang="en-US" dirty="0" smtClean="0"/>
              <a:t>Protein-losing </a:t>
            </a:r>
            <a:r>
              <a:rPr lang="en-US" dirty="0" err="1" smtClean="0"/>
              <a:t>enteropathy</a:t>
            </a:r>
            <a:r>
              <a:rPr lang="en-US" dirty="0" smtClean="0"/>
              <a:t> </a:t>
            </a:r>
            <a:r>
              <a:rPr lang="en-US" sz="1600" dirty="0" smtClean="0">
                <a:solidFill>
                  <a:srgbClr val="9CBEBD"/>
                </a:solidFill>
              </a:rPr>
              <a:t>(Goodwin et al: Hypercoagulability in dogs with protein-losing </a:t>
            </a:r>
            <a:r>
              <a:rPr lang="en-US" sz="1600" dirty="0" err="1" smtClean="0">
                <a:solidFill>
                  <a:srgbClr val="9CBEBD"/>
                </a:solidFill>
              </a:rPr>
              <a:t>enteropathy</a:t>
            </a:r>
            <a:r>
              <a:rPr lang="en-US" sz="1600" dirty="0" smtClean="0">
                <a:solidFill>
                  <a:srgbClr val="9CBEBD"/>
                </a:solidFill>
              </a:rPr>
              <a:t>. </a:t>
            </a:r>
            <a:r>
              <a:rPr lang="en-US" sz="1600" i="1" dirty="0" smtClean="0">
                <a:solidFill>
                  <a:srgbClr val="9CBEBD"/>
                </a:solidFill>
              </a:rPr>
              <a:t>JVIM.</a:t>
            </a:r>
            <a:r>
              <a:rPr lang="en-US" sz="1600" dirty="0" smtClean="0">
                <a:solidFill>
                  <a:srgbClr val="9CBEBD"/>
                </a:solidFill>
              </a:rPr>
              <a:t> 2011)</a:t>
            </a:r>
            <a:endParaRPr lang="en-US" dirty="0" smtClean="0">
              <a:solidFill>
                <a:srgbClr val="9CBEBD"/>
              </a:solidFill>
            </a:endParaRPr>
          </a:p>
          <a:p>
            <a:r>
              <a:rPr lang="en-US" dirty="0" smtClean="0"/>
              <a:t>Early disseminated intravascular coagulation</a:t>
            </a:r>
          </a:p>
          <a:p>
            <a:r>
              <a:rPr lang="en-US" dirty="0" smtClean="0"/>
              <a:t>SIRS/Sepsis </a:t>
            </a:r>
            <a:r>
              <a:rPr lang="en-US" sz="1600" dirty="0" smtClean="0">
                <a:solidFill>
                  <a:srgbClr val="9CBEBD"/>
                </a:solidFill>
              </a:rPr>
              <a:t>(De </a:t>
            </a:r>
            <a:r>
              <a:rPr lang="en-US" sz="1600" dirty="0" err="1" smtClean="0">
                <a:solidFill>
                  <a:srgbClr val="9CBEBD"/>
                </a:solidFill>
              </a:rPr>
              <a:t>Laforcade</a:t>
            </a:r>
            <a:r>
              <a:rPr lang="en-US" sz="1600" dirty="0" smtClean="0">
                <a:solidFill>
                  <a:srgbClr val="9CBEBD"/>
                </a:solidFill>
              </a:rPr>
              <a:t> AM, et al: Hemostatic changes in dogs with naturally occurring sepsis. </a:t>
            </a:r>
            <a:r>
              <a:rPr lang="en-US" sz="1600" i="1" dirty="0" smtClean="0">
                <a:solidFill>
                  <a:srgbClr val="9CBEBD"/>
                </a:solidFill>
              </a:rPr>
              <a:t>JVIM.</a:t>
            </a:r>
            <a:r>
              <a:rPr lang="en-US" sz="1600" dirty="0" smtClean="0">
                <a:solidFill>
                  <a:srgbClr val="9CBEBD"/>
                </a:solidFill>
              </a:rPr>
              <a:t> 2003)</a:t>
            </a:r>
          </a:p>
          <a:p>
            <a:r>
              <a:rPr lang="en-US" dirty="0"/>
              <a:t>E</a:t>
            </a:r>
            <a:r>
              <a:rPr lang="en-US" dirty="0" smtClean="0"/>
              <a:t>ndothelial injury</a:t>
            </a:r>
          </a:p>
          <a:p>
            <a:r>
              <a:rPr lang="en-US" dirty="0" smtClean="0"/>
              <a:t>Abnormal vascular anatomy </a:t>
            </a:r>
          </a:p>
          <a:p>
            <a:r>
              <a:rPr lang="en-US" dirty="0" smtClean="0"/>
              <a:t>Secondary to immobility and low flow states</a:t>
            </a:r>
          </a:p>
          <a:p>
            <a:endParaRPr lang="en-US" sz="1600" dirty="0"/>
          </a:p>
          <a:p>
            <a:endParaRPr lang="en-US" sz="1600" dirty="0"/>
          </a:p>
        </p:txBody>
      </p:sp>
    </p:spTree>
    <p:extLst>
      <p:ext uri="{BB962C8B-B14F-4D97-AF65-F5344CB8AC3E}">
        <p14:creationId xmlns:p14="http://schemas.microsoft.com/office/powerpoint/2010/main" val="143237580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Microvascular</a:t>
            </a:r>
            <a:r>
              <a:rPr lang="en-US" dirty="0" smtClean="0"/>
              <a:t> thrombosis</a:t>
            </a:r>
            <a:endParaRPr lang="en-US" dirty="0"/>
          </a:p>
        </p:txBody>
      </p:sp>
      <p:sp>
        <p:nvSpPr>
          <p:cNvPr id="3" name="Content Placeholder 2"/>
          <p:cNvSpPr>
            <a:spLocks noGrp="1"/>
          </p:cNvSpPr>
          <p:nvPr>
            <p:ph idx="1"/>
          </p:nvPr>
        </p:nvSpPr>
        <p:spPr/>
        <p:txBody>
          <a:bodyPr>
            <a:normAutofit/>
          </a:bodyPr>
          <a:lstStyle/>
          <a:p>
            <a:r>
              <a:rPr lang="en-US" dirty="0" smtClean="0"/>
              <a:t>Occurs almost exclusively in disseminated intravascular coagulation (DIC)</a:t>
            </a:r>
            <a:endParaRPr lang="en-US" dirty="0"/>
          </a:p>
          <a:p>
            <a:pPr lvl="1"/>
            <a:r>
              <a:rPr lang="en-US" dirty="0" smtClean="0"/>
              <a:t>DIC is “an acquired syndrome characterized by the intravascular activation of coagulation with loss of localization arising from different causes.  It can originate from and cause damage to the microvasculature, which if sufficiently severe, can produce organ dysfunction.” International Society on Thrombosis and </a:t>
            </a:r>
            <a:r>
              <a:rPr lang="en-US" dirty="0" err="1" smtClean="0"/>
              <a:t>Haemostasis</a:t>
            </a:r>
            <a:r>
              <a:rPr lang="en-US" dirty="0" smtClean="0"/>
              <a:t> (ISTH) Consensus Statement (2001)</a:t>
            </a:r>
          </a:p>
          <a:p>
            <a:r>
              <a:rPr lang="en-US" dirty="0" smtClean="0"/>
              <a:t>Underlying pathophysiology is best understood in the context of systemic inflammation (SIRS/sepsis)</a:t>
            </a:r>
          </a:p>
          <a:p>
            <a:pPr lvl="1"/>
            <a:r>
              <a:rPr lang="en-US" dirty="0" smtClean="0"/>
              <a:t>Cytokine activation of inflammation or </a:t>
            </a:r>
            <a:r>
              <a:rPr lang="en-US" dirty="0" err="1" smtClean="0"/>
              <a:t>dysregulation</a:t>
            </a:r>
            <a:r>
              <a:rPr lang="en-US" dirty="0" smtClean="0"/>
              <a:t> of inflammatory signals</a:t>
            </a:r>
          </a:p>
        </p:txBody>
      </p:sp>
    </p:spTree>
    <p:extLst>
      <p:ext uri="{BB962C8B-B14F-4D97-AF65-F5344CB8AC3E}">
        <p14:creationId xmlns:p14="http://schemas.microsoft.com/office/powerpoint/2010/main" val="28949156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Hypercoagulability and Systemic Inflammation</a:t>
            </a:r>
            <a:endParaRPr lang="en-US" dirty="0"/>
          </a:p>
        </p:txBody>
      </p:sp>
      <p:sp>
        <p:nvSpPr>
          <p:cNvPr id="3" name="Content Placeholder 2"/>
          <p:cNvSpPr>
            <a:spLocks noGrp="1"/>
          </p:cNvSpPr>
          <p:nvPr>
            <p:ph idx="1"/>
          </p:nvPr>
        </p:nvSpPr>
        <p:spPr/>
        <p:txBody>
          <a:bodyPr/>
          <a:lstStyle/>
          <a:p>
            <a:pPr marL="571500" indent="-457200">
              <a:buFont typeface="+mj-lt"/>
              <a:buAutoNum type="arabicPeriod"/>
            </a:pPr>
            <a:endParaRPr lang="en-US" dirty="0" smtClean="0"/>
          </a:p>
          <a:p>
            <a:pPr marL="571500" indent="-457200">
              <a:buFont typeface="+mj-lt"/>
              <a:buAutoNum type="arabicPeriod"/>
            </a:pPr>
            <a:r>
              <a:rPr lang="en-US" dirty="0" smtClean="0"/>
              <a:t>Inflammatory molecular and cellular cross-talk significantly amplifies the formation of fibrin (increased pro-thrombosis)</a:t>
            </a:r>
          </a:p>
          <a:p>
            <a:pPr marL="571500" indent="-457200">
              <a:buFont typeface="+mj-lt"/>
              <a:buAutoNum type="arabicPeriod"/>
            </a:pPr>
            <a:r>
              <a:rPr lang="en-US" dirty="0" smtClean="0"/>
              <a:t>Inactivation of antithrombotic cascades and loss of local control (decreased anti-thrombosis)</a:t>
            </a:r>
            <a:endParaRPr lang="en-US" dirty="0"/>
          </a:p>
          <a:p>
            <a:pPr marL="571500" indent="-457200">
              <a:buFont typeface="+mj-lt"/>
              <a:buAutoNum type="arabicPeriod"/>
            </a:pPr>
            <a:r>
              <a:rPr lang="en-US" dirty="0" smtClean="0"/>
              <a:t>Inflammatory signaling causes amplification of anti-fibrinolysis, resulting in widespread </a:t>
            </a:r>
            <a:r>
              <a:rPr lang="en-US" dirty="0" err="1" smtClean="0"/>
              <a:t>microvascular</a:t>
            </a:r>
            <a:r>
              <a:rPr lang="en-US" dirty="0" smtClean="0"/>
              <a:t> thrombosis</a:t>
            </a:r>
          </a:p>
        </p:txBody>
      </p:sp>
    </p:spTree>
    <p:extLst>
      <p:ext uri="{BB962C8B-B14F-4D97-AF65-F5344CB8AC3E}">
        <p14:creationId xmlns:p14="http://schemas.microsoft.com/office/powerpoint/2010/main" val="27398776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Prothrombosis</a:t>
            </a:r>
            <a:r>
              <a:rPr lang="en-US" dirty="0" smtClean="0"/>
              <a:t> in SIRS/sepsis</a:t>
            </a:r>
            <a:endParaRPr lang="en-US" dirty="0"/>
          </a:p>
        </p:txBody>
      </p:sp>
      <p:sp>
        <p:nvSpPr>
          <p:cNvPr id="3" name="Content Placeholder 2"/>
          <p:cNvSpPr>
            <a:spLocks noGrp="1"/>
          </p:cNvSpPr>
          <p:nvPr>
            <p:ph idx="1"/>
          </p:nvPr>
        </p:nvSpPr>
        <p:spPr>
          <a:xfrm>
            <a:off x="457200" y="1417638"/>
            <a:ext cx="7620000" cy="4800600"/>
          </a:xfrm>
        </p:spPr>
        <p:txBody>
          <a:bodyPr/>
          <a:lstStyle/>
          <a:p>
            <a:endParaRPr lang="en-US" dirty="0" smtClean="0"/>
          </a:p>
          <a:p>
            <a:r>
              <a:rPr lang="en-US" dirty="0" smtClean="0"/>
              <a:t>Inflammatory cytokines (IL-6, primarily) induce expression of tissue factor, resulting in excessive fibrin formation</a:t>
            </a:r>
          </a:p>
          <a:p>
            <a:endParaRPr lang="en-US" dirty="0" smtClean="0"/>
          </a:p>
          <a:p>
            <a:r>
              <a:rPr lang="en-US" dirty="0" smtClean="0"/>
              <a:t>Platelets activated by inflammatory cytokines and bind to activated endothelial cells resulting in platelet aggregation and clot formation</a:t>
            </a:r>
            <a:endParaRPr lang="en-US" dirty="0"/>
          </a:p>
        </p:txBody>
      </p:sp>
      <p:grpSp>
        <p:nvGrpSpPr>
          <p:cNvPr id="4" name="Group 3"/>
          <p:cNvGrpSpPr/>
          <p:nvPr/>
        </p:nvGrpSpPr>
        <p:grpSpPr>
          <a:xfrm>
            <a:off x="3633483" y="3938376"/>
            <a:ext cx="1887082" cy="1208398"/>
            <a:chOff x="0" y="-1"/>
            <a:chExt cx="2708701" cy="1717775"/>
          </a:xfrm>
        </p:grpSpPr>
        <p:sp>
          <p:nvSpPr>
            <p:cNvPr id="17" name="Round Single Corner Rectangle 16"/>
            <p:cNvSpPr/>
            <p:nvPr/>
          </p:nvSpPr>
          <p:spPr>
            <a:xfrm rot="16200000">
              <a:off x="495463" y="-495463"/>
              <a:ext cx="1717775" cy="2708700"/>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Round Single Corner Rectangle 4"/>
            <p:cNvSpPr/>
            <p:nvPr/>
          </p:nvSpPr>
          <p:spPr>
            <a:xfrm>
              <a:off x="0" y="0"/>
              <a:ext cx="2708699"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Fibrinolytic</a:t>
              </a:r>
              <a:r>
                <a:rPr lang="en-US" sz="2100" kern="1200" dirty="0" smtClean="0"/>
                <a:t> Activity</a:t>
              </a:r>
              <a:endParaRPr lang="en-US" sz="2100" kern="1200" dirty="0"/>
            </a:p>
          </p:txBody>
        </p:sp>
      </p:grpSp>
      <p:grpSp>
        <p:nvGrpSpPr>
          <p:cNvPr id="5" name="Group 4"/>
          <p:cNvGrpSpPr/>
          <p:nvPr/>
        </p:nvGrpSpPr>
        <p:grpSpPr>
          <a:xfrm>
            <a:off x="6342185" y="3938377"/>
            <a:ext cx="1887081" cy="1208398"/>
            <a:chOff x="2708701" y="0"/>
            <a:chExt cx="2708701" cy="1717775"/>
          </a:xfrm>
        </p:grpSpPr>
        <p:sp>
          <p:nvSpPr>
            <p:cNvPr id="15" name="Round Single Corner Rectangle 14"/>
            <p:cNvSpPr/>
            <p:nvPr/>
          </p:nvSpPr>
          <p:spPr>
            <a:xfrm>
              <a:off x="2708701" y="0"/>
              <a:ext cx="2708701"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Round Single Corner Rectangle 6"/>
            <p:cNvSpPr/>
            <p:nvPr/>
          </p:nvSpPr>
          <p:spPr>
            <a:xfrm>
              <a:off x="2708701" y="0"/>
              <a:ext cx="2708701"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Anti-thrombotic Activity</a:t>
              </a:r>
              <a:endParaRPr lang="en-US" sz="2100" kern="1200" dirty="0"/>
            </a:p>
          </p:txBody>
        </p:sp>
      </p:grpSp>
      <p:grpSp>
        <p:nvGrpSpPr>
          <p:cNvPr id="6" name="Group 5"/>
          <p:cNvGrpSpPr/>
          <p:nvPr/>
        </p:nvGrpSpPr>
        <p:grpSpPr>
          <a:xfrm>
            <a:off x="3633484" y="5656152"/>
            <a:ext cx="1887081" cy="1208398"/>
            <a:chOff x="0" y="1717775"/>
            <a:chExt cx="2708701" cy="1717775"/>
          </a:xfrm>
        </p:grpSpPr>
        <p:sp>
          <p:nvSpPr>
            <p:cNvPr id="13" name="Round Single Corner Rectangle 12"/>
            <p:cNvSpPr/>
            <p:nvPr/>
          </p:nvSpPr>
          <p:spPr>
            <a:xfrm rot="10800000">
              <a:off x="0" y="1717775"/>
              <a:ext cx="2708701"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Round Single Corner Rectangle 8"/>
            <p:cNvSpPr/>
            <p:nvPr/>
          </p:nvSpPr>
          <p:spPr>
            <a:xfrm>
              <a:off x="0" y="1955073"/>
              <a:ext cx="2708701"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Anti-</a:t>
              </a:r>
              <a:r>
                <a:rPr lang="en-US" sz="2100" kern="1200" dirty="0" err="1" smtClean="0"/>
                <a:t>fibrinolytic</a:t>
              </a:r>
              <a:r>
                <a:rPr lang="en-US" sz="2100" kern="1200" dirty="0" smtClean="0"/>
                <a:t> Activity</a:t>
              </a:r>
              <a:endParaRPr lang="en-US" sz="2100" kern="1200" dirty="0"/>
            </a:p>
          </p:txBody>
        </p:sp>
      </p:grpSp>
      <p:grpSp>
        <p:nvGrpSpPr>
          <p:cNvPr id="7" name="Group 6"/>
          <p:cNvGrpSpPr/>
          <p:nvPr/>
        </p:nvGrpSpPr>
        <p:grpSpPr>
          <a:xfrm>
            <a:off x="6205863" y="5656151"/>
            <a:ext cx="2023404" cy="1208398"/>
            <a:chOff x="2513025" y="1717774"/>
            <a:chExt cx="2904377" cy="1717775"/>
          </a:xfrm>
        </p:grpSpPr>
        <p:sp>
          <p:nvSpPr>
            <p:cNvPr id="11" name="Round Single Corner Rectangle 10"/>
            <p:cNvSpPr/>
            <p:nvPr/>
          </p:nvSpPr>
          <p:spPr>
            <a:xfrm rot="5400000">
              <a:off x="3204164" y="1222311"/>
              <a:ext cx="1717775" cy="2708701"/>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Round Single Corner Rectangle 10"/>
            <p:cNvSpPr/>
            <p:nvPr/>
          </p:nvSpPr>
          <p:spPr>
            <a:xfrm>
              <a:off x="2513025" y="1955073"/>
              <a:ext cx="2904376"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800" kern="1200" dirty="0" smtClean="0">
                  <a:solidFill>
                    <a:srgbClr val="FF0000"/>
                  </a:solidFill>
                </a:rPr>
                <a:t>Pro-thrombotic Activity</a:t>
              </a:r>
              <a:endParaRPr lang="en-US" sz="2800" kern="1200" dirty="0">
                <a:solidFill>
                  <a:srgbClr val="FF0000"/>
                </a:solidFill>
              </a:endParaRPr>
            </a:p>
          </p:txBody>
        </p:sp>
      </p:grpSp>
      <p:grpSp>
        <p:nvGrpSpPr>
          <p:cNvPr id="8" name="Group 7"/>
          <p:cNvGrpSpPr/>
          <p:nvPr/>
        </p:nvGrpSpPr>
        <p:grpSpPr>
          <a:xfrm>
            <a:off x="5007997" y="4958274"/>
            <a:ext cx="1728417" cy="604199"/>
            <a:chOff x="1896090" y="1288331"/>
            <a:chExt cx="1625220" cy="858887"/>
          </a:xfrm>
        </p:grpSpPr>
        <p:sp>
          <p:nvSpPr>
            <p:cNvPr id="9" name="Rounded Rectangle 8"/>
            <p:cNvSpPr/>
            <p:nvPr/>
          </p:nvSpPr>
          <p:spPr>
            <a:xfrm>
              <a:off x="1896090" y="1288331"/>
              <a:ext cx="1625220" cy="858887"/>
            </a:xfrm>
            <a:prstGeom prst="roundRect">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sp>
        <p:sp>
          <p:nvSpPr>
            <p:cNvPr id="10" name="Rounded Rectangle 12"/>
            <p:cNvSpPr/>
            <p:nvPr/>
          </p:nvSpPr>
          <p:spPr>
            <a:xfrm>
              <a:off x="1938017" y="1330258"/>
              <a:ext cx="1541366" cy="7750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Normal hemostasis</a:t>
              </a:r>
              <a:endParaRPr lang="en-US" sz="2100" kern="1200" dirty="0"/>
            </a:p>
          </p:txBody>
        </p:sp>
      </p:grpSp>
      <p:sp>
        <p:nvSpPr>
          <p:cNvPr id="22" name="TextBox 21"/>
          <p:cNvSpPr txBox="1"/>
          <p:nvPr/>
        </p:nvSpPr>
        <p:spPr>
          <a:xfrm>
            <a:off x="1221879" y="4275952"/>
            <a:ext cx="1859441" cy="369332"/>
          </a:xfrm>
          <a:prstGeom prst="rect">
            <a:avLst/>
          </a:prstGeom>
          <a:noFill/>
        </p:spPr>
        <p:txBody>
          <a:bodyPr wrap="none" rtlCol="0">
            <a:spAutoFit/>
          </a:bodyPr>
          <a:lstStyle/>
          <a:p>
            <a:r>
              <a:rPr lang="en-US" dirty="0" err="1" smtClean="0"/>
              <a:t>Hypocoagulability</a:t>
            </a:r>
            <a:endParaRPr lang="en-US" dirty="0"/>
          </a:p>
        </p:txBody>
      </p:sp>
      <p:sp>
        <p:nvSpPr>
          <p:cNvPr id="23" name="TextBox 22"/>
          <p:cNvSpPr txBox="1"/>
          <p:nvPr/>
        </p:nvSpPr>
        <p:spPr>
          <a:xfrm>
            <a:off x="730124" y="5949373"/>
            <a:ext cx="2903359" cy="523220"/>
          </a:xfrm>
          <a:prstGeom prst="rect">
            <a:avLst/>
          </a:prstGeom>
          <a:noFill/>
        </p:spPr>
        <p:txBody>
          <a:bodyPr wrap="none" rtlCol="0">
            <a:spAutoFit/>
          </a:bodyPr>
          <a:lstStyle/>
          <a:p>
            <a:r>
              <a:rPr lang="en-US" sz="2800" dirty="0" smtClean="0"/>
              <a:t>Hypercoagulability</a:t>
            </a:r>
            <a:endParaRPr lang="en-US" sz="2800" dirty="0"/>
          </a:p>
        </p:txBody>
      </p:sp>
      <p:sp>
        <p:nvSpPr>
          <p:cNvPr id="24" name="Down Arrow 23"/>
          <p:cNvSpPr/>
          <p:nvPr/>
        </p:nvSpPr>
        <p:spPr>
          <a:xfrm>
            <a:off x="1799509" y="4844675"/>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827244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4309" y="160750"/>
            <a:ext cx="7803885" cy="822713"/>
          </a:xfrm>
        </p:spPr>
        <p:txBody>
          <a:bodyPr>
            <a:normAutofit fontScale="90000"/>
          </a:bodyPr>
          <a:lstStyle/>
          <a:p>
            <a:r>
              <a:rPr lang="en-US" dirty="0" smtClean="0"/>
              <a:t>Decreased anti-thrombosis in SIRS/Sepsis</a:t>
            </a:r>
            <a:endParaRPr lang="en-US" dirty="0"/>
          </a:p>
        </p:txBody>
      </p:sp>
      <p:grpSp>
        <p:nvGrpSpPr>
          <p:cNvPr id="13" name="Group 12"/>
          <p:cNvGrpSpPr/>
          <p:nvPr/>
        </p:nvGrpSpPr>
        <p:grpSpPr>
          <a:xfrm>
            <a:off x="4685344" y="4572001"/>
            <a:ext cx="1854903" cy="926091"/>
            <a:chOff x="-1" y="-1"/>
            <a:chExt cx="2846564" cy="1778757"/>
          </a:xfrm>
        </p:grpSpPr>
        <p:sp>
          <p:nvSpPr>
            <p:cNvPr id="29" name="Round Single Corner Rectangle 28"/>
            <p:cNvSpPr/>
            <p:nvPr/>
          </p:nvSpPr>
          <p:spPr>
            <a:xfrm rot="16200000">
              <a:off x="633327" y="-434479"/>
              <a:ext cx="1717771" cy="2708700"/>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0" name="Round Single Corner Rectangle 4"/>
            <p:cNvSpPr/>
            <p:nvPr/>
          </p:nvSpPr>
          <p:spPr>
            <a:xfrm>
              <a:off x="-1" y="-1"/>
              <a:ext cx="2708700"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r>
                <a:rPr lang="en-US" sz="2100" kern="1200" dirty="0" err="1" smtClean="0"/>
                <a:t>Fibrinolytic</a:t>
              </a:r>
              <a:r>
                <a:rPr lang="en-US" sz="2100" kern="1200" dirty="0" smtClean="0"/>
                <a:t> Activity</a:t>
              </a:r>
              <a:endParaRPr lang="en-US" sz="2100" kern="1200" dirty="0"/>
            </a:p>
          </p:txBody>
        </p:sp>
      </p:grpSp>
      <p:grpSp>
        <p:nvGrpSpPr>
          <p:cNvPr id="14" name="Group 13"/>
          <p:cNvGrpSpPr/>
          <p:nvPr/>
        </p:nvGrpSpPr>
        <p:grpSpPr>
          <a:xfrm>
            <a:off x="7068532" y="4605187"/>
            <a:ext cx="1833486" cy="892905"/>
            <a:chOff x="2708701" y="0"/>
            <a:chExt cx="2708701" cy="1717775"/>
          </a:xfrm>
        </p:grpSpPr>
        <p:sp>
          <p:nvSpPr>
            <p:cNvPr id="27" name="Round Single Corner Rectangle 26"/>
            <p:cNvSpPr/>
            <p:nvPr/>
          </p:nvSpPr>
          <p:spPr>
            <a:xfrm>
              <a:off x="2708701" y="0"/>
              <a:ext cx="2708701"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8" name="Round Single Corner Rectangle 6"/>
            <p:cNvSpPr/>
            <p:nvPr/>
          </p:nvSpPr>
          <p:spPr>
            <a:xfrm>
              <a:off x="2708701" y="349292"/>
              <a:ext cx="2708701" cy="9390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r>
                <a:rPr lang="en-US" sz="1400" dirty="0" smtClean="0">
                  <a:solidFill>
                    <a:srgbClr val="FF0000"/>
                  </a:solidFill>
                </a:rPr>
                <a:t>Anti-thrombotic Activity</a:t>
              </a:r>
              <a:endParaRPr lang="en-US" sz="1400" kern="1200" dirty="0">
                <a:solidFill>
                  <a:srgbClr val="FF0000"/>
                </a:solidFill>
              </a:endParaRPr>
            </a:p>
          </p:txBody>
        </p:sp>
      </p:grpSp>
      <p:grpSp>
        <p:nvGrpSpPr>
          <p:cNvPr id="15" name="Group 14"/>
          <p:cNvGrpSpPr/>
          <p:nvPr/>
        </p:nvGrpSpPr>
        <p:grpSpPr>
          <a:xfrm>
            <a:off x="4764720" y="5651501"/>
            <a:ext cx="1759652" cy="1252080"/>
            <a:chOff x="0" y="1955073"/>
            <a:chExt cx="2708701" cy="1775080"/>
          </a:xfrm>
        </p:grpSpPr>
        <p:sp>
          <p:nvSpPr>
            <p:cNvPr id="25" name="Round Single Corner Rectangle 24"/>
            <p:cNvSpPr/>
            <p:nvPr/>
          </p:nvSpPr>
          <p:spPr>
            <a:xfrm rot="10800000">
              <a:off x="0" y="2012378"/>
              <a:ext cx="2708701"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6" name="Round Single Corner Rectangle 8"/>
            <p:cNvSpPr/>
            <p:nvPr/>
          </p:nvSpPr>
          <p:spPr>
            <a:xfrm>
              <a:off x="0" y="1955073"/>
              <a:ext cx="2708701"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endParaRPr lang="en-US" sz="2100" kern="1200" dirty="0" smtClean="0"/>
            </a:p>
            <a:p>
              <a:pPr lvl="0" algn="ctr" defTabSz="933450">
                <a:lnSpc>
                  <a:spcPct val="90000"/>
                </a:lnSpc>
                <a:spcBef>
                  <a:spcPct val="0"/>
                </a:spcBef>
                <a:spcAft>
                  <a:spcPct val="35000"/>
                </a:spcAft>
              </a:pPr>
              <a:r>
                <a:rPr lang="en-US" sz="2100" kern="1200" dirty="0" smtClean="0"/>
                <a:t>Anti-</a:t>
              </a:r>
              <a:r>
                <a:rPr lang="en-US" sz="2100" kern="1200" dirty="0" err="1" smtClean="0"/>
                <a:t>fibrinolytic</a:t>
              </a:r>
              <a:r>
                <a:rPr lang="en-US" sz="2100" kern="1200" dirty="0" smtClean="0"/>
                <a:t> Activity</a:t>
              </a:r>
              <a:endParaRPr lang="en-US" sz="2100" kern="1200" dirty="0"/>
            </a:p>
          </p:txBody>
        </p:sp>
      </p:grpSp>
      <p:grpSp>
        <p:nvGrpSpPr>
          <p:cNvPr id="16" name="Group 15"/>
          <p:cNvGrpSpPr/>
          <p:nvPr/>
        </p:nvGrpSpPr>
        <p:grpSpPr>
          <a:xfrm>
            <a:off x="6699278" y="5651501"/>
            <a:ext cx="2565343" cy="1252082"/>
            <a:chOff x="2017551" y="1955071"/>
            <a:chExt cx="4801669" cy="1480477"/>
          </a:xfrm>
        </p:grpSpPr>
        <p:sp>
          <p:nvSpPr>
            <p:cNvPr id="23" name="Round Single Corner Rectangle 22"/>
            <p:cNvSpPr/>
            <p:nvPr/>
          </p:nvSpPr>
          <p:spPr>
            <a:xfrm rot="5400000">
              <a:off x="3729376" y="934394"/>
              <a:ext cx="1480477" cy="3521831"/>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4" name="Round Single Corner Rectangle 10"/>
            <p:cNvSpPr/>
            <p:nvPr/>
          </p:nvSpPr>
          <p:spPr>
            <a:xfrm>
              <a:off x="2017551" y="1955071"/>
              <a:ext cx="4801669"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r>
                <a:rPr lang="en-US" sz="2100" kern="1200" dirty="0" smtClean="0">
                  <a:solidFill>
                    <a:schemeClr val="bg1"/>
                  </a:solidFill>
                </a:rPr>
                <a:t>Pro-thrombotic Activity</a:t>
              </a:r>
              <a:endParaRPr lang="en-US" sz="2100" kern="1200" dirty="0">
                <a:solidFill>
                  <a:schemeClr val="bg1"/>
                </a:solidFill>
              </a:endParaRPr>
            </a:p>
          </p:txBody>
        </p:sp>
      </p:grpSp>
      <p:grpSp>
        <p:nvGrpSpPr>
          <p:cNvPr id="17" name="Group 16"/>
          <p:cNvGrpSpPr/>
          <p:nvPr/>
        </p:nvGrpSpPr>
        <p:grpSpPr>
          <a:xfrm>
            <a:off x="5986255" y="5457662"/>
            <a:ext cx="1640329" cy="415699"/>
            <a:chOff x="1896090" y="1288331"/>
            <a:chExt cx="1625220" cy="858887"/>
          </a:xfrm>
        </p:grpSpPr>
        <p:sp>
          <p:nvSpPr>
            <p:cNvPr id="21" name="Rounded Rectangle 20"/>
            <p:cNvSpPr/>
            <p:nvPr/>
          </p:nvSpPr>
          <p:spPr>
            <a:xfrm>
              <a:off x="1896090" y="1288331"/>
              <a:ext cx="1625220" cy="858887"/>
            </a:xfrm>
            <a:prstGeom prst="roundRect">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2" name="Rounded Rectangle 12"/>
            <p:cNvSpPr/>
            <p:nvPr/>
          </p:nvSpPr>
          <p:spPr>
            <a:xfrm>
              <a:off x="1938017" y="1330258"/>
              <a:ext cx="1541366" cy="7750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lvl="0" algn="ctr" defTabSz="933450">
                <a:lnSpc>
                  <a:spcPct val="90000"/>
                </a:lnSpc>
                <a:spcBef>
                  <a:spcPct val="0"/>
                </a:spcBef>
                <a:spcAft>
                  <a:spcPct val="35000"/>
                </a:spcAft>
              </a:pPr>
              <a:r>
                <a:rPr lang="en-US" sz="2100" kern="1200" dirty="0" smtClean="0"/>
                <a:t>Normal hemostasis</a:t>
              </a:r>
              <a:endParaRPr lang="en-US" sz="2100" kern="1200" dirty="0"/>
            </a:p>
          </p:txBody>
        </p:sp>
      </p:grpSp>
      <p:sp>
        <p:nvSpPr>
          <p:cNvPr id="18" name="TextBox 17"/>
          <p:cNvSpPr txBox="1"/>
          <p:nvPr/>
        </p:nvSpPr>
        <p:spPr>
          <a:xfrm>
            <a:off x="2952864" y="4839697"/>
            <a:ext cx="1573731"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smtClean="0"/>
              <a:t>Hypocoagulability</a:t>
            </a:r>
            <a:endParaRPr lang="en-US" sz="1400" dirty="0"/>
          </a:p>
        </p:txBody>
      </p:sp>
      <p:sp>
        <p:nvSpPr>
          <p:cNvPr id="19" name="TextBox 18"/>
          <p:cNvSpPr txBox="1"/>
          <p:nvPr/>
        </p:nvSpPr>
        <p:spPr>
          <a:xfrm>
            <a:off x="2612084" y="6058027"/>
            <a:ext cx="2165074"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Hypercoagulability</a:t>
            </a:r>
            <a:endParaRPr lang="en-US" sz="2000" dirty="0"/>
          </a:p>
        </p:txBody>
      </p:sp>
      <p:sp>
        <p:nvSpPr>
          <p:cNvPr id="20" name="Down Arrow 19"/>
          <p:cNvSpPr/>
          <p:nvPr/>
        </p:nvSpPr>
        <p:spPr>
          <a:xfrm>
            <a:off x="3432005" y="5250825"/>
            <a:ext cx="262616" cy="539184"/>
          </a:xfrm>
          <a:prstGeom prst="downArrow">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TextBox 32"/>
          <p:cNvSpPr txBox="1"/>
          <p:nvPr/>
        </p:nvSpPr>
        <p:spPr>
          <a:xfrm>
            <a:off x="64309" y="1164553"/>
            <a:ext cx="17142035" cy="3693319"/>
          </a:xfrm>
          <a:prstGeom prst="rect">
            <a:avLst/>
          </a:prstGeom>
          <a:noFill/>
        </p:spPr>
        <p:txBody>
          <a:bodyPr wrap="square" rtlCol="0">
            <a:spAutoFit/>
          </a:bodyPr>
          <a:lstStyle/>
          <a:p>
            <a:pPr marL="285750" indent="-285750">
              <a:buFont typeface="Arial"/>
              <a:buChar char="•"/>
            </a:pPr>
            <a:r>
              <a:rPr lang="en-US" dirty="0"/>
              <a:t>Decreased </a:t>
            </a:r>
            <a:r>
              <a:rPr lang="en-US" dirty="0" err="1"/>
              <a:t>Antithrombin</a:t>
            </a:r>
            <a:r>
              <a:rPr lang="en-US" dirty="0"/>
              <a:t> activity</a:t>
            </a:r>
          </a:p>
          <a:p>
            <a:pPr marL="742950" lvl="1" indent="-285750">
              <a:buFont typeface="Arial"/>
              <a:buChar char="•"/>
            </a:pPr>
            <a:r>
              <a:rPr lang="en-US" dirty="0"/>
              <a:t>Decreased production from the liver (negative acute phase protein)</a:t>
            </a:r>
          </a:p>
          <a:p>
            <a:pPr marL="742950" lvl="1" indent="-285750">
              <a:buFont typeface="Arial"/>
              <a:buChar char="•"/>
            </a:pPr>
            <a:r>
              <a:rPr lang="en-US" dirty="0"/>
              <a:t>Degradation from neutrophil </a:t>
            </a:r>
            <a:r>
              <a:rPr lang="en-US" dirty="0" err="1"/>
              <a:t>elastase</a:t>
            </a:r>
            <a:endParaRPr lang="en-US" dirty="0"/>
          </a:p>
          <a:p>
            <a:pPr marL="742950" lvl="1" indent="-285750">
              <a:buFont typeface="Arial"/>
              <a:buChar char="•"/>
            </a:pPr>
            <a:r>
              <a:rPr lang="en-US" dirty="0"/>
              <a:t>Rapid consumption due to significant thrombotic activity</a:t>
            </a:r>
          </a:p>
          <a:p>
            <a:pPr marL="742950" lvl="1" indent="-285750">
              <a:buFont typeface="Arial"/>
              <a:buChar char="•"/>
            </a:pPr>
            <a:r>
              <a:rPr lang="en-US" dirty="0"/>
              <a:t>Degradation of HSPG molecules occurs with inflammation</a:t>
            </a:r>
            <a:r>
              <a:rPr lang="en-US" dirty="0" smtClean="0"/>
              <a:t>,</a:t>
            </a:r>
          </a:p>
          <a:p>
            <a:pPr lvl="1"/>
            <a:r>
              <a:rPr lang="en-US" dirty="0" smtClean="0"/>
              <a:t>      resulting </a:t>
            </a:r>
            <a:r>
              <a:rPr lang="en-US" dirty="0"/>
              <a:t>in depressed </a:t>
            </a:r>
            <a:r>
              <a:rPr lang="en-US" dirty="0" err="1"/>
              <a:t>antithrombin</a:t>
            </a:r>
            <a:r>
              <a:rPr lang="en-US" dirty="0"/>
              <a:t> activity</a:t>
            </a:r>
          </a:p>
          <a:p>
            <a:pPr marL="285750" indent="-285750">
              <a:buFont typeface="Arial"/>
              <a:buChar char="•"/>
            </a:pPr>
            <a:r>
              <a:rPr lang="en-US" dirty="0"/>
              <a:t>Decreased Protein C activity </a:t>
            </a:r>
          </a:p>
          <a:p>
            <a:pPr marL="742950" lvl="1" indent="-285750">
              <a:buFont typeface="Arial"/>
              <a:buChar char="•"/>
            </a:pPr>
            <a:r>
              <a:rPr lang="en-US" dirty="0"/>
              <a:t>Inflammatory cytokines </a:t>
            </a:r>
            <a:r>
              <a:rPr lang="en-US" dirty="0" smtClean="0"/>
              <a:t>down</a:t>
            </a:r>
            <a:r>
              <a:rPr lang="en-US" dirty="0"/>
              <a:t>-regulate </a:t>
            </a:r>
            <a:r>
              <a:rPr lang="en-US" dirty="0" err="1"/>
              <a:t>thrombomodulin</a:t>
            </a:r>
            <a:r>
              <a:rPr lang="en-US" dirty="0"/>
              <a:t> and endothelial </a:t>
            </a:r>
            <a:endParaRPr lang="en-US" dirty="0" smtClean="0"/>
          </a:p>
          <a:p>
            <a:pPr lvl="1"/>
            <a:r>
              <a:rPr lang="en-US" dirty="0" smtClean="0"/>
              <a:t>      protein </a:t>
            </a:r>
            <a:r>
              <a:rPr lang="en-US" dirty="0"/>
              <a:t>C receptor expression on the endothelial </a:t>
            </a:r>
            <a:r>
              <a:rPr lang="en-US" dirty="0" smtClean="0"/>
              <a:t>surface</a:t>
            </a:r>
            <a:endParaRPr lang="en-US" dirty="0"/>
          </a:p>
          <a:p>
            <a:pPr marL="742950" lvl="1" indent="-285750">
              <a:buFont typeface="Arial"/>
              <a:buChar char="•"/>
            </a:pPr>
            <a:r>
              <a:rPr lang="en-US" dirty="0"/>
              <a:t>Leukocyte activation can damage the protein C activation pathway by </a:t>
            </a:r>
            <a:endParaRPr lang="en-US" dirty="0" smtClean="0"/>
          </a:p>
          <a:p>
            <a:pPr lvl="1"/>
            <a:r>
              <a:rPr lang="en-US" dirty="0"/>
              <a:t> </a:t>
            </a:r>
            <a:r>
              <a:rPr lang="en-US" dirty="0" smtClean="0"/>
              <a:t>     releasing </a:t>
            </a:r>
            <a:r>
              <a:rPr lang="en-US" dirty="0"/>
              <a:t>oxidizing agents</a:t>
            </a:r>
          </a:p>
          <a:p>
            <a:pPr marL="285750" indent="-285750">
              <a:buFont typeface="Arial"/>
              <a:buChar char="•"/>
            </a:pPr>
            <a:r>
              <a:rPr lang="en-US" dirty="0"/>
              <a:t>Decreased TF pathway inhibitor (TFPI</a:t>
            </a:r>
            <a:r>
              <a:rPr lang="en-US" dirty="0" smtClean="0"/>
              <a:t>)</a:t>
            </a:r>
            <a:endParaRPr lang="en-US" dirty="0"/>
          </a:p>
          <a:p>
            <a:endParaRPr lang="en-US" dirty="0"/>
          </a:p>
        </p:txBody>
      </p:sp>
    </p:spTree>
    <p:extLst>
      <p:ext uri="{BB962C8B-B14F-4D97-AF65-F5344CB8AC3E}">
        <p14:creationId xmlns:p14="http://schemas.microsoft.com/office/powerpoint/2010/main" val="8729243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lstStyle/>
          <a:p>
            <a:r>
              <a:rPr lang="en-US" dirty="0" smtClean="0"/>
              <a:t>Review of normal coagulation</a:t>
            </a:r>
          </a:p>
          <a:p>
            <a:endParaRPr lang="en-US" dirty="0" smtClean="0"/>
          </a:p>
          <a:p>
            <a:endParaRPr lang="en-US" dirty="0" smtClean="0"/>
          </a:p>
          <a:p>
            <a:r>
              <a:rPr lang="en-US" dirty="0" smtClean="0"/>
              <a:t>Pathophysiology behind hypercoagulability</a:t>
            </a:r>
          </a:p>
          <a:p>
            <a:endParaRPr lang="en-US" dirty="0" smtClean="0"/>
          </a:p>
          <a:p>
            <a:endParaRPr lang="en-US" dirty="0" smtClean="0"/>
          </a:p>
          <a:p>
            <a:r>
              <a:rPr lang="en-US" dirty="0" smtClean="0"/>
              <a:t>Assessment of hypercoagulability</a:t>
            </a:r>
          </a:p>
          <a:p>
            <a:endParaRPr lang="en-US" dirty="0" smtClean="0"/>
          </a:p>
          <a:p>
            <a:endParaRPr lang="en-US" dirty="0" smtClean="0"/>
          </a:p>
          <a:p>
            <a:r>
              <a:rPr lang="en-US" dirty="0" smtClean="0"/>
              <a:t>Treatment of hypercoagulability</a:t>
            </a:r>
          </a:p>
          <a:p>
            <a:endParaRPr lang="en-US" dirty="0"/>
          </a:p>
        </p:txBody>
      </p:sp>
      <p:pic>
        <p:nvPicPr>
          <p:cNvPr id="4" name="Picture 3"/>
          <p:cNvPicPr>
            <a:picLocks noChangeAspect="1"/>
          </p:cNvPicPr>
          <p:nvPr/>
        </p:nvPicPr>
        <p:blipFill>
          <a:blip r:embed="rId2"/>
          <a:stretch>
            <a:fillRect/>
          </a:stretch>
        </p:blipFill>
        <p:spPr>
          <a:xfrm>
            <a:off x="4680499" y="0"/>
            <a:ext cx="3810000" cy="2857500"/>
          </a:xfrm>
          <a:prstGeom prst="rect">
            <a:avLst/>
          </a:prstGeom>
        </p:spPr>
      </p:pic>
      <p:sp>
        <p:nvSpPr>
          <p:cNvPr id="5" name="TextBox 4"/>
          <p:cNvSpPr txBox="1"/>
          <p:nvPr/>
        </p:nvSpPr>
        <p:spPr>
          <a:xfrm>
            <a:off x="2214021" y="6475540"/>
            <a:ext cx="6276478" cy="276999"/>
          </a:xfrm>
          <a:prstGeom prst="rect">
            <a:avLst/>
          </a:prstGeom>
          <a:noFill/>
        </p:spPr>
        <p:txBody>
          <a:bodyPr wrap="none" rtlCol="0">
            <a:spAutoFit/>
          </a:bodyPr>
          <a:lstStyle/>
          <a:p>
            <a:r>
              <a:rPr lang="en-US" sz="1200" dirty="0"/>
              <a:t>http://</a:t>
            </a:r>
            <a:r>
              <a:rPr lang="en-US" sz="1200" dirty="0" err="1"/>
              <a:t>www.aacc.org</a:t>
            </a:r>
            <a:r>
              <a:rPr lang="en-US" sz="1200" dirty="0"/>
              <a:t>/publications/</a:t>
            </a:r>
            <a:r>
              <a:rPr lang="en-US" sz="1200" dirty="0" err="1"/>
              <a:t>cln</a:t>
            </a:r>
            <a:r>
              <a:rPr lang="en-US" sz="1200" dirty="0"/>
              <a:t>/2010/</a:t>
            </a:r>
            <a:r>
              <a:rPr lang="en-US" sz="1200" dirty="0" err="1"/>
              <a:t>december</a:t>
            </a:r>
            <a:r>
              <a:rPr lang="en-US" sz="1200" dirty="0"/>
              <a:t>/</a:t>
            </a:r>
            <a:r>
              <a:rPr lang="en-US" sz="1200" dirty="0" err="1"/>
              <a:t>PublishingImages</a:t>
            </a:r>
            <a:r>
              <a:rPr lang="en-US" sz="1200" dirty="0"/>
              <a:t>/Series-image_12-10.jpg</a:t>
            </a:r>
          </a:p>
        </p:txBody>
      </p:sp>
    </p:spTree>
    <p:extLst>
      <p:ext uri="{BB962C8B-B14F-4D97-AF65-F5344CB8AC3E}">
        <p14:creationId xmlns:p14="http://schemas.microsoft.com/office/powerpoint/2010/main" val="109236623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Enhanced Anti-fibrinolysis in SIRS/Sepsis</a:t>
            </a:r>
            <a:endParaRPr lang="en-US" dirty="0"/>
          </a:p>
        </p:txBody>
      </p:sp>
      <p:grpSp>
        <p:nvGrpSpPr>
          <p:cNvPr id="45" name="Group 44"/>
          <p:cNvGrpSpPr/>
          <p:nvPr/>
        </p:nvGrpSpPr>
        <p:grpSpPr>
          <a:xfrm>
            <a:off x="3168312" y="4611946"/>
            <a:ext cx="1918130" cy="859556"/>
            <a:chOff x="-1" y="-1"/>
            <a:chExt cx="2708702" cy="1717775"/>
          </a:xfrm>
        </p:grpSpPr>
        <p:sp>
          <p:nvSpPr>
            <p:cNvPr id="62" name="Round Single Corner Rectangle 61"/>
            <p:cNvSpPr/>
            <p:nvPr/>
          </p:nvSpPr>
          <p:spPr>
            <a:xfrm rot="16200000">
              <a:off x="495463" y="-495463"/>
              <a:ext cx="1717775" cy="2708700"/>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63" name="Round Single Corner Rectangle 4"/>
            <p:cNvSpPr/>
            <p:nvPr/>
          </p:nvSpPr>
          <p:spPr>
            <a:xfrm>
              <a:off x="-1" y="-1"/>
              <a:ext cx="2708700"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r>
                <a:rPr lang="en-US" sz="2100" kern="1200" dirty="0" err="1" smtClean="0"/>
                <a:t>Fibrinolytic</a:t>
              </a:r>
              <a:r>
                <a:rPr lang="en-US" sz="2100" kern="1200" dirty="0" smtClean="0"/>
                <a:t> Activity</a:t>
              </a:r>
              <a:endParaRPr lang="en-US" sz="2100" kern="1200" dirty="0"/>
            </a:p>
          </p:txBody>
        </p:sp>
      </p:grpSp>
      <p:grpSp>
        <p:nvGrpSpPr>
          <p:cNvPr id="46" name="Group 45"/>
          <p:cNvGrpSpPr/>
          <p:nvPr/>
        </p:nvGrpSpPr>
        <p:grpSpPr>
          <a:xfrm>
            <a:off x="6329008" y="4580965"/>
            <a:ext cx="2023786" cy="859556"/>
            <a:chOff x="2708701" y="-44474"/>
            <a:chExt cx="2730496" cy="1717775"/>
          </a:xfrm>
        </p:grpSpPr>
        <p:sp>
          <p:nvSpPr>
            <p:cNvPr id="60" name="Round Single Corner Rectangle 59"/>
            <p:cNvSpPr/>
            <p:nvPr/>
          </p:nvSpPr>
          <p:spPr>
            <a:xfrm>
              <a:off x="2730520" y="-44474"/>
              <a:ext cx="2708677"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100" dirty="0" smtClean="0">
                  <a:solidFill>
                    <a:schemeClr val="bg1"/>
                  </a:solidFill>
                </a:rPr>
                <a:t>Anti-thrombotic Activity</a:t>
              </a:r>
              <a:endParaRPr lang="en-US" sz="2100" dirty="0">
                <a:solidFill>
                  <a:schemeClr val="bg1"/>
                </a:solidFill>
              </a:endParaRPr>
            </a:p>
          </p:txBody>
        </p:sp>
        <p:sp>
          <p:nvSpPr>
            <p:cNvPr id="61" name="Round Single Corner Rectangle 6"/>
            <p:cNvSpPr/>
            <p:nvPr/>
          </p:nvSpPr>
          <p:spPr>
            <a:xfrm>
              <a:off x="2708701" y="349292"/>
              <a:ext cx="2708701" cy="9390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endParaRPr lang="en-US" sz="1400" kern="1200" dirty="0">
                <a:solidFill>
                  <a:srgbClr val="FF0000"/>
                </a:solidFill>
              </a:endParaRPr>
            </a:p>
          </p:txBody>
        </p:sp>
      </p:grpSp>
      <p:grpSp>
        <p:nvGrpSpPr>
          <p:cNvPr id="47" name="Group 46"/>
          <p:cNvGrpSpPr/>
          <p:nvPr/>
        </p:nvGrpSpPr>
        <p:grpSpPr>
          <a:xfrm>
            <a:off x="3165540" y="5604139"/>
            <a:ext cx="1941175" cy="1273214"/>
            <a:chOff x="0" y="1955073"/>
            <a:chExt cx="2708701" cy="1775080"/>
          </a:xfrm>
        </p:grpSpPr>
        <p:sp>
          <p:nvSpPr>
            <p:cNvPr id="58" name="Round Single Corner Rectangle 57"/>
            <p:cNvSpPr/>
            <p:nvPr/>
          </p:nvSpPr>
          <p:spPr>
            <a:xfrm rot="10800000">
              <a:off x="0" y="2012378"/>
              <a:ext cx="2708701" cy="1717775"/>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9" name="Round Single Corner Rectangle 8"/>
            <p:cNvSpPr/>
            <p:nvPr/>
          </p:nvSpPr>
          <p:spPr>
            <a:xfrm>
              <a:off x="0" y="1955073"/>
              <a:ext cx="2708701"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endParaRPr lang="en-US" sz="2400" dirty="0">
                <a:solidFill>
                  <a:srgbClr val="FF0000"/>
                </a:solidFill>
              </a:endParaRPr>
            </a:p>
            <a:p>
              <a:pPr lvl="0" algn="ctr" defTabSz="933450">
                <a:lnSpc>
                  <a:spcPct val="90000"/>
                </a:lnSpc>
                <a:spcBef>
                  <a:spcPct val="0"/>
                </a:spcBef>
                <a:spcAft>
                  <a:spcPct val="35000"/>
                </a:spcAft>
              </a:pPr>
              <a:r>
                <a:rPr lang="en-US" sz="2800" kern="1200" dirty="0" smtClean="0">
                  <a:solidFill>
                    <a:srgbClr val="FF0000"/>
                  </a:solidFill>
                </a:rPr>
                <a:t>Anti-</a:t>
              </a:r>
              <a:r>
                <a:rPr lang="en-US" sz="2800" kern="1200" dirty="0" err="1" smtClean="0">
                  <a:solidFill>
                    <a:srgbClr val="FF0000"/>
                  </a:solidFill>
                </a:rPr>
                <a:t>fibrinolytic</a:t>
              </a:r>
              <a:r>
                <a:rPr lang="en-US" sz="2800" kern="1200" dirty="0" smtClean="0">
                  <a:solidFill>
                    <a:srgbClr val="FF0000"/>
                  </a:solidFill>
                </a:rPr>
                <a:t> Activity</a:t>
              </a:r>
              <a:endParaRPr lang="en-US" sz="2800" kern="1200" dirty="0">
                <a:solidFill>
                  <a:srgbClr val="FF0000"/>
                </a:solidFill>
              </a:endParaRPr>
            </a:p>
          </p:txBody>
        </p:sp>
      </p:grpSp>
      <p:grpSp>
        <p:nvGrpSpPr>
          <p:cNvPr id="48" name="Group 47"/>
          <p:cNvGrpSpPr/>
          <p:nvPr/>
        </p:nvGrpSpPr>
        <p:grpSpPr>
          <a:xfrm>
            <a:off x="5941128" y="5645242"/>
            <a:ext cx="2732412" cy="1292527"/>
            <a:chOff x="2017551" y="1955071"/>
            <a:chExt cx="4801669" cy="1480477"/>
          </a:xfrm>
        </p:grpSpPr>
        <p:sp>
          <p:nvSpPr>
            <p:cNvPr id="56" name="Round Single Corner Rectangle 55"/>
            <p:cNvSpPr/>
            <p:nvPr/>
          </p:nvSpPr>
          <p:spPr>
            <a:xfrm rot="5400000">
              <a:off x="3729376" y="934394"/>
              <a:ext cx="1480477" cy="3521831"/>
            </a:xfrm>
            <a:prstGeom prst="round1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7" name="Round Single Corner Rectangle 10"/>
            <p:cNvSpPr/>
            <p:nvPr/>
          </p:nvSpPr>
          <p:spPr>
            <a:xfrm>
              <a:off x="2017551" y="1955071"/>
              <a:ext cx="4801669" cy="1288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933450">
                <a:lnSpc>
                  <a:spcPct val="90000"/>
                </a:lnSpc>
                <a:spcBef>
                  <a:spcPct val="0"/>
                </a:spcBef>
                <a:spcAft>
                  <a:spcPct val="35000"/>
                </a:spcAft>
              </a:pPr>
              <a:r>
                <a:rPr lang="en-US" sz="2100" kern="1200" dirty="0" smtClean="0">
                  <a:solidFill>
                    <a:schemeClr val="bg1"/>
                  </a:solidFill>
                </a:rPr>
                <a:t>Pro-thrombotic Activity</a:t>
              </a:r>
              <a:endParaRPr lang="en-US" sz="2100" kern="1200" dirty="0">
                <a:solidFill>
                  <a:schemeClr val="bg1"/>
                </a:solidFill>
              </a:endParaRPr>
            </a:p>
          </p:txBody>
        </p:sp>
      </p:grpSp>
      <p:grpSp>
        <p:nvGrpSpPr>
          <p:cNvPr id="49" name="Group 48"/>
          <p:cNvGrpSpPr/>
          <p:nvPr/>
        </p:nvGrpSpPr>
        <p:grpSpPr>
          <a:xfrm>
            <a:off x="4885220" y="5362102"/>
            <a:ext cx="1640329" cy="415699"/>
            <a:chOff x="1896090" y="1288331"/>
            <a:chExt cx="1625220" cy="858887"/>
          </a:xfrm>
        </p:grpSpPr>
        <p:sp>
          <p:nvSpPr>
            <p:cNvPr id="54" name="Rounded Rectangle 53"/>
            <p:cNvSpPr/>
            <p:nvPr/>
          </p:nvSpPr>
          <p:spPr>
            <a:xfrm>
              <a:off x="1896090" y="1288331"/>
              <a:ext cx="1625220" cy="858887"/>
            </a:xfrm>
            <a:prstGeom prst="roundRect">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txBody>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endParaRPr lang="en-US"/>
            </a:p>
          </p:txBody>
        </p:sp>
        <p:sp>
          <p:nvSpPr>
            <p:cNvPr id="55" name="Rounded Rectangle 12"/>
            <p:cNvSpPr/>
            <p:nvPr/>
          </p:nvSpPr>
          <p:spPr>
            <a:xfrm>
              <a:off x="1938017" y="1330258"/>
              <a:ext cx="1541366" cy="7750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lvl="0" algn="ctr" defTabSz="933450">
                <a:lnSpc>
                  <a:spcPct val="90000"/>
                </a:lnSpc>
                <a:spcBef>
                  <a:spcPct val="0"/>
                </a:spcBef>
                <a:spcAft>
                  <a:spcPct val="35000"/>
                </a:spcAft>
              </a:pPr>
              <a:r>
                <a:rPr lang="en-US" sz="2100" kern="1200" dirty="0" smtClean="0"/>
                <a:t>Normal hemostasis</a:t>
              </a:r>
              <a:endParaRPr lang="en-US" sz="2100" kern="1200" dirty="0"/>
            </a:p>
          </p:txBody>
        </p:sp>
      </p:grpSp>
      <p:sp>
        <p:nvSpPr>
          <p:cNvPr id="50" name="TextBox 49"/>
          <p:cNvSpPr txBox="1"/>
          <p:nvPr/>
        </p:nvSpPr>
        <p:spPr>
          <a:xfrm>
            <a:off x="1076010" y="4929432"/>
            <a:ext cx="1573731"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smtClean="0"/>
              <a:t>Hypocoagulability</a:t>
            </a:r>
            <a:endParaRPr lang="en-US" sz="1400" dirty="0"/>
          </a:p>
        </p:txBody>
      </p:sp>
      <p:sp>
        <p:nvSpPr>
          <p:cNvPr id="51" name="TextBox 50"/>
          <p:cNvSpPr txBox="1"/>
          <p:nvPr/>
        </p:nvSpPr>
        <p:spPr>
          <a:xfrm>
            <a:off x="863846" y="6228137"/>
            <a:ext cx="2165074"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Hypercoagulability</a:t>
            </a:r>
            <a:endParaRPr lang="en-US" sz="2000" dirty="0"/>
          </a:p>
        </p:txBody>
      </p:sp>
      <p:sp>
        <p:nvSpPr>
          <p:cNvPr id="52" name="Down Arrow 51"/>
          <p:cNvSpPr/>
          <p:nvPr/>
        </p:nvSpPr>
        <p:spPr>
          <a:xfrm>
            <a:off x="1635536" y="5533460"/>
            <a:ext cx="262616" cy="539184"/>
          </a:xfrm>
          <a:prstGeom prst="downArrow">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4" name="TextBox 63"/>
          <p:cNvSpPr txBox="1"/>
          <p:nvPr/>
        </p:nvSpPr>
        <p:spPr>
          <a:xfrm>
            <a:off x="-10581" y="1497578"/>
            <a:ext cx="7378943" cy="2400657"/>
          </a:xfrm>
          <a:prstGeom prst="rect">
            <a:avLst/>
          </a:prstGeom>
          <a:noFill/>
        </p:spPr>
        <p:txBody>
          <a:bodyPr wrap="none" rtlCol="0">
            <a:spAutoFit/>
          </a:bodyPr>
          <a:lstStyle/>
          <a:p>
            <a:pPr marL="285750" indent="-285750">
              <a:buFont typeface="Arial"/>
              <a:buChar char="•"/>
            </a:pPr>
            <a:endParaRPr lang="en-US" dirty="0" smtClean="0"/>
          </a:p>
          <a:p>
            <a:pPr marL="285750" indent="-285750">
              <a:buFont typeface="Arial"/>
              <a:buChar char="•"/>
            </a:pPr>
            <a:endParaRPr lang="en-US" dirty="0"/>
          </a:p>
          <a:p>
            <a:pPr marL="285750" indent="-285750">
              <a:buFont typeface="Arial"/>
              <a:buChar char="•"/>
            </a:pPr>
            <a:endParaRPr lang="en-US" dirty="0" smtClean="0"/>
          </a:p>
          <a:p>
            <a:pPr marL="285750" indent="-285750">
              <a:buFont typeface="Arial"/>
              <a:buChar char="•"/>
            </a:pPr>
            <a:r>
              <a:rPr lang="en-US" sz="2400" dirty="0" smtClean="0"/>
              <a:t>Inflammatory </a:t>
            </a:r>
            <a:r>
              <a:rPr lang="en-US" sz="2400" dirty="0"/>
              <a:t>cytokines (TNF-alpha, IL-1, IL-6) stimulate </a:t>
            </a:r>
            <a:endParaRPr lang="en-US" sz="2400" dirty="0" smtClean="0"/>
          </a:p>
          <a:p>
            <a:r>
              <a:rPr lang="en-US" sz="2400" dirty="0"/>
              <a:t> </a:t>
            </a:r>
            <a:r>
              <a:rPr lang="en-US" sz="2400" dirty="0" smtClean="0"/>
              <a:t>   endothelial cells to </a:t>
            </a:r>
            <a:r>
              <a:rPr lang="en-US" sz="2400" dirty="0"/>
              <a:t>produce large quantities of </a:t>
            </a:r>
            <a:endParaRPr lang="en-US" sz="2400" dirty="0" smtClean="0"/>
          </a:p>
          <a:p>
            <a:r>
              <a:rPr lang="en-US" sz="2400" dirty="0"/>
              <a:t> </a:t>
            </a:r>
            <a:r>
              <a:rPr lang="en-US" sz="2400" dirty="0" smtClean="0"/>
              <a:t>   plasminogen </a:t>
            </a:r>
            <a:r>
              <a:rPr lang="en-US" sz="2400" dirty="0"/>
              <a:t>activating inhibitor-1 (PAI-1</a:t>
            </a:r>
            <a:r>
              <a:rPr lang="en-US" sz="2400" dirty="0" smtClean="0"/>
              <a:t>)</a:t>
            </a:r>
            <a:endParaRPr lang="en-US" sz="2400" dirty="0"/>
          </a:p>
          <a:p>
            <a:endParaRPr lang="en-US" sz="2400" dirty="0"/>
          </a:p>
        </p:txBody>
      </p:sp>
    </p:spTree>
    <p:extLst>
      <p:ext uri="{BB962C8B-B14F-4D97-AF65-F5344CB8AC3E}">
        <p14:creationId xmlns:p14="http://schemas.microsoft.com/office/powerpoint/2010/main" val="232171250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hypercoagulability</a:t>
            </a:r>
            <a:endParaRPr lang="en-US" dirty="0"/>
          </a:p>
        </p:txBody>
      </p:sp>
      <p:sp>
        <p:nvSpPr>
          <p:cNvPr id="3" name="Content Placeholder 2"/>
          <p:cNvSpPr>
            <a:spLocks noGrp="1"/>
          </p:cNvSpPr>
          <p:nvPr>
            <p:ph idx="1"/>
          </p:nvPr>
        </p:nvSpPr>
        <p:spPr/>
        <p:txBody>
          <a:bodyPr>
            <a:normAutofit lnSpcReduction="10000"/>
          </a:bodyPr>
          <a:lstStyle/>
          <a:p>
            <a:r>
              <a:rPr lang="en-US" dirty="0" smtClean="0"/>
              <a:t>Using conventional coagulation parameters </a:t>
            </a:r>
          </a:p>
          <a:p>
            <a:pPr lvl="1"/>
            <a:r>
              <a:rPr lang="en-US" dirty="0" smtClean="0"/>
              <a:t>Testing is focused on enhanced fibrinolysis as opposed to enhanced clot formation</a:t>
            </a:r>
            <a:endParaRPr lang="en-US" dirty="0"/>
          </a:p>
          <a:p>
            <a:pPr lvl="1"/>
            <a:r>
              <a:rPr lang="en-US" dirty="0" smtClean="0"/>
              <a:t>High plasma fibrinogen, low platelet count, low plasma </a:t>
            </a:r>
            <a:r>
              <a:rPr lang="en-US" dirty="0" err="1" smtClean="0"/>
              <a:t>antithrombin</a:t>
            </a:r>
            <a:r>
              <a:rPr lang="en-US" dirty="0"/>
              <a:t> </a:t>
            </a:r>
            <a:r>
              <a:rPr lang="en-US" dirty="0" smtClean="0"/>
              <a:t>can be associated with thrombosis</a:t>
            </a:r>
            <a:r>
              <a:rPr lang="en-US" dirty="0"/>
              <a:t> </a:t>
            </a:r>
            <a:r>
              <a:rPr lang="en-US" dirty="0" smtClean="0"/>
              <a:t>but inconsistent and unreliable predictors of hypercoagulability</a:t>
            </a:r>
          </a:p>
          <a:p>
            <a:pPr lvl="1"/>
            <a:r>
              <a:rPr lang="en-US" dirty="0" smtClean="0"/>
              <a:t>High plasma D-dimers and FDPs are suggestive of thrombosis and fibrinolysis, but can be high in various disorders (and physiologic states) and are inconsistently reliable indicators of hypercoagulability</a:t>
            </a:r>
          </a:p>
          <a:p>
            <a:pPr marL="114300" indent="0">
              <a:buNone/>
            </a:pPr>
            <a:endParaRPr lang="en-US" dirty="0"/>
          </a:p>
          <a:p>
            <a:r>
              <a:rPr lang="en-US" dirty="0" err="1" smtClean="0"/>
              <a:t>Thromboelastography</a:t>
            </a:r>
            <a:endParaRPr lang="en-US" dirty="0"/>
          </a:p>
          <a:p>
            <a:pPr lvl="1"/>
            <a:r>
              <a:rPr lang="en-US" dirty="0" smtClean="0"/>
              <a:t>Evaluates the entire coagulation system</a:t>
            </a:r>
          </a:p>
          <a:p>
            <a:pPr lvl="1"/>
            <a:r>
              <a:rPr lang="en-US" dirty="0" smtClean="0"/>
              <a:t>TEG has been studied in various clinical settings- mostly in dogs; also studied in cats and horses</a:t>
            </a:r>
          </a:p>
        </p:txBody>
      </p:sp>
    </p:spTree>
    <p:extLst>
      <p:ext uri="{BB962C8B-B14F-4D97-AF65-F5344CB8AC3E}">
        <p14:creationId xmlns:p14="http://schemas.microsoft.com/office/powerpoint/2010/main" val="222057059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35" y="135232"/>
            <a:ext cx="7620000" cy="1143000"/>
          </a:xfrm>
        </p:spPr>
        <p:txBody>
          <a:bodyPr>
            <a:normAutofit fontScale="90000"/>
          </a:bodyPr>
          <a:lstStyle/>
          <a:p>
            <a:r>
              <a:rPr lang="en-US" dirty="0" smtClean="0"/>
              <a:t>Mechanism of </a:t>
            </a:r>
            <a:r>
              <a:rPr lang="en-US" dirty="0" err="1" smtClean="0"/>
              <a:t>thromboelastography</a:t>
            </a:r>
            <a:r>
              <a:rPr lang="en-US" dirty="0" smtClean="0"/>
              <a:t> (TEG)</a:t>
            </a:r>
            <a:endParaRPr lang="en-US" dirty="0"/>
          </a:p>
        </p:txBody>
      </p:sp>
      <p:pic>
        <p:nvPicPr>
          <p:cNvPr id="5" name="Content Placeholder 4"/>
          <p:cNvPicPr>
            <a:picLocks noGrp="1" noChangeAspect="1"/>
          </p:cNvPicPr>
          <p:nvPr>
            <p:ph idx="1"/>
          </p:nvPr>
        </p:nvPicPr>
        <p:blipFill>
          <a:blip r:embed="rId3"/>
          <a:srcRect l="-30673" r="-30673"/>
          <a:stretch>
            <a:fillRect/>
          </a:stretch>
        </p:blipFill>
        <p:spPr>
          <a:xfrm>
            <a:off x="457200" y="1600200"/>
            <a:ext cx="7620000" cy="4800600"/>
          </a:xfrm>
        </p:spPr>
      </p:pic>
      <p:sp>
        <p:nvSpPr>
          <p:cNvPr id="3" name="TextBox 2"/>
          <p:cNvSpPr txBox="1"/>
          <p:nvPr/>
        </p:nvSpPr>
        <p:spPr>
          <a:xfrm>
            <a:off x="2539751" y="6400800"/>
            <a:ext cx="3479438" cy="276999"/>
          </a:xfrm>
          <a:prstGeom prst="rect">
            <a:avLst/>
          </a:prstGeom>
          <a:noFill/>
        </p:spPr>
        <p:txBody>
          <a:bodyPr wrap="none" rtlCol="0">
            <a:spAutoFit/>
          </a:bodyPr>
          <a:lstStyle/>
          <a:p>
            <a:r>
              <a:rPr lang="pl-PL" sz="1200" dirty="0"/>
              <a:t>http://</a:t>
            </a:r>
            <a:r>
              <a:rPr lang="pl-PL" sz="1200" dirty="0" err="1"/>
              <a:t>www.ras-co.com</a:t>
            </a:r>
            <a:r>
              <a:rPr lang="pl-PL" sz="1200" dirty="0"/>
              <a:t>/</a:t>
            </a:r>
            <a:r>
              <a:rPr lang="pl-PL" sz="1200" dirty="0" err="1"/>
              <a:t>images</a:t>
            </a:r>
            <a:r>
              <a:rPr lang="pl-PL" sz="1200" dirty="0"/>
              <a:t>/immagine_pag3.png</a:t>
            </a:r>
            <a:endParaRPr lang="en-US" sz="1200" dirty="0"/>
          </a:p>
        </p:txBody>
      </p:sp>
    </p:spTree>
    <p:extLst>
      <p:ext uri="{BB962C8B-B14F-4D97-AF65-F5344CB8AC3E}">
        <p14:creationId xmlns:p14="http://schemas.microsoft.com/office/powerpoint/2010/main" val="280963275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Thromboelastogram</a:t>
            </a:r>
            <a:endParaRPr lang="en-US" dirty="0"/>
          </a:p>
        </p:txBody>
      </p:sp>
      <p:pic>
        <p:nvPicPr>
          <p:cNvPr id="4" name="Content Placeholder 3"/>
          <p:cNvPicPr>
            <a:picLocks noGrp="1" noChangeAspect="1"/>
          </p:cNvPicPr>
          <p:nvPr>
            <p:ph idx="1"/>
          </p:nvPr>
        </p:nvPicPr>
        <p:blipFill>
          <a:blip r:embed="rId3"/>
          <a:srcRect l="18068" r="18068"/>
          <a:stretch>
            <a:fillRect/>
          </a:stretch>
        </p:blipFill>
        <p:spPr/>
      </p:pic>
      <p:sp>
        <p:nvSpPr>
          <p:cNvPr id="5" name="TextBox 4"/>
          <p:cNvSpPr txBox="1"/>
          <p:nvPr/>
        </p:nvSpPr>
        <p:spPr>
          <a:xfrm>
            <a:off x="2752827" y="5608315"/>
            <a:ext cx="3437134" cy="276999"/>
          </a:xfrm>
          <a:prstGeom prst="rect">
            <a:avLst/>
          </a:prstGeom>
          <a:noFill/>
        </p:spPr>
        <p:txBody>
          <a:bodyPr wrap="none" rtlCol="0">
            <a:spAutoFit/>
          </a:bodyPr>
          <a:lstStyle/>
          <a:p>
            <a:r>
              <a:rPr lang="pl-PL" sz="1200" dirty="0"/>
              <a:t>http://</a:t>
            </a:r>
            <a:r>
              <a:rPr lang="pl-PL" sz="1200" dirty="0" err="1"/>
              <a:t>jnnp.bmj.com</a:t>
            </a:r>
            <a:r>
              <a:rPr lang="pl-PL" sz="1200" dirty="0"/>
              <a:t>/</a:t>
            </a:r>
            <a:r>
              <a:rPr lang="pl-PL" sz="1200" dirty="0" err="1"/>
              <a:t>content</a:t>
            </a:r>
            <a:r>
              <a:rPr lang="pl-PL" sz="1200" dirty="0"/>
              <a:t>/63/3/334/F1.large.jpg</a:t>
            </a:r>
            <a:endParaRPr lang="en-US" sz="1200" dirty="0"/>
          </a:p>
        </p:txBody>
      </p:sp>
    </p:spTree>
    <p:extLst>
      <p:ext uri="{BB962C8B-B14F-4D97-AF65-F5344CB8AC3E}">
        <p14:creationId xmlns:p14="http://schemas.microsoft.com/office/powerpoint/2010/main" val="279367804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 Index</a:t>
            </a:r>
            <a:endParaRPr lang="en-US" dirty="0"/>
          </a:p>
        </p:txBody>
      </p:sp>
      <p:sp>
        <p:nvSpPr>
          <p:cNvPr id="3" name="Content Placeholder 2"/>
          <p:cNvSpPr>
            <a:spLocks noGrp="1"/>
          </p:cNvSpPr>
          <p:nvPr>
            <p:ph idx="1"/>
          </p:nvPr>
        </p:nvSpPr>
        <p:spPr/>
        <p:txBody>
          <a:bodyPr>
            <a:normAutofit/>
          </a:bodyPr>
          <a:lstStyle/>
          <a:p>
            <a:pPr marL="114300" indent="0">
              <a:buNone/>
            </a:pPr>
            <a:r>
              <a:rPr lang="is-IS" dirty="0" smtClean="0"/>
              <a:t>Coagulation Index(CI)=  0.1227(R) + 0.0092(K) + 0.1655(MA) </a:t>
            </a:r>
            <a:r>
              <a:rPr lang="en-US" dirty="0" smtClean="0"/>
              <a:t>–</a:t>
            </a:r>
            <a:r>
              <a:rPr lang="is-IS" dirty="0" smtClean="0"/>
              <a:t> 0.0241 (alpha) </a:t>
            </a:r>
            <a:r>
              <a:rPr lang="en-US" dirty="0" smtClean="0"/>
              <a:t>–</a:t>
            </a:r>
            <a:r>
              <a:rPr lang="is-IS" dirty="0" smtClean="0"/>
              <a:t> 5.0220</a:t>
            </a:r>
            <a:endParaRPr lang="is-IS" dirty="0"/>
          </a:p>
          <a:p>
            <a:r>
              <a:rPr lang="en-US" dirty="0"/>
              <a:t>N</a:t>
            </a:r>
            <a:r>
              <a:rPr lang="en-US" dirty="0" smtClean="0"/>
              <a:t>ormal </a:t>
            </a:r>
            <a:r>
              <a:rPr lang="en-US" dirty="0"/>
              <a:t>CI in humans is </a:t>
            </a:r>
            <a:r>
              <a:rPr lang="en-US" dirty="0" smtClean="0"/>
              <a:t>-3.0 </a:t>
            </a:r>
            <a:r>
              <a:rPr lang="en-US" dirty="0"/>
              <a:t>to </a:t>
            </a:r>
            <a:r>
              <a:rPr lang="en-US" dirty="0" smtClean="0"/>
              <a:t>+3.0</a:t>
            </a:r>
            <a:r>
              <a:rPr lang="en-US" dirty="0"/>
              <a:t>. Values above </a:t>
            </a:r>
            <a:r>
              <a:rPr lang="en-US" dirty="0" smtClean="0"/>
              <a:t>3.0 </a:t>
            </a:r>
            <a:r>
              <a:rPr lang="en-US" dirty="0"/>
              <a:t>are considered </a:t>
            </a:r>
            <a:r>
              <a:rPr lang="en-US" dirty="0" err="1"/>
              <a:t>hypercoagulable</a:t>
            </a:r>
            <a:r>
              <a:rPr lang="en-US" dirty="0"/>
              <a:t>, while </a:t>
            </a:r>
            <a:r>
              <a:rPr lang="en-US" dirty="0" smtClean="0"/>
              <a:t>values below -3.0 </a:t>
            </a:r>
            <a:r>
              <a:rPr lang="en-US" dirty="0"/>
              <a:t>are </a:t>
            </a:r>
            <a:r>
              <a:rPr lang="en-US" dirty="0" err="1" smtClean="0"/>
              <a:t>hypocoagulable</a:t>
            </a:r>
            <a:endParaRPr lang="en-US" dirty="0"/>
          </a:p>
          <a:p>
            <a:r>
              <a:rPr lang="en-US" dirty="0" smtClean="0"/>
              <a:t>Normal values vary amongst machines and reagents used (in addition to species) in veterinary medicine</a:t>
            </a:r>
          </a:p>
          <a:p>
            <a:endParaRPr lang="en-US" dirty="0"/>
          </a:p>
        </p:txBody>
      </p:sp>
    </p:spTree>
    <p:extLst>
      <p:ext uri="{BB962C8B-B14F-4D97-AF65-F5344CB8AC3E}">
        <p14:creationId xmlns:p14="http://schemas.microsoft.com/office/powerpoint/2010/main" val="229138193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TEG and hypercoagulability</a:t>
            </a:r>
            <a:endParaRPr lang="en-US" dirty="0"/>
          </a:p>
        </p:txBody>
      </p:sp>
      <p:sp>
        <p:nvSpPr>
          <p:cNvPr id="3" name="Content Placeholder 2"/>
          <p:cNvSpPr>
            <a:spLocks noGrp="1"/>
          </p:cNvSpPr>
          <p:nvPr>
            <p:ph idx="1"/>
          </p:nvPr>
        </p:nvSpPr>
        <p:spPr/>
        <p:txBody>
          <a:bodyPr>
            <a:normAutofit/>
          </a:bodyPr>
          <a:lstStyle/>
          <a:p>
            <a:r>
              <a:rPr lang="en-US" dirty="0" smtClean="0"/>
              <a:t>One of the most important applications of TEG</a:t>
            </a:r>
          </a:p>
          <a:p>
            <a:r>
              <a:rPr lang="en-US" dirty="0" smtClean="0"/>
              <a:t>Typical </a:t>
            </a:r>
            <a:r>
              <a:rPr lang="en-US" dirty="0" err="1" smtClean="0"/>
              <a:t>hypercoagulable</a:t>
            </a:r>
            <a:r>
              <a:rPr lang="en-US" dirty="0" smtClean="0"/>
              <a:t> tracing- decreased R and K and an increased MA and alpha in both humans and dogs.</a:t>
            </a:r>
          </a:p>
          <a:p>
            <a:r>
              <a:rPr lang="en-US" dirty="0"/>
              <a:t>H</a:t>
            </a:r>
            <a:r>
              <a:rPr lang="en-US" dirty="0" smtClean="0"/>
              <a:t>ypercoagulability</a:t>
            </a:r>
            <a:r>
              <a:rPr lang="en-US" dirty="0"/>
              <a:t>, </a:t>
            </a:r>
            <a:r>
              <a:rPr lang="en-US" dirty="0" smtClean="0"/>
              <a:t>as evidenced </a:t>
            </a:r>
            <a:r>
              <a:rPr lang="en-US" dirty="0"/>
              <a:t>by alterations in </a:t>
            </a:r>
            <a:r>
              <a:rPr lang="en-US" dirty="0" smtClean="0"/>
              <a:t>the TEG </a:t>
            </a:r>
            <a:r>
              <a:rPr lang="en-US" dirty="0"/>
              <a:t>components G </a:t>
            </a:r>
            <a:r>
              <a:rPr lang="en-US" dirty="0" smtClean="0"/>
              <a:t>and MA, </a:t>
            </a:r>
            <a:r>
              <a:rPr lang="en-US" dirty="0"/>
              <a:t>has been demonstrated in dogs with </a:t>
            </a:r>
            <a:r>
              <a:rPr lang="en-US" dirty="0" err="1"/>
              <a:t>parvoviral</a:t>
            </a:r>
            <a:r>
              <a:rPr lang="en-US" dirty="0"/>
              <a:t> </a:t>
            </a:r>
            <a:r>
              <a:rPr lang="en-US" dirty="0" smtClean="0"/>
              <a:t>enteritis</a:t>
            </a:r>
            <a:r>
              <a:rPr lang="en-US" dirty="0"/>
              <a:t>, </a:t>
            </a:r>
            <a:r>
              <a:rPr lang="en-US" dirty="0" err="1"/>
              <a:t>neoplasia</a:t>
            </a:r>
            <a:r>
              <a:rPr lang="en-US" dirty="0"/>
              <a:t>, DIC, </a:t>
            </a:r>
            <a:r>
              <a:rPr lang="en-US" dirty="0" smtClean="0"/>
              <a:t>IMHA, PLE </a:t>
            </a:r>
            <a:r>
              <a:rPr lang="en-US" dirty="0"/>
              <a:t>and in dogs admitted to </a:t>
            </a:r>
            <a:r>
              <a:rPr lang="en-US" dirty="0" smtClean="0"/>
              <a:t>an ICU.</a:t>
            </a:r>
          </a:p>
          <a:p>
            <a:pPr lvl="1"/>
            <a:r>
              <a:rPr lang="en-US" sz="1400" dirty="0" smtClean="0"/>
              <a:t>Parvovirus: Otto et al, JAVMA, 2000</a:t>
            </a:r>
          </a:p>
          <a:p>
            <a:pPr lvl="1"/>
            <a:r>
              <a:rPr lang="en-US" sz="1400" dirty="0" err="1" smtClean="0"/>
              <a:t>Neoplasia</a:t>
            </a:r>
            <a:r>
              <a:rPr lang="en-US" sz="1400" dirty="0" smtClean="0"/>
              <a:t>: </a:t>
            </a:r>
            <a:r>
              <a:rPr lang="en-US" sz="1400" dirty="0" err="1" smtClean="0"/>
              <a:t>Kristensen</a:t>
            </a:r>
            <a:r>
              <a:rPr lang="en-US" sz="1400" dirty="0" smtClean="0"/>
              <a:t> et al, JVIM, 2008</a:t>
            </a:r>
          </a:p>
          <a:p>
            <a:pPr lvl="1"/>
            <a:r>
              <a:rPr lang="en-US" sz="1400" dirty="0" smtClean="0"/>
              <a:t>DIC: </a:t>
            </a:r>
            <a:r>
              <a:rPr lang="en-US" sz="1400" dirty="0" err="1" smtClean="0"/>
              <a:t>Wiinberg</a:t>
            </a:r>
            <a:r>
              <a:rPr lang="en-US" sz="1400" dirty="0" smtClean="0"/>
              <a:t> et al, JVIM, 2008</a:t>
            </a:r>
          </a:p>
          <a:p>
            <a:pPr lvl="1"/>
            <a:r>
              <a:rPr lang="en-US" sz="1400" dirty="0" smtClean="0"/>
              <a:t>IMHA: </a:t>
            </a:r>
            <a:r>
              <a:rPr lang="en-US" sz="1400" dirty="0" err="1" smtClean="0"/>
              <a:t>Sinnott</a:t>
            </a:r>
            <a:r>
              <a:rPr lang="en-US" sz="1400" dirty="0" smtClean="0"/>
              <a:t> et al, JVECC, 2009; </a:t>
            </a:r>
            <a:r>
              <a:rPr lang="en-US" sz="1400" dirty="0" err="1" smtClean="0"/>
              <a:t>Fenty</a:t>
            </a:r>
            <a:r>
              <a:rPr lang="en-US" sz="1400" dirty="0" smtClean="0"/>
              <a:t> et al, JAVMA, 2011;</a:t>
            </a:r>
          </a:p>
          <a:p>
            <a:pPr marL="411480" lvl="1" indent="0">
              <a:buNone/>
            </a:pPr>
            <a:r>
              <a:rPr lang="en-US" sz="1400" dirty="0"/>
              <a:t> </a:t>
            </a:r>
            <a:r>
              <a:rPr lang="en-US" sz="1400" dirty="0" smtClean="0"/>
              <a:t>    </a:t>
            </a:r>
            <a:r>
              <a:rPr lang="en-US" sz="1400" dirty="0" err="1" smtClean="0"/>
              <a:t>Goggs</a:t>
            </a:r>
            <a:r>
              <a:rPr lang="en-US" sz="1400" dirty="0" smtClean="0"/>
              <a:t> et al, Vet J, 2011</a:t>
            </a:r>
          </a:p>
          <a:p>
            <a:pPr lvl="1"/>
            <a:r>
              <a:rPr lang="en-US" sz="1400" dirty="0" smtClean="0"/>
              <a:t>PLE: </a:t>
            </a:r>
            <a:r>
              <a:rPr lang="en-US" sz="1400" dirty="0">
                <a:solidFill>
                  <a:srgbClr val="2F2B20"/>
                </a:solidFill>
              </a:rPr>
              <a:t>Goodwin et </a:t>
            </a:r>
            <a:r>
              <a:rPr lang="en-US" sz="1400" dirty="0" smtClean="0">
                <a:solidFill>
                  <a:srgbClr val="2F2B20"/>
                </a:solidFill>
              </a:rPr>
              <a:t>al, JVIM, 2011 </a:t>
            </a:r>
          </a:p>
          <a:p>
            <a:pPr lvl="1"/>
            <a:r>
              <a:rPr lang="en-US" sz="1400" dirty="0" smtClean="0">
                <a:solidFill>
                  <a:srgbClr val="2F2B20"/>
                </a:solidFill>
              </a:rPr>
              <a:t>ICU: Wagg et al, Vet </a:t>
            </a:r>
            <a:r>
              <a:rPr lang="en-US" sz="1400" dirty="0" err="1" smtClean="0">
                <a:solidFill>
                  <a:srgbClr val="2F2B20"/>
                </a:solidFill>
              </a:rPr>
              <a:t>Clin</a:t>
            </a:r>
            <a:r>
              <a:rPr lang="en-US" sz="1400" dirty="0" smtClean="0">
                <a:solidFill>
                  <a:srgbClr val="2F2B20"/>
                </a:solidFill>
              </a:rPr>
              <a:t> Path, 2009</a:t>
            </a:r>
          </a:p>
          <a:p>
            <a:pPr lvl="1"/>
            <a:endParaRPr lang="en-US" sz="1600" dirty="0" smtClean="0"/>
          </a:p>
          <a:p>
            <a:pPr lvl="1"/>
            <a:endParaRPr lang="en-US" sz="1600" dirty="0" smtClean="0"/>
          </a:p>
          <a:p>
            <a:pPr marL="114300" indent="0">
              <a:buNone/>
            </a:pPr>
            <a:endParaRPr lang="en-US" sz="1400" dirty="0"/>
          </a:p>
        </p:txBody>
      </p:sp>
      <p:pic>
        <p:nvPicPr>
          <p:cNvPr id="4" name="Picture 3"/>
          <p:cNvPicPr>
            <a:picLocks noChangeAspect="1"/>
          </p:cNvPicPr>
          <p:nvPr/>
        </p:nvPicPr>
        <p:blipFill rotWithShape="1">
          <a:blip r:embed="rId3"/>
          <a:srcRect l="-6380" t="57359" r="6380" b="23022"/>
          <a:stretch/>
        </p:blipFill>
        <p:spPr>
          <a:xfrm>
            <a:off x="5311149" y="5208302"/>
            <a:ext cx="2766051" cy="912075"/>
          </a:xfrm>
          <a:prstGeom prst="rect">
            <a:avLst/>
          </a:prstGeom>
        </p:spPr>
      </p:pic>
      <p:pic>
        <p:nvPicPr>
          <p:cNvPr id="5" name="Picture 4"/>
          <p:cNvPicPr>
            <a:picLocks noChangeAspect="1"/>
          </p:cNvPicPr>
          <p:nvPr/>
        </p:nvPicPr>
        <p:blipFill rotWithShape="1">
          <a:blip r:embed="rId3"/>
          <a:srcRect b="84145"/>
          <a:stretch/>
        </p:blipFill>
        <p:spPr>
          <a:xfrm>
            <a:off x="5365299" y="4057890"/>
            <a:ext cx="2921000" cy="808279"/>
          </a:xfrm>
          <a:prstGeom prst="rect">
            <a:avLst/>
          </a:prstGeom>
        </p:spPr>
      </p:pic>
      <p:sp>
        <p:nvSpPr>
          <p:cNvPr id="6" name="TextBox 5"/>
          <p:cNvSpPr txBox="1"/>
          <p:nvPr/>
        </p:nvSpPr>
        <p:spPr>
          <a:xfrm>
            <a:off x="5414782" y="6169967"/>
            <a:ext cx="2967479" cy="461665"/>
          </a:xfrm>
          <a:prstGeom prst="rect">
            <a:avLst/>
          </a:prstGeom>
          <a:noFill/>
        </p:spPr>
        <p:txBody>
          <a:bodyPr wrap="none" rtlCol="0">
            <a:spAutoFit/>
          </a:bodyPr>
          <a:lstStyle/>
          <a:p>
            <a:r>
              <a:rPr lang="en-US" sz="1200" dirty="0"/>
              <a:t>http://www.ispub.com/ispub/ija/</a:t>
            </a:r>
            <a:r>
              <a:rPr lang="en-US" sz="1200" dirty="0" smtClean="0"/>
              <a:t>volume_1</a:t>
            </a:r>
          </a:p>
          <a:p>
            <a:r>
              <a:rPr lang="en-US" sz="1200" dirty="0" smtClean="0"/>
              <a:t>number_3_1</a:t>
            </a:r>
            <a:r>
              <a:rPr lang="en-US" sz="1200" dirty="0"/>
              <a:t>/</a:t>
            </a:r>
            <a:r>
              <a:rPr lang="en-US" sz="1200" dirty="0" err="1"/>
              <a:t>thrombelastography</a:t>
            </a:r>
            <a:r>
              <a:rPr lang="en-US" sz="1200" dirty="0"/>
              <a:t>/</a:t>
            </a:r>
            <a:r>
              <a:rPr lang="en-US" sz="1200" dirty="0" err="1"/>
              <a:t>qual.gif</a:t>
            </a:r>
            <a:endParaRPr lang="en-US" sz="1200" dirty="0"/>
          </a:p>
        </p:txBody>
      </p:sp>
    </p:spTree>
    <p:extLst>
      <p:ext uri="{BB962C8B-B14F-4D97-AF65-F5344CB8AC3E}">
        <p14:creationId xmlns:p14="http://schemas.microsoft.com/office/powerpoint/2010/main" val="253807419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TEG and </a:t>
            </a:r>
            <a:r>
              <a:rPr lang="en-US" dirty="0" err="1" smtClean="0"/>
              <a:t>hypocoagulability</a:t>
            </a:r>
            <a:endParaRPr lang="en-US" dirty="0"/>
          </a:p>
        </p:txBody>
      </p:sp>
      <p:sp>
        <p:nvSpPr>
          <p:cNvPr id="3" name="Content Placeholder 2"/>
          <p:cNvSpPr>
            <a:spLocks noGrp="1"/>
          </p:cNvSpPr>
          <p:nvPr>
            <p:ph idx="1"/>
          </p:nvPr>
        </p:nvSpPr>
        <p:spPr/>
        <p:txBody>
          <a:bodyPr>
            <a:normAutofit/>
          </a:bodyPr>
          <a:lstStyle/>
          <a:p>
            <a:r>
              <a:rPr lang="en-US" dirty="0" smtClean="0"/>
              <a:t>Used in human medicine much more clinically than in veterinary medicine</a:t>
            </a:r>
          </a:p>
          <a:p>
            <a:r>
              <a:rPr lang="en-US" dirty="0" smtClean="0"/>
              <a:t>TEG </a:t>
            </a:r>
            <a:r>
              <a:rPr lang="en-US" dirty="0"/>
              <a:t>may be superior to </a:t>
            </a:r>
            <a:r>
              <a:rPr lang="en-US" dirty="0" smtClean="0"/>
              <a:t>traditional hemostatic assays </a:t>
            </a:r>
            <a:r>
              <a:rPr lang="en-US" dirty="0"/>
              <a:t>in its capacity to correctly predict hemorrhagic episodes in </a:t>
            </a:r>
            <a:r>
              <a:rPr lang="en-US" dirty="0" smtClean="0"/>
              <a:t>dogs</a:t>
            </a:r>
          </a:p>
          <a:p>
            <a:pPr lvl="1"/>
            <a:r>
              <a:rPr lang="en-US" sz="1400" dirty="0" err="1" smtClean="0"/>
              <a:t>Wiinberg</a:t>
            </a:r>
            <a:r>
              <a:rPr lang="en-US" sz="1400" dirty="0" smtClean="0"/>
              <a:t> et al, Vet Journal, 2009</a:t>
            </a:r>
          </a:p>
        </p:txBody>
      </p:sp>
      <p:pic>
        <p:nvPicPr>
          <p:cNvPr id="6" name="Picture 5"/>
          <p:cNvPicPr>
            <a:picLocks noChangeAspect="1"/>
          </p:cNvPicPr>
          <p:nvPr/>
        </p:nvPicPr>
        <p:blipFill rotWithShape="1">
          <a:blip r:embed="rId3"/>
          <a:srcRect b="68199"/>
          <a:stretch/>
        </p:blipFill>
        <p:spPr>
          <a:xfrm>
            <a:off x="3000375" y="4048125"/>
            <a:ext cx="3143250" cy="1666875"/>
          </a:xfrm>
          <a:prstGeom prst="rect">
            <a:avLst/>
          </a:prstGeom>
        </p:spPr>
      </p:pic>
      <p:sp>
        <p:nvSpPr>
          <p:cNvPr id="7" name="TextBox 6"/>
          <p:cNvSpPr txBox="1"/>
          <p:nvPr/>
        </p:nvSpPr>
        <p:spPr>
          <a:xfrm>
            <a:off x="1929187" y="5690374"/>
            <a:ext cx="5634876" cy="276999"/>
          </a:xfrm>
          <a:prstGeom prst="rect">
            <a:avLst/>
          </a:prstGeom>
          <a:noFill/>
        </p:spPr>
        <p:txBody>
          <a:bodyPr wrap="none" rtlCol="0">
            <a:spAutoFit/>
          </a:bodyPr>
          <a:lstStyle/>
          <a:p>
            <a:r>
              <a:rPr lang="en-US" sz="1200" dirty="0"/>
              <a:t>http://</a:t>
            </a:r>
            <a:r>
              <a:rPr lang="en-US" sz="1200" dirty="0" err="1"/>
              <a:t>www.ispub.com</a:t>
            </a:r>
            <a:r>
              <a:rPr lang="en-US" sz="1200" dirty="0"/>
              <a:t>/</a:t>
            </a:r>
            <a:r>
              <a:rPr lang="en-US" sz="1200" dirty="0" err="1"/>
              <a:t>ispub</a:t>
            </a:r>
            <a:r>
              <a:rPr lang="en-US" sz="1200" dirty="0"/>
              <a:t>/</a:t>
            </a:r>
            <a:r>
              <a:rPr lang="en-US" sz="1200" dirty="0" err="1"/>
              <a:t>ija</a:t>
            </a:r>
            <a:r>
              <a:rPr lang="en-US" sz="1200" dirty="0"/>
              <a:t>/volume_1_number_3_1/</a:t>
            </a:r>
            <a:r>
              <a:rPr lang="en-US" sz="1200" dirty="0" err="1"/>
              <a:t>thrombelastography</a:t>
            </a:r>
            <a:r>
              <a:rPr lang="en-US" sz="1200" dirty="0"/>
              <a:t>/</a:t>
            </a:r>
            <a:r>
              <a:rPr lang="en-US" sz="1200" dirty="0" err="1"/>
              <a:t>qual.gif</a:t>
            </a:r>
            <a:endParaRPr lang="en-US" sz="1200" dirty="0"/>
          </a:p>
        </p:txBody>
      </p:sp>
    </p:spTree>
    <p:extLst>
      <p:ext uri="{BB962C8B-B14F-4D97-AF65-F5344CB8AC3E}">
        <p14:creationId xmlns:p14="http://schemas.microsoft.com/office/powerpoint/2010/main" val="321368588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TEG and DIC</a:t>
            </a:r>
            <a:endParaRPr lang="en-US" dirty="0"/>
          </a:p>
        </p:txBody>
      </p:sp>
      <p:sp>
        <p:nvSpPr>
          <p:cNvPr id="3" name="Content Placeholder 2"/>
          <p:cNvSpPr>
            <a:spLocks noGrp="1"/>
          </p:cNvSpPr>
          <p:nvPr>
            <p:ph idx="1"/>
          </p:nvPr>
        </p:nvSpPr>
        <p:spPr/>
        <p:txBody>
          <a:bodyPr>
            <a:normAutofit lnSpcReduction="10000"/>
          </a:bodyPr>
          <a:lstStyle/>
          <a:p>
            <a:r>
              <a:rPr lang="en-US" dirty="0" smtClean="0"/>
              <a:t>4 stages of DIC as assessed by TEG (humans)</a:t>
            </a:r>
          </a:p>
          <a:p>
            <a:pPr lvl="1"/>
            <a:r>
              <a:rPr lang="en-US" dirty="0" smtClean="0"/>
              <a:t>Stage I- </a:t>
            </a:r>
            <a:r>
              <a:rPr lang="en-US" dirty="0" err="1" smtClean="0"/>
              <a:t>hypercoagulable</a:t>
            </a:r>
            <a:r>
              <a:rPr lang="en-US" dirty="0" smtClean="0"/>
              <a:t> phase</a:t>
            </a:r>
          </a:p>
          <a:p>
            <a:pPr lvl="1"/>
            <a:r>
              <a:rPr lang="en-US" dirty="0" smtClean="0"/>
              <a:t>Stage II- decreased MA due to platelet consumption; coagulation factors still normal</a:t>
            </a:r>
          </a:p>
          <a:p>
            <a:pPr lvl="1"/>
            <a:r>
              <a:rPr lang="en-US" dirty="0" smtClean="0"/>
              <a:t>Stage III- prolongation of the R and K due to consumption of coagulation factors</a:t>
            </a:r>
            <a:endParaRPr lang="en-US" dirty="0"/>
          </a:p>
          <a:p>
            <a:pPr lvl="1"/>
            <a:r>
              <a:rPr lang="en-US" dirty="0" smtClean="0"/>
              <a:t>Stage IV- excessive fibrinolysis (</a:t>
            </a:r>
            <a:r>
              <a:rPr lang="en-US" dirty="0" err="1" smtClean="0"/>
              <a:t>fibrinolytic</a:t>
            </a:r>
            <a:r>
              <a:rPr lang="en-US" dirty="0" smtClean="0"/>
              <a:t> or spindle tracing)- LY30/60 significantly decreased</a:t>
            </a:r>
          </a:p>
          <a:p>
            <a:r>
              <a:rPr lang="en-US" dirty="0" smtClean="0"/>
              <a:t>Hyper- and </a:t>
            </a:r>
            <a:r>
              <a:rPr lang="en-US" dirty="0" err="1" smtClean="0"/>
              <a:t>hypocoagulability</a:t>
            </a:r>
            <a:r>
              <a:rPr lang="en-US" dirty="0" smtClean="0"/>
              <a:t> can occur concurrently</a:t>
            </a:r>
          </a:p>
          <a:p>
            <a:pPr lvl="1"/>
            <a:r>
              <a:rPr lang="en-US" dirty="0" smtClean="0"/>
              <a:t>Transfer test- can determine </a:t>
            </a:r>
            <a:r>
              <a:rPr lang="en-US" dirty="0" err="1" smtClean="0"/>
              <a:t>hypercoagulant</a:t>
            </a:r>
            <a:r>
              <a:rPr lang="en-US" dirty="0" smtClean="0"/>
              <a:t> activity in the face of </a:t>
            </a:r>
            <a:r>
              <a:rPr lang="en-US" dirty="0" err="1" smtClean="0"/>
              <a:t>hypocoagulability</a:t>
            </a:r>
            <a:r>
              <a:rPr lang="en-US" dirty="0" smtClean="0"/>
              <a:t> </a:t>
            </a:r>
          </a:p>
          <a:p>
            <a:pPr marL="1051560" lvl="3" indent="0">
              <a:buNone/>
            </a:pPr>
            <a:r>
              <a:rPr lang="en-US" dirty="0" smtClean="0"/>
              <a:t>Determine R value of normal subject, then mix normal plasma with the patient’s plasma in a 50:50 ratio; ratio=R mixture/R control</a:t>
            </a:r>
            <a:endParaRPr lang="en-US" dirty="0"/>
          </a:p>
          <a:p>
            <a:pPr marL="1051560" lvl="3" indent="0">
              <a:buNone/>
            </a:pPr>
            <a:r>
              <a:rPr lang="en-US" dirty="0" smtClean="0"/>
              <a:t>		Normal values in humans=1-1.5; if &lt;1- </a:t>
            </a:r>
            <a:r>
              <a:rPr lang="en-US" dirty="0" err="1" smtClean="0"/>
              <a:t>procoagulant</a:t>
            </a:r>
            <a:r>
              <a:rPr lang="en-US" dirty="0" smtClean="0"/>
              <a:t> activity in </a:t>
            </a:r>
          </a:p>
          <a:p>
            <a:pPr marL="1051560" lvl="3" indent="0">
              <a:buNone/>
            </a:pPr>
            <a:r>
              <a:rPr lang="en-US" dirty="0"/>
              <a:t>	</a:t>
            </a:r>
            <a:r>
              <a:rPr lang="en-US" dirty="0" smtClean="0"/>
              <a:t>	patient’s blood; if &gt;1.5- anticoagulant activity</a:t>
            </a:r>
          </a:p>
        </p:txBody>
      </p:sp>
    </p:spTree>
    <p:extLst>
      <p:ext uri="{BB962C8B-B14F-4D97-AF65-F5344CB8AC3E}">
        <p14:creationId xmlns:p14="http://schemas.microsoft.com/office/powerpoint/2010/main" val="304359183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TEG and anticoagulant therapy</a:t>
            </a:r>
            <a:endParaRPr lang="en-US" dirty="0"/>
          </a:p>
        </p:txBody>
      </p:sp>
      <p:sp>
        <p:nvSpPr>
          <p:cNvPr id="3" name="Content Placeholder 2"/>
          <p:cNvSpPr>
            <a:spLocks noGrp="1"/>
          </p:cNvSpPr>
          <p:nvPr>
            <p:ph idx="1"/>
          </p:nvPr>
        </p:nvSpPr>
        <p:spPr/>
        <p:txBody>
          <a:bodyPr/>
          <a:lstStyle/>
          <a:p>
            <a:r>
              <a:rPr lang="en-US" dirty="0"/>
              <a:t>TEG </a:t>
            </a:r>
            <a:r>
              <a:rPr lang="en-US" dirty="0" smtClean="0"/>
              <a:t>useful </a:t>
            </a:r>
            <a:r>
              <a:rPr lang="en-US" dirty="0"/>
              <a:t>for guiding anticoagulant </a:t>
            </a:r>
            <a:r>
              <a:rPr lang="en-US" dirty="0" smtClean="0"/>
              <a:t>therapies in humans </a:t>
            </a:r>
            <a:r>
              <a:rPr lang="en-US" dirty="0"/>
              <a:t>(prolongation of R+ K; if MA is greater than the sum of R + K then the therapy is both adequate and safe</a:t>
            </a:r>
            <a:r>
              <a:rPr lang="en-US" dirty="0" smtClean="0"/>
              <a:t>)</a:t>
            </a:r>
          </a:p>
          <a:p>
            <a:pPr lvl="1"/>
            <a:r>
              <a:rPr lang="en-US" dirty="0" smtClean="0"/>
              <a:t>Recent study in dogs found that </a:t>
            </a:r>
            <a:r>
              <a:rPr lang="en-US" dirty="0"/>
              <a:t>TEG may be too </a:t>
            </a:r>
            <a:r>
              <a:rPr lang="en-US" dirty="0" smtClean="0"/>
              <a:t>sensitive, thus limiting </a:t>
            </a:r>
            <a:r>
              <a:rPr lang="en-US" dirty="0"/>
              <a:t>its utility as a monitoring tool for unfractionated heparin </a:t>
            </a:r>
            <a:r>
              <a:rPr lang="en-US" dirty="0" smtClean="0"/>
              <a:t>therapy </a:t>
            </a:r>
            <a:r>
              <a:rPr lang="en-US" sz="1600" dirty="0" smtClean="0"/>
              <a:t>(Pittman et al, JVECC, 2010)</a:t>
            </a:r>
            <a:endParaRPr lang="en-US" dirty="0"/>
          </a:p>
          <a:p>
            <a:endParaRPr lang="en-US" dirty="0"/>
          </a:p>
        </p:txBody>
      </p:sp>
    </p:spTree>
    <p:extLst>
      <p:ext uri="{BB962C8B-B14F-4D97-AF65-F5344CB8AC3E}">
        <p14:creationId xmlns:p14="http://schemas.microsoft.com/office/powerpoint/2010/main" val="105656568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Anticoagulant therapy</a:t>
            </a:r>
            <a:endParaRPr lang="en-US" dirty="0"/>
          </a:p>
        </p:txBody>
      </p:sp>
      <p:sp>
        <p:nvSpPr>
          <p:cNvPr id="3" name="Content Placeholder 2"/>
          <p:cNvSpPr>
            <a:spLocks noGrp="1"/>
          </p:cNvSpPr>
          <p:nvPr>
            <p:ph idx="1"/>
          </p:nvPr>
        </p:nvSpPr>
        <p:spPr/>
        <p:txBody>
          <a:bodyPr/>
          <a:lstStyle/>
          <a:p>
            <a:r>
              <a:rPr lang="en-US" dirty="0" smtClean="0"/>
              <a:t>Anticoagulant strategies include altering platelet function or affecting clotting factor activity.</a:t>
            </a:r>
            <a:endParaRPr lang="en-US" dirty="0"/>
          </a:p>
          <a:p>
            <a:pPr lvl="1"/>
            <a:r>
              <a:rPr lang="en-US" dirty="0" smtClean="0"/>
              <a:t>1) Antiplatelet drugs</a:t>
            </a:r>
          </a:p>
          <a:p>
            <a:pPr lvl="1"/>
            <a:r>
              <a:rPr lang="en-US" dirty="0" smtClean="0"/>
              <a:t>2) Oral anticoagulants</a:t>
            </a:r>
          </a:p>
          <a:p>
            <a:pPr lvl="1"/>
            <a:r>
              <a:rPr lang="en-US" dirty="0" smtClean="0"/>
              <a:t>3) Parenteral anticoagulants</a:t>
            </a:r>
          </a:p>
        </p:txBody>
      </p:sp>
      <p:pic>
        <p:nvPicPr>
          <p:cNvPr id="4" name="Picture 3"/>
          <p:cNvPicPr>
            <a:picLocks noChangeAspect="1"/>
          </p:cNvPicPr>
          <p:nvPr/>
        </p:nvPicPr>
        <p:blipFill>
          <a:blip r:embed="rId2"/>
          <a:stretch>
            <a:fillRect/>
          </a:stretch>
        </p:blipFill>
        <p:spPr>
          <a:xfrm>
            <a:off x="219674" y="3728678"/>
            <a:ext cx="1530522" cy="2672122"/>
          </a:xfrm>
          <a:prstGeom prst="rect">
            <a:avLst/>
          </a:prstGeom>
        </p:spPr>
      </p:pic>
      <p:pic>
        <p:nvPicPr>
          <p:cNvPr id="5" name="Picture 4"/>
          <p:cNvPicPr>
            <a:picLocks noChangeAspect="1"/>
          </p:cNvPicPr>
          <p:nvPr/>
        </p:nvPicPr>
        <p:blipFill>
          <a:blip r:embed="rId3"/>
          <a:stretch>
            <a:fillRect/>
          </a:stretch>
        </p:blipFill>
        <p:spPr>
          <a:xfrm>
            <a:off x="2044478" y="3695881"/>
            <a:ext cx="3606559" cy="2704919"/>
          </a:xfrm>
          <a:prstGeom prst="rect">
            <a:avLst/>
          </a:prstGeom>
        </p:spPr>
      </p:pic>
      <p:pic>
        <p:nvPicPr>
          <p:cNvPr id="6" name="Picture 5"/>
          <p:cNvPicPr>
            <a:picLocks noChangeAspect="1"/>
          </p:cNvPicPr>
          <p:nvPr/>
        </p:nvPicPr>
        <p:blipFill>
          <a:blip r:embed="rId4"/>
          <a:stretch>
            <a:fillRect/>
          </a:stretch>
        </p:blipFill>
        <p:spPr>
          <a:xfrm>
            <a:off x="5386010" y="3645509"/>
            <a:ext cx="3082843" cy="2755291"/>
          </a:xfrm>
          <a:prstGeom prst="rect">
            <a:avLst/>
          </a:prstGeom>
        </p:spPr>
      </p:pic>
      <p:sp>
        <p:nvSpPr>
          <p:cNvPr id="7" name="TextBox 6"/>
          <p:cNvSpPr txBox="1"/>
          <p:nvPr/>
        </p:nvSpPr>
        <p:spPr>
          <a:xfrm>
            <a:off x="3482500" y="6326966"/>
            <a:ext cx="4986353" cy="707886"/>
          </a:xfrm>
          <a:prstGeom prst="rect">
            <a:avLst/>
          </a:prstGeom>
          <a:noFill/>
        </p:spPr>
        <p:txBody>
          <a:bodyPr wrap="square" rtlCol="0">
            <a:spAutoFit/>
          </a:bodyPr>
          <a:lstStyle/>
          <a:p>
            <a:r>
              <a:rPr lang="pl-PL" sz="1000" dirty="0"/>
              <a:t>http://www.drugspro.org/images/drugs/</a:t>
            </a:r>
            <a:r>
              <a:rPr lang="pl-PL" sz="1000" dirty="0" smtClean="0"/>
              <a:t>fragmin.jpg</a:t>
            </a:r>
            <a:endParaRPr lang="pl-PL" sz="1000" dirty="0"/>
          </a:p>
          <a:p>
            <a:r>
              <a:rPr lang="pl-PL" sz="1000" dirty="0" smtClean="0"/>
              <a:t>http</a:t>
            </a:r>
            <a:r>
              <a:rPr lang="pl-PL" sz="1000" dirty="0"/>
              <a:t>://www.drug3k.com/img2/warfarin_20061_4_(big)_.</a:t>
            </a:r>
            <a:r>
              <a:rPr lang="pl-PL" sz="1000" dirty="0" smtClean="0"/>
              <a:t>jpg</a:t>
            </a:r>
          </a:p>
          <a:p>
            <a:r>
              <a:rPr lang="fi-FI" sz="1000" dirty="0"/>
              <a:t>http://www.google.com/imgres?imgurl=http://www.cannabisnews.org/wp-content/uploads/</a:t>
            </a:r>
            <a:endParaRPr lang="en-US" sz="1000" dirty="0"/>
          </a:p>
          <a:p>
            <a:endParaRPr lang="en-US" sz="1000" dirty="0"/>
          </a:p>
        </p:txBody>
      </p:sp>
    </p:spTree>
    <p:extLst>
      <p:ext uri="{BB962C8B-B14F-4D97-AF65-F5344CB8AC3E}">
        <p14:creationId xmlns:p14="http://schemas.microsoft.com/office/powerpoint/2010/main" val="12137391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Quadrant System of Hemostasis</a:t>
            </a:r>
            <a:endParaRPr lang="en-US" dirty="0"/>
          </a:p>
        </p:txBody>
      </p:sp>
      <p:graphicFrame>
        <p:nvGraphicFramePr>
          <p:cNvPr id="6" name="Diagram 5"/>
          <p:cNvGraphicFramePr/>
          <p:nvPr>
            <p:extLst>
              <p:ext uri="{D42A27DB-BD31-4B8C-83A1-F6EECF244321}">
                <p14:modId xmlns:p14="http://schemas.microsoft.com/office/powerpoint/2010/main" val="3095767150"/>
              </p:ext>
            </p:extLst>
          </p:nvPr>
        </p:nvGraphicFramePr>
        <p:xfrm>
          <a:off x="2491991" y="2218351"/>
          <a:ext cx="5417402" cy="3435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457200" y="3029942"/>
            <a:ext cx="1859441" cy="369332"/>
          </a:xfrm>
          <a:prstGeom prst="rect">
            <a:avLst/>
          </a:prstGeom>
          <a:noFill/>
        </p:spPr>
        <p:txBody>
          <a:bodyPr wrap="none" rtlCol="0">
            <a:spAutoFit/>
          </a:bodyPr>
          <a:lstStyle/>
          <a:p>
            <a:r>
              <a:rPr lang="en-US" dirty="0" err="1" smtClean="0"/>
              <a:t>Hypocoagulability</a:t>
            </a:r>
            <a:endParaRPr lang="en-US" dirty="0"/>
          </a:p>
        </p:txBody>
      </p:sp>
      <p:sp>
        <p:nvSpPr>
          <p:cNvPr id="8" name="TextBox 7"/>
          <p:cNvSpPr txBox="1"/>
          <p:nvPr/>
        </p:nvSpPr>
        <p:spPr>
          <a:xfrm>
            <a:off x="457200" y="4766435"/>
            <a:ext cx="1929660" cy="369332"/>
          </a:xfrm>
          <a:prstGeom prst="rect">
            <a:avLst/>
          </a:prstGeom>
          <a:noFill/>
        </p:spPr>
        <p:txBody>
          <a:bodyPr wrap="none" rtlCol="0">
            <a:spAutoFit/>
          </a:bodyPr>
          <a:lstStyle/>
          <a:p>
            <a:r>
              <a:rPr lang="en-US" dirty="0" smtClean="0"/>
              <a:t>Hypercoagulability</a:t>
            </a:r>
            <a:endParaRPr lang="en-US" dirty="0"/>
          </a:p>
        </p:txBody>
      </p:sp>
    </p:spTree>
    <p:extLst>
      <p:ext uri="{BB962C8B-B14F-4D97-AF65-F5344CB8AC3E}">
        <p14:creationId xmlns:p14="http://schemas.microsoft.com/office/powerpoint/2010/main" val="80697511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Antiplatelet drugs</a:t>
            </a:r>
            <a:endParaRPr lang="en-US" dirty="0"/>
          </a:p>
        </p:txBody>
      </p:sp>
      <p:sp>
        <p:nvSpPr>
          <p:cNvPr id="3" name="Content Placeholder 2"/>
          <p:cNvSpPr>
            <a:spLocks noGrp="1"/>
          </p:cNvSpPr>
          <p:nvPr>
            <p:ph idx="1"/>
          </p:nvPr>
        </p:nvSpPr>
        <p:spPr/>
        <p:txBody>
          <a:bodyPr/>
          <a:lstStyle/>
          <a:p>
            <a:r>
              <a:rPr lang="en-US" dirty="0" smtClean="0"/>
              <a:t>Platelet aggregation at the site of endothelial damage or in regions of blood stasis is often the first step in the development of a thrombus</a:t>
            </a:r>
          </a:p>
          <a:p>
            <a:pPr lvl="1"/>
            <a:r>
              <a:rPr lang="en-US" dirty="0" smtClean="0"/>
              <a:t>Adherence mediated by collagen and </a:t>
            </a:r>
            <a:r>
              <a:rPr lang="en-US" dirty="0" err="1" smtClean="0"/>
              <a:t>vWF</a:t>
            </a:r>
            <a:r>
              <a:rPr lang="en-US" dirty="0" smtClean="0"/>
              <a:t> and results in activation of platelets</a:t>
            </a:r>
          </a:p>
          <a:p>
            <a:pPr lvl="1"/>
            <a:r>
              <a:rPr lang="en-US" dirty="0" smtClean="0"/>
              <a:t>Aggregation mediated by </a:t>
            </a:r>
            <a:r>
              <a:rPr lang="en-US" dirty="0" err="1" smtClean="0"/>
              <a:t>vWF</a:t>
            </a:r>
            <a:r>
              <a:rPr lang="en-US" dirty="0" smtClean="0"/>
              <a:t> and fibrinogen</a:t>
            </a:r>
          </a:p>
          <a:p>
            <a:pPr lvl="1"/>
            <a:r>
              <a:rPr lang="en-US" dirty="0" smtClean="0"/>
              <a:t>Substances that maintain platelet aggregation and activation= collagen fibers, ADP, serotonin, thrombin and </a:t>
            </a:r>
            <a:r>
              <a:rPr lang="en-US" dirty="0" err="1" smtClean="0"/>
              <a:t>arachidonic</a:t>
            </a:r>
            <a:r>
              <a:rPr lang="en-US" dirty="0" smtClean="0"/>
              <a:t> acid metabolites</a:t>
            </a:r>
          </a:p>
          <a:p>
            <a:r>
              <a:rPr lang="en-US" dirty="0" smtClean="0"/>
              <a:t>Antiplatelet drugs include aspirin, </a:t>
            </a:r>
            <a:r>
              <a:rPr lang="en-US" dirty="0" err="1" smtClean="0"/>
              <a:t>thienopyridine</a:t>
            </a:r>
            <a:r>
              <a:rPr lang="en-US" dirty="0" smtClean="0"/>
              <a:t> </a:t>
            </a:r>
            <a:r>
              <a:rPr lang="en-US" dirty="0" err="1" smtClean="0"/>
              <a:t>derivates</a:t>
            </a:r>
            <a:r>
              <a:rPr lang="en-US" dirty="0" smtClean="0"/>
              <a:t> </a:t>
            </a:r>
            <a:r>
              <a:rPr lang="en-US" dirty="0"/>
              <a:t>and </a:t>
            </a:r>
            <a:r>
              <a:rPr lang="en-US" dirty="0" smtClean="0"/>
              <a:t>integrin </a:t>
            </a:r>
            <a:r>
              <a:rPr lang="en-US" dirty="0"/>
              <a:t>α </a:t>
            </a:r>
            <a:r>
              <a:rPr lang="en-US" baseline="-25000" dirty="0" err="1"/>
              <a:t>IIb</a:t>
            </a:r>
            <a:r>
              <a:rPr lang="en-US" dirty="0"/>
              <a:t> β </a:t>
            </a:r>
            <a:r>
              <a:rPr lang="en-US" baseline="-25000" dirty="0"/>
              <a:t>3</a:t>
            </a:r>
            <a:r>
              <a:rPr lang="en-US" dirty="0"/>
              <a:t> </a:t>
            </a:r>
            <a:r>
              <a:rPr lang="en-US" dirty="0" smtClean="0"/>
              <a:t>(glycoprotein </a:t>
            </a:r>
            <a:r>
              <a:rPr lang="en-US" dirty="0" err="1" smtClean="0"/>
              <a:t>IIb</a:t>
            </a:r>
            <a:r>
              <a:rPr lang="en-US" dirty="0" smtClean="0"/>
              <a:t>/</a:t>
            </a:r>
            <a:r>
              <a:rPr lang="en-US" dirty="0" err="1" smtClean="0"/>
              <a:t>IIIa</a:t>
            </a:r>
            <a:r>
              <a:rPr lang="en-US" dirty="0" smtClean="0"/>
              <a:t>) receptor inhibitors</a:t>
            </a:r>
          </a:p>
        </p:txBody>
      </p:sp>
    </p:spTree>
    <p:extLst>
      <p:ext uri="{BB962C8B-B14F-4D97-AF65-F5344CB8AC3E}">
        <p14:creationId xmlns:p14="http://schemas.microsoft.com/office/powerpoint/2010/main" val="89770328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Aspirin</a:t>
            </a:r>
            <a:endParaRPr lang="en-US" dirty="0"/>
          </a:p>
        </p:txBody>
      </p:sp>
      <p:sp>
        <p:nvSpPr>
          <p:cNvPr id="3" name="Content Placeholder 2"/>
          <p:cNvSpPr>
            <a:spLocks noGrp="1"/>
          </p:cNvSpPr>
          <p:nvPr>
            <p:ph idx="1"/>
          </p:nvPr>
        </p:nvSpPr>
        <p:spPr>
          <a:xfrm>
            <a:off x="457200" y="2015621"/>
            <a:ext cx="7620000" cy="4800600"/>
          </a:xfrm>
        </p:spPr>
        <p:txBody>
          <a:bodyPr>
            <a:normAutofit lnSpcReduction="10000"/>
          </a:bodyPr>
          <a:lstStyle/>
          <a:p>
            <a:endParaRPr lang="en-US" dirty="0" smtClean="0"/>
          </a:p>
          <a:p>
            <a:endParaRPr lang="en-US" dirty="0"/>
          </a:p>
          <a:p>
            <a:endParaRPr lang="en-US" dirty="0" smtClean="0"/>
          </a:p>
          <a:p>
            <a:r>
              <a:rPr lang="en-US" dirty="0" smtClean="0"/>
              <a:t>Aspirin acts to permanently inhibit COX; in turn, this inhibits the synthesis of thromboxane A2</a:t>
            </a:r>
          </a:p>
          <a:p>
            <a:r>
              <a:rPr lang="en-US" dirty="0" smtClean="0"/>
              <a:t>Low dosages: 0.5-2mg/kg Q24hrs</a:t>
            </a:r>
          </a:p>
          <a:p>
            <a:pPr lvl="1"/>
            <a:r>
              <a:rPr lang="en-US" dirty="0" smtClean="0"/>
              <a:t>Higher dosages- side effects + may lead to </a:t>
            </a:r>
            <a:r>
              <a:rPr lang="en-US" dirty="0" err="1" smtClean="0"/>
              <a:t>hypercoagulable</a:t>
            </a:r>
            <a:r>
              <a:rPr lang="en-US" dirty="0" smtClean="0"/>
              <a:t> state in dogs</a:t>
            </a:r>
            <a:r>
              <a:rPr lang="en-US" dirty="0"/>
              <a:t> </a:t>
            </a:r>
            <a:r>
              <a:rPr lang="en-US" dirty="0" smtClean="0"/>
              <a:t>due inhibited prostacyclin (PGI2) production</a:t>
            </a:r>
            <a:endParaRPr lang="en-US" dirty="0"/>
          </a:p>
          <a:p>
            <a:pPr lvl="1"/>
            <a:r>
              <a:rPr lang="en-US" dirty="0" smtClean="0"/>
              <a:t>Hypertrophic Cardiomyopathy (HCM) in cats- previously advocated for high dose aspirin therapy; recent study recommended low-dose (5mg/cat Q72hrs) as long-term approach </a:t>
            </a:r>
            <a:r>
              <a:rPr lang="en-US" sz="1600" dirty="0" smtClean="0"/>
              <a:t>(Smith et al, JVIM, 2003)</a:t>
            </a:r>
            <a:endParaRPr lang="en-US" dirty="0" smtClean="0"/>
          </a:p>
          <a:p>
            <a:pPr lvl="2"/>
            <a:r>
              <a:rPr lang="en-US" dirty="0" smtClean="0"/>
              <a:t>Though </a:t>
            </a:r>
            <a:r>
              <a:rPr lang="en-US" dirty="0" smtClean="0"/>
              <a:t>aspirin has been documented to effectively alter platelet function in cats, actual clinical efficacy in preventing aortic </a:t>
            </a:r>
            <a:r>
              <a:rPr lang="en-US" dirty="0" err="1" smtClean="0"/>
              <a:t>thromboemboli</a:t>
            </a:r>
            <a:r>
              <a:rPr lang="en-US" dirty="0" smtClean="0"/>
              <a:t> is lacking</a:t>
            </a:r>
            <a:endParaRPr lang="en-US" dirty="0"/>
          </a:p>
        </p:txBody>
      </p:sp>
      <p:pic>
        <p:nvPicPr>
          <p:cNvPr id="4" name="Picture 3"/>
          <p:cNvPicPr>
            <a:picLocks noChangeAspect="1"/>
          </p:cNvPicPr>
          <p:nvPr/>
        </p:nvPicPr>
        <p:blipFill>
          <a:blip r:embed="rId3"/>
          <a:stretch>
            <a:fillRect/>
          </a:stretch>
        </p:blipFill>
        <p:spPr>
          <a:xfrm>
            <a:off x="4576105" y="1"/>
            <a:ext cx="1530522" cy="2672122"/>
          </a:xfrm>
          <a:prstGeom prst="rect">
            <a:avLst/>
          </a:prstGeom>
        </p:spPr>
      </p:pic>
      <p:sp>
        <p:nvSpPr>
          <p:cNvPr id="5" name="TextBox 4"/>
          <p:cNvSpPr txBox="1"/>
          <p:nvPr/>
        </p:nvSpPr>
        <p:spPr>
          <a:xfrm>
            <a:off x="2415972" y="2672122"/>
            <a:ext cx="6019597" cy="276999"/>
          </a:xfrm>
          <a:prstGeom prst="rect">
            <a:avLst/>
          </a:prstGeom>
          <a:noFill/>
        </p:spPr>
        <p:txBody>
          <a:bodyPr wrap="none" rtlCol="0">
            <a:spAutoFit/>
          </a:bodyPr>
          <a:lstStyle/>
          <a:p>
            <a:r>
              <a:rPr lang="fi-FI" sz="1200" dirty="0"/>
              <a:t>http://www.google.com/imgres?imgurl=http://www.cannabisnews.org/wp-content/uploads</a:t>
            </a:r>
            <a:r>
              <a:rPr lang="fi-FI" sz="1200" dirty="0" smtClean="0"/>
              <a:t>/</a:t>
            </a:r>
            <a:endParaRPr lang="en-US" sz="1200" dirty="0"/>
          </a:p>
        </p:txBody>
      </p:sp>
    </p:spTree>
    <p:extLst>
      <p:ext uri="{BB962C8B-B14F-4D97-AF65-F5344CB8AC3E}">
        <p14:creationId xmlns:p14="http://schemas.microsoft.com/office/powerpoint/2010/main" val="242636950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0"/>
            <a:ext cx="7620000" cy="1143000"/>
          </a:xfrm>
        </p:spPr>
        <p:txBody>
          <a:bodyPr/>
          <a:lstStyle/>
          <a:p>
            <a:r>
              <a:rPr lang="en-US" dirty="0" err="1" smtClean="0"/>
              <a:t>Thienopyridine</a:t>
            </a:r>
            <a:r>
              <a:rPr lang="en-US" dirty="0" smtClean="0"/>
              <a:t> Derivatives</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Ticlopidine</a:t>
            </a:r>
            <a:r>
              <a:rPr lang="en-US" dirty="0" smtClean="0"/>
              <a:t> (</a:t>
            </a:r>
            <a:r>
              <a:rPr lang="en-US" dirty="0" err="1" smtClean="0"/>
              <a:t>Ticlid</a:t>
            </a:r>
            <a:r>
              <a:rPr lang="en-US" dirty="0" smtClean="0"/>
              <a:t>) and </a:t>
            </a:r>
            <a:r>
              <a:rPr lang="en-US" dirty="0" err="1" smtClean="0"/>
              <a:t>clopidogrel</a:t>
            </a:r>
            <a:r>
              <a:rPr lang="en-US" dirty="0" smtClean="0"/>
              <a:t> (Plavix)</a:t>
            </a:r>
          </a:p>
          <a:p>
            <a:r>
              <a:rPr lang="en-US" dirty="0" smtClean="0"/>
              <a:t>Inhibit binding of ADP to the platelet receptor</a:t>
            </a:r>
          </a:p>
          <a:p>
            <a:r>
              <a:rPr lang="en-US" dirty="0" err="1" smtClean="0"/>
              <a:t>Ticlopidine</a:t>
            </a:r>
            <a:r>
              <a:rPr lang="en-US" dirty="0" smtClean="0"/>
              <a:t>- more side effects in humans; </a:t>
            </a:r>
            <a:r>
              <a:rPr lang="en-US" dirty="0" err="1" smtClean="0"/>
              <a:t>clopidogrel</a:t>
            </a:r>
            <a:r>
              <a:rPr lang="en-US" dirty="0" smtClean="0"/>
              <a:t> mainstay </a:t>
            </a:r>
            <a:r>
              <a:rPr lang="en-US" dirty="0" err="1" smtClean="0"/>
              <a:t>thienopyridine</a:t>
            </a:r>
            <a:r>
              <a:rPr lang="en-US" dirty="0" smtClean="0"/>
              <a:t> derivative</a:t>
            </a:r>
          </a:p>
          <a:p>
            <a:r>
              <a:rPr lang="en-US" dirty="0" smtClean="0"/>
              <a:t>Dogs</a:t>
            </a:r>
            <a:endParaRPr lang="en-US" dirty="0"/>
          </a:p>
          <a:p>
            <a:pPr lvl="1"/>
            <a:r>
              <a:rPr lang="en-US" dirty="0" err="1" smtClean="0"/>
              <a:t>Ticlopidine</a:t>
            </a:r>
            <a:r>
              <a:rPr lang="en-US" dirty="0" smtClean="0"/>
              <a:t> study </a:t>
            </a:r>
            <a:r>
              <a:rPr lang="en-US" sz="1400" dirty="0" smtClean="0"/>
              <a:t>(Boudreaux et al, J Vet Pharm </a:t>
            </a:r>
            <a:r>
              <a:rPr lang="en-US" sz="1400" dirty="0" err="1" smtClean="0"/>
              <a:t>Ther</a:t>
            </a:r>
            <a:r>
              <a:rPr lang="en-US" sz="1400" dirty="0" smtClean="0"/>
              <a:t>, 1992)</a:t>
            </a:r>
            <a:endParaRPr lang="en-US" dirty="0"/>
          </a:p>
          <a:p>
            <a:pPr lvl="1"/>
            <a:r>
              <a:rPr lang="en-US" dirty="0" err="1"/>
              <a:t>C</a:t>
            </a:r>
            <a:r>
              <a:rPr lang="en-US" dirty="0" err="1" smtClean="0"/>
              <a:t>lopidogrel</a:t>
            </a:r>
            <a:r>
              <a:rPr lang="en-US" dirty="0" smtClean="0"/>
              <a:t> studies </a:t>
            </a:r>
            <a:r>
              <a:rPr lang="en-US" sz="1400" dirty="0" smtClean="0"/>
              <a:t>(</a:t>
            </a:r>
            <a:r>
              <a:rPr lang="en-US" sz="1400" dirty="0" err="1" smtClean="0"/>
              <a:t>Brainard</a:t>
            </a:r>
            <a:r>
              <a:rPr lang="en-US" sz="1400" dirty="0" smtClean="0"/>
              <a:t> et al, Am J Vet Res, 2010; </a:t>
            </a:r>
            <a:r>
              <a:rPr lang="en-US" sz="1400" dirty="0" err="1" smtClean="0"/>
              <a:t>Mellett</a:t>
            </a:r>
            <a:r>
              <a:rPr lang="en-US" sz="1400" dirty="0" smtClean="0"/>
              <a:t> et al, JVIM, 2011)</a:t>
            </a:r>
            <a:endParaRPr lang="en-US" dirty="0" smtClean="0"/>
          </a:p>
          <a:p>
            <a:r>
              <a:rPr lang="en-US" dirty="0" smtClean="0"/>
              <a:t>Cats</a:t>
            </a:r>
          </a:p>
          <a:p>
            <a:pPr lvl="1"/>
            <a:r>
              <a:rPr lang="en-US" dirty="0" err="1"/>
              <a:t>T</a:t>
            </a:r>
            <a:r>
              <a:rPr lang="en-US" dirty="0" err="1" smtClean="0"/>
              <a:t>iclopidine</a:t>
            </a:r>
            <a:r>
              <a:rPr lang="en-US" dirty="0" smtClean="0"/>
              <a:t> most consistent antiplatelet effects at high dosage (250mg PO Q12hrs)- associated with GI side effects</a:t>
            </a:r>
            <a:endParaRPr lang="en-US" dirty="0"/>
          </a:p>
          <a:p>
            <a:pPr lvl="1"/>
            <a:r>
              <a:rPr lang="en-US" dirty="0" err="1"/>
              <a:t>C</a:t>
            </a:r>
            <a:r>
              <a:rPr lang="en-US" dirty="0" err="1" smtClean="0"/>
              <a:t>lopidogrel</a:t>
            </a:r>
            <a:r>
              <a:rPr lang="en-US" dirty="0" smtClean="0"/>
              <a:t> resulted in antiplatelet activity at a dosage as low as 18.75mg/cat Q24hrs without side effects noted </a:t>
            </a:r>
            <a:r>
              <a:rPr lang="en-US" sz="1400" dirty="0" smtClean="0"/>
              <a:t>(Hogan et al, JAVMA, 2004)</a:t>
            </a:r>
            <a:endParaRPr lang="en-US" dirty="0" smtClean="0"/>
          </a:p>
          <a:p>
            <a:r>
              <a:rPr lang="en-US" dirty="0" smtClean="0"/>
              <a:t>Many human cardiologists recommend combining </a:t>
            </a:r>
            <a:r>
              <a:rPr lang="en-US" dirty="0" err="1" smtClean="0"/>
              <a:t>clopidogrel</a:t>
            </a:r>
            <a:r>
              <a:rPr lang="en-US" dirty="0" smtClean="0"/>
              <a:t> and aspirin therapy as effects not only additive, but synergistic</a:t>
            </a:r>
            <a:endParaRPr lang="en-US" dirty="0" smtClean="0"/>
          </a:p>
        </p:txBody>
      </p:sp>
      <p:pic>
        <p:nvPicPr>
          <p:cNvPr id="4" name="Picture 3"/>
          <p:cNvPicPr>
            <a:picLocks noChangeAspect="1"/>
          </p:cNvPicPr>
          <p:nvPr/>
        </p:nvPicPr>
        <p:blipFill>
          <a:blip r:embed="rId3"/>
          <a:stretch>
            <a:fillRect/>
          </a:stretch>
        </p:blipFill>
        <p:spPr>
          <a:xfrm>
            <a:off x="6057901" y="976312"/>
            <a:ext cx="2498724" cy="1247775"/>
          </a:xfrm>
          <a:prstGeom prst="rect">
            <a:avLst/>
          </a:prstGeom>
        </p:spPr>
      </p:pic>
      <p:sp>
        <p:nvSpPr>
          <p:cNvPr id="5" name="TextBox 4"/>
          <p:cNvSpPr txBox="1"/>
          <p:nvPr/>
        </p:nvSpPr>
        <p:spPr>
          <a:xfrm>
            <a:off x="6423300" y="2117724"/>
            <a:ext cx="2044149" cy="253916"/>
          </a:xfrm>
          <a:prstGeom prst="rect">
            <a:avLst/>
          </a:prstGeom>
          <a:noFill/>
        </p:spPr>
        <p:txBody>
          <a:bodyPr wrap="none" rtlCol="0">
            <a:spAutoFit/>
          </a:bodyPr>
          <a:lstStyle/>
          <a:p>
            <a:r>
              <a:rPr lang="da-DK" sz="1050" dirty="0"/>
              <a:t>http://</a:t>
            </a:r>
            <a:r>
              <a:rPr lang="da-DK" sz="1050" dirty="0" err="1"/>
              <a:t>i.bnet.com</a:t>
            </a:r>
            <a:r>
              <a:rPr lang="da-DK" sz="1050" dirty="0"/>
              <a:t>/blogs/</a:t>
            </a:r>
            <a:r>
              <a:rPr lang="da-DK" sz="1050" dirty="0" err="1"/>
              <a:t>plavix.jpg</a:t>
            </a:r>
            <a:endParaRPr lang="en-US" sz="1050" dirty="0"/>
          </a:p>
        </p:txBody>
      </p:sp>
    </p:spTree>
    <p:extLst>
      <p:ext uri="{BB962C8B-B14F-4D97-AF65-F5344CB8AC3E}">
        <p14:creationId xmlns:p14="http://schemas.microsoft.com/office/powerpoint/2010/main" val="291665724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Integrin α </a:t>
            </a:r>
            <a:r>
              <a:rPr lang="en-US" baseline="-25000" dirty="0" err="1" smtClean="0"/>
              <a:t>IIb</a:t>
            </a:r>
            <a:r>
              <a:rPr lang="en-US" dirty="0" smtClean="0"/>
              <a:t> β </a:t>
            </a:r>
            <a:r>
              <a:rPr lang="en-US" baseline="-25000" dirty="0" smtClean="0"/>
              <a:t>3</a:t>
            </a:r>
            <a:r>
              <a:rPr lang="en-US" dirty="0" smtClean="0"/>
              <a:t> (Glycoprotein </a:t>
            </a:r>
            <a:r>
              <a:rPr lang="en-US" dirty="0" err="1" smtClean="0"/>
              <a:t>IIb</a:t>
            </a:r>
            <a:r>
              <a:rPr lang="en-US" dirty="0" smtClean="0"/>
              <a:t>/</a:t>
            </a:r>
            <a:r>
              <a:rPr lang="en-US" dirty="0" err="1" smtClean="0"/>
              <a:t>IIIa</a:t>
            </a:r>
            <a:r>
              <a:rPr lang="en-US" dirty="0" smtClean="0"/>
              <a:t>) Receptor Inhibitors</a:t>
            </a:r>
            <a:endParaRPr lang="en-US" dirty="0"/>
          </a:p>
        </p:txBody>
      </p:sp>
      <p:sp>
        <p:nvSpPr>
          <p:cNvPr id="3" name="Content Placeholder 2"/>
          <p:cNvSpPr>
            <a:spLocks noGrp="1"/>
          </p:cNvSpPr>
          <p:nvPr>
            <p:ph idx="1"/>
          </p:nvPr>
        </p:nvSpPr>
        <p:spPr/>
        <p:txBody>
          <a:bodyPr/>
          <a:lstStyle/>
          <a:p>
            <a:r>
              <a:rPr lang="en-US" dirty="0" smtClean="0"/>
              <a:t>Bind the integrin primarily responsible for </a:t>
            </a:r>
            <a:r>
              <a:rPr lang="en-US" dirty="0" err="1" smtClean="0"/>
              <a:t>vWF</a:t>
            </a:r>
            <a:r>
              <a:rPr lang="en-US" dirty="0" smtClean="0"/>
              <a:t> attachment to platelets, thereby blocking a final common end point in platelet activation and aggregation</a:t>
            </a:r>
          </a:p>
          <a:p>
            <a:r>
              <a:rPr lang="en-US" dirty="0" err="1" smtClean="0"/>
              <a:t>Eptifibatide</a:t>
            </a:r>
            <a:r>
              <a:rPr lang="en-US" dirty="0" smtClean="0"/>
              <a:t>, </a:t>
            </a:r>
            <a:r>
              <a:rPr lang="en-US" dirty="0" err="1" smtClean="0"/>
              <a:t>abciximab</a:t>
            </a:r>
            <a:r>
              <a:rPr lang="en-US" dirty="0" smtClean="0"/>
              <a:t>, and </a:t>
            </a:r>
            <a:r>
              <a:rPr lang="en-US" dirty="0" err="1" smtClean="0"/>
              <a:t>tirofiban</a:t>
            </a:r>
            <a:endParaRPr lang="en-US" dirty="0" smtClean="0"/>
          </a:p>
          <a:p>
            <a:r>
              <a:rPr lang="en-US" dirty="0" smtClean="0"/>
              <a:t>Designed for IV infusions; oral formulations available but </a:t>
            </a:r>
            <a:r>
              <a:rPr lang="en-US" dirty="0" err="1" smtClean="0"/>
              <a:t>dissapointing</a:t>
            </a:r>
            <a:r>
              <a:rPr lang="en-US" dirty="0" smtClean="0"/>
              <a:t> results in humans</a:t>
            </a:r>
          </a:p>
          <a:p>
            <a:r>
              <a:rPr lang="en-US" dirty="0" err="1" smtClean="0"/>
              <a:t>Abciximab</a:t>
            </a:r>
            <a:r>
              <a:rPr lang="en-US" dirty="0" smtClean="0"/>
              <a:t> (oral) was found to be effective at inhibiting platelet function in cats (it inhibited thrombus formation with aspirin better than aspirin therapy alone) </a:t>
            </a:r>
            <a:r>
              <a:rPr lang="en-US" sz="1600" dirty="0" smtClean="0"/>
              <a:t>(Bright et al, JVIM, 2002)</a:t>
            </a:r>
            <a:endParaRPr lang="en-US" dirty="0" smtClean="0"/>
          </a:p>
          <a:p>
            <a:pPr lvl="1"/>
            <a:r>
              <a:rPr lang="en-US" dirty="0" err="1" smtClean="0"/>
              <a:t>Eptifibatide</a:t>
            </a:r>
            <a:r>
              <a:rPr lang="en-US" dirty="0" smtClean="0"/>
              <a:t> was found to be associated with an unacceptably high mortality rate</a:t>
            </a:r>
          </a:p>
          <a:p>
            <a:pPr lvl="1"/>
            <a:endParaRPr lang="en-US" dirty="0" smtClean="0"/>
          </a:p>
        </p:txBody>
      </p:sp>
    </p:spTree>
    <p:extLst>
      <p:ext uri="{BB962C8B-B14F-4D97-AF65-F5344CB8AC3E}">
        <p14:creationId xmlns:p14="http://schemas.microsoft.com/office/powerpoint/2010/main" val="156769041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 y="15875"/>
            <a:ext cx="7620000" cy="1143000"/>
          </a:xfrm>
        </p:spPr>
        <p:txBody>
          <a:bodyPr/>
          <a:lstStyle/>
          <a:p>
            <a:r>
              <a:rPr lang="en-US" dirty="0" smtClean="0"/>
              <a:t>Oral anticoagulants</a:t>
            </a:r>
            <a:endParaRPr lang="en-US" dirty="0"/>
          </a:p>
        </p:txBody>
      </p:sp>
      <p:sp>
        <p:nvSpPr>
          <p:cNvPr id="3" name="Content Placeholder 2"/>
          <p:cNvSpPr>
            <a:spLocks noGrp="1"/>
          </p:cNvSpPr>
          <p:nvPr>
            <p:ph idx="1"/>
          </p:nvPr>
        </p:nvSpPr>
        <p:spPr>
          <a:xfrm>
            <a:off x="0" y="1600200"/>
            <a:ext cx="7620000" cy="4800600"/>
          </a:xfrm>
        </p:spPr>
        <p:txBody>
          <a:bodyPr>
            <a:normAutofit fontScale="92500"/>
          </a:bodyPr>
          <a:lstStyle/>
          <a:p>
            <a:r>
              <a:rPr lang="en-US" dirty="0" smtClean="0"/>
              <a:t>Inhibit coagulation factors</a:t>
            </a:r>
          </a:p>
          <a:p>
            <a:r>
              <a:rPr lang="en-US" dirty="0" smtClean="0"/>
              <a:t>Most widely used oral anticoagulant                                              is warfarin (</a:t>
            </a:r>
            <a:r>
              <a:rPr lang="en-US" dirty="0" err="1" smtClean="0"/>
              <a:t>coumarin</a:t>
            </a:r>
            <a:r>
              <a:rPr lang="en-US" dirty="0" smtClean="0"/>
              <a:t>)</a:t>
            </a:r>
          </a:p>
          <a:p>
            <a:endParaRPr lang="en-US" dirty="0" smtClean="0"/>
          </a:p>
          <a:p>
            <a:r>
              <a:rPr lang="en-US" dirty="0" smtClean="0"/>
              <a:t>Warfarin acts to inhibit factors II, VII, IX and X, as well as proteins C and S</a:t>
            </a:r>
          </a:p>
          <a:p>
            <a:r>
              <a:rPr lang="en-US" dirty="0" smtClean="0"/>
              <a:t>Initial exposure to warfarin may result in a temporary </a:t>
            </a:r>
            <a:r>
              <a:rPr lang="en-US" dirty="0" err="1" smtClean="0"/>
              <a:t>procagulant</a:t>
            </a:r>
            <a:r>
              <a:rPr lang="en-US" dirty="0" smtClean="0"/>
              <a:t> state due to the shorter half-lives of proteins C and S; therefore, most warfarin protocols include the </a:t>
            </a:r>
            <a:r>
              <a:rPr lang="en-US" dirty="0" err="1" smtClean="0"/>
              <a:t>coadministration</a:t>
            </a:r>
            <a:r>
              <a:rPr lang="en-US" dirty="0" smtClean="0"/>
              <a:t> of heparin during the initial induction phase of therapy</a:t>
            </a:r>
          </a:p>
          <a:p>
            <a:r>
              <a:rPr lang="en-US" dirty="0" smtClean="0"/>
              <a:t>Warfarin is likely the most effective anticoagulant, however therapy is very </a:t>
            </a:r>
            <a:r>
              <a:rPr lang="en-US" dirty="0" err="1" smtClean="0"/>
              <a:t>challanging</a:t>
            </a:r>
            <a:r>
              <a:rPr lang="en-US" dirty="0" smtClean="0"/>
              <a:t> (monitor with PT)- </a:t>
            </a:r>
            <a:r>
              <a:rPr lang="en-US" sz="1600" dirty="0" smtClean="0"/>
              <a:t>(Monnet and Morgan, Am J Vet Res, 2000)</a:t>
            </a:r>
            <a:endParaRPr lang="en-US" dirty="0" smtClean="0"/>
          </a:p>
          <a:p>
            <a:r>
              <a:rPr lang="en-US" dirty="0" err="1" smtClean="0"/>
              <a:t>Ximelagatran</a:t>
            </a:r>
            <a:r>
              <a:rPr lang="en-US" dirty="0" smtClean="0"/>
              <a:t> (</a:t>
            </a:r>
            <a:r>
              <a:rPr lang="en-US" dirty="0" err="1"/>
              <a:t>E</a:t>
            </a:r>
            <a:r>
              <a:rPr lang="en-US" dirty="0" err="1" smtClean="0"/>
              <a:t>xanta</a:t>
            </a:r>
            <a:r>
              <a:rPr lang="en-US" dirty="0" smtClean="0"/>
              <a:t>): direct thrombin inhibitor (Europe)</a:t>
            </a:r>
            <a:endParaRPr lang="en-US" dirty="0"/>
          </a:p>
        </p:txBody>
      </p:sp>
      <p:pic>
        <p:nvPicPr>
          <p:cNvPr id="5" name="Picture 4"/>
          <p:cNvPicPr>
            <a:picLocks noChangeAspect="1"/>
          </p:cNvPicPr>
          <p:nvPr/>
        </p:nvPicPr>
        <p:blipFill>
          <a:blip r:embed="rId3"/>
          <a:stretch>
            <a:fillRect/>
          </a:stretch>
        </p:blipFill>
        <p:spPr>
          <a:xfrm>
            <a:off x="4794250" y="15875"/>
            <a:ext cx="3619500" cy="2489200"/>
          </a:xfrm>
          <a:prstGeom prst="rect">
            <a:avLst/>
          </a:prstGeom>
        </p:spPr>
      </p:pic>
      <p:sp>
        <p:nvSpPr>
          <p:cNvPr id="6" name="TextBox 5"/>
          <p:cNvSpPr txBox="1"/>
          <p:nvPr/>
        </p:nvSpPr>
        <p:spPr>
          <a:xfrm>
            <a:off x="4958582" y="2505075"/>
            <a:ext cx="3455168" cy="276999"/>
          </a:xfrm>
          <a:prstGeom prst="rect">
            <a:avLst/>
          </a:prstGeom>
          <a:noFill/>
        </p:spPr>
        <p:txBody>
          <a:bodyPr wrap="none" rtlCol="0">
            <a:spAutoFit/>
          </a:bodyPr>
          <a:lstStyle/>
          <a:p>
            <a:r>
              <a:rPr lang="pl-PL" sz="1200" dirty="0"/>
              <a:t>http://</a:t>
            </a:r>
            <a:r>
              <a:rPr lang="pl-PL" sz="1200" dirty="0" err="1"/>
              <a:t>www.cartoonstock.com</a:t>
            </a:r>
            <a:r>
              <a:rPr lang="pl-PL" sz="1200" dirty="0"/>
              <a:t>/</a:t>
            </a:r>
            <a:r>
              <a:rPr lang="pl-PL" sz="1200" dirty="0" err="1"/>
              <a:t>lowres</a:t>
            </a:r>
            <a:r>
              <a:rPr lang="pl-PL" sz="1200" dirty="0"/>
              <a:t>/mwi0034l.jpg</a:t>
            </a:r>
            <a:endParaRPr lang="en-US" sz="1200" dirty="0"/>
          </a:p>
        </p:txBody>
      </p:sp>
    </p:spTree>
    <p:extLst>
      <p:ext uri="{BB962C8B-B14F-4D97-AF65-F5344CB8AC3E}">
        <p14:creationId xmlns:p14="http://schemas.microsoft.com/office/powerpoint/2010/main" val="26835429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701"/>
            <a:ext cx="7620000" cy="1143000"/>
          </a:xfrm>
        </p:spPr>
        <p:txBody>
          <a:bodyPr/>
          <a:lstStyle/>
          <a:p>
            <a:r>
              <a:rPr lang="en-US" dirty="0" smtClean="0"/>
              <a:t>Parenteral anticoagulants</a:t>
            </a:r>
            <a:endParaRPr lang="en-US" dirty="0"/>
          </a:p>
        </p:txBody>
      </p:sp>
      <p:sp>
        <p:nvSpPr>
          <p:cNvPr id="3" name="Content Placeholder 2"/>
          <p:cNvSpPr>
            <a:spLocks noGrp="1"/>
          </p:cNvSpPr>
          <p:nvPr>
            <p:ph idx="1"/>
          </p:nvPr>
        </p:nvSpPr>
        <p:spPr>
          <a:xfrm>
            <a:off x="457200" y="1221701"/>
            <a:ext cx="7620000" cy="5636299"/>
          </a:xfrm>
        </p:spPr>
        <p:txBody>
          <a:bodyPr>
            <a:normAutofit fontScale="92500" lnSpcReduction="20000"/>
          </a:bodyPr>
          <a:lstStyle/>
          <a:p>
            <a:r>
              <a:rPr lang="en-US" dirty="0" smtClean="0"/>
              <a:t>Unfractionated and low-molecular-weight heparins (enoxaparin (</a:t>
            </a:r>
            <a:r>
              <a:rPr lang="en-US" dirty="0" err="1" smtClean="0"/>
              <a:t>Lovenox</a:t>
            </a:r>
            <a:r>
              <a:rPr lang="en-US" dirty="0" smtClean="0"/>
              <a:t>) and </a:t>
            </a:r>
            <a:r>
              <a:rPr lang="en-US" dirty="0" err="1" smtClean="0"/>
              <a:t>dalteparin</a:t>
            </a:r>
            <a:r>
              <a:rPr lang="en-US" dirty="0" smtClean="0"/>
              <a:t> (</a:t>
            </a:r>
            <a:r>
              <a:rPr lang="en-US" dirty="0" err="1" smtClean="0"/>
              <a:t>Fragmin</a:t>
            </a:r>
            <a:r>
              <a:rPr lang="en-US" dirty="0" smtClean="0"/>
              <a:t>))</a:t>
            </a:r>
          </a:p>
          <a:p>
            <a:r>
              <a:rPr lang="en-US" dirty="0" smtClean="0"/>
              <a:t>Heparin complexes with and catalyzes the anticoagulant activity of </a:t>
            </a:r>
            <a:r>
              <a:rPr lang="en-US" dirty="0" err="1" smtClean="0"/>
              <a:t>antithrombin</a:t>
            </a:r>
            <a:endParaRPr lang="en-US" dirty="0" smtClean="0"/>
          </a:p>
          <a:p>
            <a:endParaRPr lang="en-US" dirty="0"/>
          </a:p>
          <a:p>
            <a:r>
              <a:rPr lang="en-US" dirty="0" smtClean="0"/>
              <a:t>Unfractionated heparin</a:t>
            </a:r>
          </a:p>
          <a:p>
            <a:pPr lvl="1"/>
            <a:r>
              <a:rPr lang="en-US" dirty="0" smtClean="0"/>
              <a:t>Results in inactivation of factors </a:t>
            </a:r>
            <a:r>
              <a:rPr lang="en-US" dirty="0" smtClean="0">
                <a:solidFill>
                  <a:srgbClr val="FF0000"/>
                </a:solidFill>
              </a:rPr>
              <a:t>II</a:t>
            </a:r>
            <a:r>
              <a:rPr lang="en-US" dirty="0" smtClean="0"/>
              <a:t>, IX, </a:t>
            </a:r>
            <a:r>
              <a:rPr lang="en-US" dirty="0" smtClean="0">
                <a:solidFill>
                  <a:srgbClr val="FF0000"/>
                </a:solidFill>
              </a:rPr>
              <a:t>X</a:t>
            </a:r>
            <a:r>
              <a:rPr lang="en-US" dirty="0" smtClean="0"/>
              <a:t>, XI and XII </a:t>
            </a:r>
          </a:p>
          <a:p>
            <a:pPr lvl="1"/>
            <a:r>
              <a:rPr lang="en-US" dirty="0"/>
              <a:t>T</a:t>
            </a:r>
            <a:r>
              <a:rPr lang="en-US" dirty="0" smtClean="0"/>
              <a:t>itrated </a:t>
            </a:r>
            <a:r>
              <a:rPr lang="en-US" dirty="0"/>
              <a:t>to effect with a goal of prolongation of </a:t>
            </a:r>
            <a:r>
              <a:rPr lang="en-US" dirty="0" err="1"/>
              <a:t>aPTT</a:t>
            </a:r>
            <a:r>
              <a:rPr lang="en-US" dirty="0"/>
              <a:t> by 1.5-2.5 times baseline (reflects inhibition of factor </a:t>
            </a:r>
            <a:r>
              <a:rPr lang="en-US" dirty="0" err="1" smtClean="0"/>
              <a:t>IIa</a:t>
            </a:r>
            <a:r>
              <a:rPr lang="en-US" dirty="0" smtClean="0"/>
              <a:t>)</a:t>
            </a:r>
          </a:p>
          <a:p>
            <a:r>
              <a:rPr lang="en-US" dirty="0" smtClean="0"/>
              <a:t>Low-molecular weight heparin</a:t>
            </a:r>
          </a:p>
          <a:p>
            <a:pPr lvl="1"/>
            <a:r>
              <a:rPr lang="en-US" dirty="0" smtClean="0"/>
              <a:t>Inhibits factor X primarily</a:t>
            </a:r>
          </a:p>
          <a:p>
            <a:pPr lvl="1"/>
            <a:r>
              <a:rPr lang="en-US" dirty="0"/>
              <a:t>T</a:t>
            </a:r>
            <a:r>
              <a:rPr lang="en-US" dirty="0" smtClean="0"/>
              <a:t>itrated </a:t>
            </a:r>
            <a:r>
              <a:rPr lang="en-US" dirty="0"/>
              <a:t>to effect by monitoring anti-</a:t>
            </a:r>
            <a:r>
              <a:rPr lang="en-US" dirty="0" err="1"/>
              <a:t>Xa</a:t>
            </a:r>
            <a:r>
              <a:rPr lang="en-US" dirty="0"/>
              <a:t> levels (inhibition of factor </a:t>
            </a:r>
            <a:r>
              <a:rPr lang="en-US" dirty="0" err="1"/>
              <a:t>Xa</a:t>
            </a:r>
            <a:r>
              <a:rPr lang="en-US" dirty="0"/>
              <a:t> has little effect on </a:t>
            </a:r>
            <a:r>
              <a:rPr lang="en-US" dirty="0" err="1"/>
              <a:t>aPTT</a:t>
            </a:r>
            <a:r>
              <a:rPr lang="en-US" dirty="0"/>
              <a:t>); goal=0.35-0.7U/mL, although relationship between clinical effect and anti-</a:t>
            </a:r>
            <a:r>
              <a:rPr lang="en-US" dirty="0" err="1"/>
              <a:t>Xa</a:t>
            </a:r>
            <a:r>
              <a:rPr lang="en-US" dirty="0"/>
              <a:t> levels is </a:t>
            </a:r>
            <a:r>
              <a:rPr lang="en-US" dirty="0" smtClean="0"/>
              <a:t>unclear</a:t>
            </a:r>
            <a:endParaRPr lang="en-US" dirty="0"/>
          </a:p>
          <a:p>
            <a:pPr lvl="1"/>
            <a:r>
              <a:rPr lang="en-US" dirty="0" smtClean="0"/>
              <a:t>Fractionated form of heparin designed to have better bioavailability and more predictable anticoagulant activities</a:t>
            </a:r>
            <a:r>
              <a:rPr lang="en-US" dirty="0"/>
              <a:t> </a:t>
            </a:r>
            <a:r>
              <a:rPr lang="en-US" dirty="0" smtClean="0"/>
              <a:t>thereby requiring less monitoring</a:t>
            </a:r>
          </a:p>
          <a:p>
            <a:pPr lvl="1"/>
            <a:endParaRPr lang="en-US" dirty="0"/>
          </a:p>
          <a:p>
            <a:r>
              <a:rPr lang="en-US" dirty="0" smtClean="0"/>
              <a:t>Anti-inflammatory </a:t>
            </a:r>
            <a:r>
              <a:rPr lang="en-US" dirty="0"/>
              <a:t>effects of </a:t>
            </a:r>
            <a:r>
              <a:rPr lang="en-US" dirty="0" err="1"/>
              <a:t>antithrombin</a:t>
            </a:r>
            <a:r>
              <a:rPr lang="en-US" dirty="0"/>
              <a:t> are diminished with heparin administration </a:t>
            </a:r>
          </a:p>
          <a:p>
            <a:endParaRPr lang="en-US" dirty="0" smtClean="0"/>
          </a:p>
        </p:txBody>
      </p:sp>
    </p:spTree>
    <p:extLst>
      <p:ext uri="{BB962C8B-B14F-4D97-AF65-F5344CB8AC3E}">
        <p14:creationId xmlns:p14="http://schemas.microsoft.com/office/powerpoint/2010/main" val="397464679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antithrombotic therapies</a:t>
            </a:r>
            <a:endParaRPr lang="en-US" dirty="0"/>
          </a:p>
        </p:txBody>
      </p:sp>
      <p:sp>
        <p:nvSpPr>
          <p:cNvPr id="3" name="Content Placeholder 2"/>
          <p:cNvSpPr>
            <a:spLocks noGrp="1"/>
          </p:cNvSpPr>
          <p:nvPr>
            <p:ph idx="1"/>
          </p:nvPr>
        </p:nvSpPr>
        <p:spPr/>
        <p:txBody>
          <a:bodyPr>
            <a:normAutofit/>
          </a:bodyPr>
          <a:lstStyle/>
          <a:p>
            <a:r>
              <a:rPr lang="en-US" dirty="0" err="1" smtClean="0"/>
              <a:t>Antithrombin</a:t>
            </a:r>
            <a:r>
              <a:rPr lang="en-US" dirty="0" smtClean="0"/>
              <a:t> supplementation must be sufficient to achieve an increase of approximately 1.5-2 times the normal concentrations of </a:t>
            </a:r>
            <a:r>
              <a:rPr lang="en-US" dirty="0" err="1" smtClean="0"/>
              <a:t>antithrombin</a:t>
            </a:r>
            <a:r>
              <a:rPr lang="en-US" dirty="0" smtClean="0"/>
              <a:t> to achieve improved survival in animals and humans.</a:t>
            </a:r>
          </a:p>
          <a:p>
            <a:pPr lvl="1"/>
            <a:r>
              <a:rPr lang="en-US" dirty="0" smtClean="0"/>
              <a:t>Study in critically ill dogs with decreased </a:t>
            </a:r>
            <a:r>
              <a:rPr lang="en-US" dirty="0" err="1" smtClean="0"/>
              <a:t>antithrombin</a:t>
            </a:r>
            <a:r>
              <a:rPr lang="en-US" dirty="0" smtClean="0"/>
              <a:t> concentrations showed that increases in </a:t>
            </a:r>
            <a:r>
              <a:rPr lang="en-US" dirty="0" err="1" smtClean="0"/>
              <a:t>antithrombin</a:t>
            </a:r>
            <a:r>
              <a:rPr lang="en-US" dirty="0" smtClean="0"/>
              <a:t> were not demonstrated with moderate doses of FFP</a:t>
            </a:r>
            <a:r>
              <a:rPr lang="en-US" dirty="0"/>
              <a:t> </a:t>
            </a:r>
            <a:r>
              <a:rPr lang="en-US" sz="1400" dirty="0" smtClean="0"/>
              <a:t>(</a:t>
            </a:r>
            <a:r>
              <a:rPr lang="en-US" sz="1400" dirty="0" err="1" smtClean="0"/>
              <a:t>Rozanski</a:t>
            </a:r>
            <a:r>
              <a:rPr lang="en-US" sz="1400" dirty="0" smtClean="0"/>
              <a:t> et al, JVECC, 2001)</a:t>
            </a:r>
            <a:endParaRPr lang="en-US" dirty="0" smtClean="0"/>
          </a:p>
          <a:p>
            <a:endParaRPr lang="en-US" dirty="0"/>
          </a:p>
          <a:p>
            <a:r>
              <a:rPr lang="en-US" dirty="0" smtClean="0"/>
              <a:t>Human sepsis- studies have investigated the efficacy of concentrated forms of </a:t>
            </a:r>
            <a:r>
              <a:rPr lang="en-US" dirty="0" err="1" smtClean="0"/>
              <a:t>antithrombin</a:t>
            </a:r>
            <a:r>
              <a:rPr lang="en-US" dirty="0" smtClean="0"/>
              <a:t>, activated protein C and tissue factor pathway inhibitor; only APC has demonstrated improved survival </a:t>
            </a:r>
            <a:r>
              <a:rPr lang="en-US" sz="1600" dirty="0" smtClean="0"/>
              <a:t>(PROWESS STUDY)</a:t>
            </a:r>
            <a:endParaRPr lang="en-US" dirty="0" smtClean="0"/>
          </a:p>
        </p:txBody>
      </p:sp>
    </p:spTree>
    <p:extLst>
      <p:ext uri="{BB962C8B-B14F-4D97-AF65-F5344CB8AC3E}">
        <p14:creationId xmlns:p14="http://schemas.microsoft.com/office/powerpoint/2010/main" val="250779063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Thrombolytic therapy</a:t>
            </a:r>
            <a:endParaRPr lang="en-US" dirty="0"/>
          </a:p>
        </p:txBody>
      </p:sp>
      <p:sp>
        <p:nvSpPr>
          <p:cNvPr id="3" name="Content Placeholder 2"/>
          <p:cNvSpPr>
            <a:spLocks noGrp="1"/>
          </p:cNvSpPr>
          <p:nvPr>
            <p:ph idx="1"/>
          </p:nvPr>
        </p:nvSpPr>
        <p:spPr/>
        <p:txBody>
          <a:bodyPr>
            <a:normAutofit/>
          </a:bodyPr>
          <a:lstStyle/>
          <a:p>
            <a:r>
              <a:rPr lang="en-US" dirty="0" smtClean="0"/>
              <a:t>Streptokinase: Produced by B-hemolytic streptococci</a:t>
            </a:r>
          </a:p>
          <a:p>
            <a:pPr lvl="1"/>
            <a:r>
              <a:rPr lang="en-US" dirty="0" smtClean="0"/>
              <a:t>Forms stable complexes with plasminogen, inducing conformational change that promotes the formation of plasmin (degrades fibrin)</a:t>
            </a:r>
          </a:p>
          <a:p>
            <a:pPr lvl="1"/>
            <a:r>
              <a:rPr lang="en-US" dirty="0" smtClean="0"/>
              <a:t>Fibrin independent</a:t>
            </a:r>
          </a:p>
          <a:p>
            <a:r>
              <a:rPr lang="en-US" dirty="0" err="1" smtClean="0"/>
              <a:t>Urokinase</a:t>
            </a:r>
            <a:r>
              <a:rPr lang="en-US" dirty="0" smtClean="0"/>
              <a:t>: Protease produced by kidney cells</a:t>
            </a:r>
          </a:p>
          <a:p>
            <a:pPr lvl="1"/>
            <a:r>
              <a:rPr lang="en-US" dirty="0" smtClean="0"/>
              <a:t>Binds circulating plasminogen</a:t>
            </a:r>
          </a:p>
          <a:p>
            <a:pPr lvl="1"/>
            <a:r>
              <a:rPr lang="en-US" dirty="0" smtClean="0"/>
              <a:t>Also fibrin independent</a:t>
            </a:r>
          </a:p>
          <a:p>
            <a:pPr>
              <a:buFont typeface="Arial"/>
              <a:buChar char="•"/>
            </a:pPr>
            <a:r>
              <a:rPr lang="en-US" dirty="0" err="1" smtClean="0"/>
              <a:t>rt</a:t>
            </a:r>
            <a:r>
              <a:rPr lang="en-US" dirty="0" smtClean="0"/>
              <a:t>-PA: Activate plasminogen to form plasmin</a:t>
            </a:r>
          </a:p>
          <a:p>
            <a:pPr lvl="1"/>
            <a:r>
              <a:rPr lang="en-US" dirty="0" err="1" smtClean="0"/>
              <a:t>rt</a:t>
            </a:r>
            <a:r>
              <a:rPr lang="en-US" dirty="0" smtClean="0"/>
              <a:t>-PA activates BOUND plasminogen much more than circulating plasminogen, therefore more “clot-specific”</a:t>
            </a:r>
          </a:p>
          <a:p>
            <a:pPr lvl="1"/>
            <a:r>
              <a:rPr lang="en-US" dirty="0" smtClean="0"/>
              <a:t>At pharmacologic doses, can create systemic lytic state, as other thrombolytic agents</a:t>
            </a:r>
          </a:p>
          <a:p>
            <a:endParaRPr lang="en-US" dirty="0"/>
          </a:p>
        </p:txBody>
      </p:sp>
    </p:spTree>
    <p:extLst>
      <p:ext uri="{BB962C8B-B14F-4D97-AF65-F5344CB8AC3E}">
        <p14:creationId xmlns:p14="http://schemas.microsoft.com/office/powerpoint/2010/main" val="7839841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Thrombolytic therapy</a:t>
            </a:r>
            <a:endParaRPr lang="en-US" dirty="0"/>
          </a:p>
        </p:txBody>
      </p:sp>
      <p:sp>
        <p:nvSpPr>
          <p:cNvPr id="3" name="Content Placeholder 2"/>
          <p:cNvSpPr>
            <a:spLocks noGrp="1"/>
          </p:cNvSpPr>
          <p:nvPr>
            <p:ph idx="1"/>
          </p:nvPr>
        </p:nvSpPr>
        <p:spPr/>
        <p:txBody>
          <a:bodyPr/>
          <a:lstStyle/>
          <a:p>
            <a:r>
              <a:rPr lang="en-US" dirty="0" smtClean="0"/>
              <a:t>Adverse effects:</a:t>
            </a:r>
          </a:p>
          <a:p>
            <a:pPr lvl="1"/>
            <a:endParaRPr lang="en-US" dirty="0" smtClean="0"/>
          </a:p>
          <a:p>
            <a:pPr lvl="1"/>
            <a:r>
              <a:rPr lang="en-US" dirty="0" smtClean="0"/>
              <a:t>Bleeding</a:t>
            </a:r>
          </a:p>
          <a:p>
            <a:pPr lvl="1"/>
            <a:endParaRPr lang="en-US" dirty="0" smtClean="0"/>
          </a:p>
          <a:p>
            <a:pPr lvl="1"/>
            <a:r>
              <a:rPr lang="en-US" dirty="0" smtClean="0"/>
              <a:t>Reperfusion injury</a:t>
            </a:r>
          </a:p>
          <a:p>
            <a:pPr lvl="1"/>
            <a:endParaRPr lang="en-US" dirty="0" smtClean="0"/>
          </a:p>
          <a:p>
            <a:pPr lvl="1"/>
            <a:r>
              <a:rPr lang="en-US" dirty="0" smtClean="0"/>
              <a:t>Streptokinase- hypotension and allergic reactions (anti-streptokinase antibody formation)</a:t>
            </a:r>
          </a:p>
          <a:p>
            <a:pPr marL="411480" lvl="1" indent="0">
              <a:buNone/>
            </a:pPr>
            <a:endParaRPr lang="en-US" dirty="0" smtClean="0"/>
          </a:p>
        </p:txBody>
      </p:sp>
    </p:spTree>
    <p:extLst>
      <p:ext uri="{BB962C8B-B14F-4D97-AF65-F5344CB8AC3E}">
        <p14:creationId xmlns:p14="http://schemas.microsoft.com/office/powerpoint/2010/main" val="269592337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 for Thrombolytic Therapy in Small Animals</a:t>
            </a:r>
            <a:endParaRPr lang="en-US" dirty="0"/>
          </a:p>
        </p:txBody>
      </p:sp>
      <p:sp>
        <p:nvSpPr>
          <p:cNvPr id="3" name="Content Placeholder 2"/>
          <p:cNvSpPr>
            <a:spLocks noGrp="1"/>
          </p:cNvSpPr>
          <p:nvPr>
            <p:ph idx="1"/>
          </p:nvPr>
        </p:nvSpPr>
        <p:spPr>
          <a:xfrm>
            <a:off x="457200" y="2057400"/>
            <a:ext cx="7620000" cy="4800600"/>
          </a:xfrm>
        </p:spPr>
        <p:txBody>
          <a:bodyPr>
            <a:normAutofit fontScale="85000" lnSpcReduction="20000"/>
          </a:bodyPr>
          <a:lstStyle/>
          <a:p>
            <a:endParaRPr lang="en-US" dirty="0" smtClean="0"/>
          </a:p>
          <a:p>
            <a:r>
              <a:rPr lang="en-US" dirty="0" smtClean="0"/>
              <a:t>Thrombolytic therapy should not be used for the management of ATE in cats </a:t>
            </a:r>
            <a:r>
              <a:rPr lang="en-US" sz="1600" dirty="0" smtClean="0">
                <a:solidFill>
                  <a:srgbClr val="9CBEBD"/>
                </a:solidFill>
              </a:rPr>
              <a:t>(</a:t>
            </a:r>
            <a:r>
              <a:rPr lang="en-US" sz="1600" dirty="0" err="1" smtClean="0">
                <a:solidFill>
                  <a:srgbClr val="9CBEBD"/>
                </a:solidFill>
              </a:rPr>
              <a:t>Killingsworth</a:t>
            </a:r>
            <a:r>
              <a:rPr lang="en-US" sz="1600" dirty="0" smtClean="0">
                <a:solidFill>
                  <a:srgbClr val="9CBEBD"/>
                </a:solidFill>
              </a:rPr>
              <a:t> et al, Am J Vet Res, 1986; Ramsey et al, Fifth International Veterinary Emergency and Critical Care Symposium, 1996; Moore et al, JVECC, 2000; Pion, Vet </a:t>
            </a:r>
            <a:r>
              <a:rPr lang="en-US" sz="1600" dirty="0" err="1" smtClean="0">
                <a:solidFill>
                  <a:srgbClr val="9CBEBD"/>
                </a:solidFill>
              </a:rPr>
              <a:t>Clin</a:t>
            </a:r>
            <a:r>
              <a:rPr lang="en-US" sz="1600" dirty="0" smtClean="0">
                <a:solidFill>
                  <a:srgbClr val="9CBEBD"/>
                </a:solidFill>
              </a:rPr>
              <a:t> North Am Small </a:t>
            </a:r>
            <a:r>
              <a:rPr lang="en-US" sz="1600" dirty="0" err="1" smtClean="0">
                <a:solidFill>
                  <a:srgbClr val="9CBEBD"/>
                </a:solidFill>
              </a:rPr>
              <a:t>Anim</a:t>
            </a:r>
            <a:r>
              <a:rPr lang="en-US" sz="1600" dirty="0" smtClean="0">
                <a:solidFill>
                  <a:srgbClr val="9CBEBD"/>
                </a:solidFill>
              </a:rPr>
              <a:t> </a:t>
            </a:r>
            <a:r>
              <a:rPr lang="en-US" sz="1600" dirty="0" err="1" smtClean="0">
                <a:solidFill>
                  <a:srgbClr val="9CBEBD"/>
                </a:solidFill>
              </a:rPr>
              <a:t>Pract</a:t>
            </a:r>
            <a:r>
              <a:rPr lang="en-US" sz="1600" dirty="0" smtClean="0">
                <a:solidFill>
                  <a:srgbClr val="9CBEBD"/>
                </a:solidFill>
              </a:rPr>
              <a:t>, 1988; Fox, Proceedings of the Fifth Annual Veterinary Medical Forum ACVIM, 1987)</a:t>
            </a:r>
            <a:endParaRPr lang="en-US" dirty="0" smtClean="0">
              <a:solidFill>
                <a:srgbClr val="9CBEBD"/>
              </a:solidFill>
            </a:endParaRPr>
          </a:p>
          <a:p>
            <a:r>
              <a:rPr lang="en-US" dirty="0" smtClean="0"/>
              <a:t>Thrombolytic therapy may reduce morbidity and mortality in some cases of ATE in dogs </a:t>
            </a:r>
            <a:r>
              <a:rPr lang="en-US" sz="1600" dirty="0" smtClean="0">
                <a:solidFill>
                  <a:srgbClr val="9CBEBD"/>
                </a:solidFill>
              </a:rPr>
              <a:t>(Ramsey et al, JAVMA, 1996; Tater et al, JVECC, 2005)</a:t>
            </a:r>
            <a:endParaRPr lang="en-US" dirty="0" smtClean="0">
              <a:solidFill>
                <a:srgbClr val="9CBEBD"/>
              </a:solidFill>
            </a:endParaRPr>
          </a:p>
          <a:p>
            <a:r>
              <a:rPr lang="en-US" dirty="0" smtClean="0"/>
              <a:t>No specific recommendations can be made based on the available veterinary literature with respect to thrombolytic agents in venous thrombosis or PTE </a:t>
            </a:r>
            <a:r>
              <a:rPr lang="en-US" sz="1400" dirty="0" smtClean="0">
                <a:solidFill>
                  <a:srgbClr val="9CBEBD"/>
                </a:solidFill>
              </a:rPr>
              <a:t>(Bliss et al, JAAHA, 2002)</a:t>
            </a:r>
            <a:endParaRPr lang="en-US" dirty="0" smtClean="0">
              <a:solidFill>
                <a:srgbClr val="9CBEBD"/>
              </a:solidFill>
            </a:endParaRPr>
          </a:p>
          <a:p>
            <a:r>
              <a:rPr lang="en-US" dirty="0" smtClean="0"/>
              <a:t>Based on extrapolation from human literature, the use of </a:t>
            </a:r>
            <a:r>
              <a:rPr lang="en-US" dirty="0" err="1" smtClean="0"/>
              <a:t>thrombolytics</a:t>
            </a:r>
            <a:r>
              <a:rPr lang="en-US" dirty="0" smtClean="0"/>
              <a:t> in most patients with venous thrombosis or PTE is NOT indicated</a:t>
            </a:r>
          </a:p>
          <a:p>
            <a:r>
              <a:rPr lang="en-US" dirty="0" smtClean="0"/>
              <a:t>Thrombolytic therapy may be indicated in veterinary patients with </a:t>
            </a:r>
            <a:r>
              <a:rPr lang="en-US" dirty="0" err="1" smtClean="0"/>
              <a:t>hemodynamically</a:t>
            </a:r>
            <a:r>
              <a:rPr lang="en-US" dirty="0" smtClean="0"/>
              <a:t> unstable acute PTE or with venous thrombosis associated with severe or unacceptable morbidity and mortality</a:t>
            </a:r>
          </a:p>
          <a:p>
            <a:r>
              <a:rPr lang="en-US" dirty="0" smtClean="0"/>
              <a:t>If thrombolytic therapy is to be performed, agents requiring shorter infusion times (</a:t>
            </a:r>
            <a:r>
              <a:rPr lang="en-US" dirty="0" err="1" smtClean="0"/>
              <a:t>rt</a:t>
            </a:r>
            <a:r>
              <a:rPr lang="en-US" dirty="0" smtClean="0"/>
              <a:t>-PA) preferred</a:t>
            </a:r>
            <a:endParaRPr lang="en-US" dirty="0"/>
          </a:p>
        </p:txBody>
      </p:sp>
      <p:sp>
        <p:nvSpPr>
          <p:cNvPr id="5" name="TextBox 4"/>
          <p:cNvSpPr txBox="1"/>
          <p:nvPr/>
        </p:nvSpPr>
        <p:spPr>
          <a:xfrm>
            <a:off x="735196" y="1832416"/>
            <a:ext cx="6949589" cy="461665"/>
          </a:xfrm>
          <a:prstGeom prst="rect">
            <a:avLst/>
          </a:prstGeom>
          <a:noFill/>
        </p:spPr>
        <p:txBody>
          <a:bodyPr wrap="none" rtlCol="0">
            <a:spAutoFit/>
          </a:bodyPr>
          <a:lstStyle/>
          <a:p>
            <a:r>
              <a:rPr lang="en-US" sz="1200" dirty="0" smtClean="0">
                <a:solidFill>
                  <a:srgbClr val="9CBEBD"/>
                </a:solidFill>
              </a:rPr>
              <a:t>Based on recommendations outlined in Lunsford </a:t>
            </a:r>
            <a:r>
              <a:rPr lang="en-US" sz="1200" dirty="0">
                <a:solidFill>
                  <a:srgbClr val="9CBEBD"/>
                </a:solidFill>
              </a:rPr>
              <a:t>KV, </a:t>
            </a:r>
            <a:r>
              <a:rPr lang="en-US" sz="1200" dirty="0" err="1">
                <a:solidFill>
                  <a:srgbClr val="9CBEBD"/>
                </a:solidFill>
              </a:rPr>
              <a:t>Mackin</a:t>
            </a:r>
            <a:r>
              <a:rPr lang="en-US" sz="1200" dirty="0">
                <a:solidFill>
                  <a:srgbClr val="9CBEBD"/>
                </a:solidFill>
              </a:rPr>
              <a:t> AJ: Thromboembolic therapies in dogs and cats: </a:t>
            </a:r>
            <a:endParaRPr lang="en-US" sz="1200" dirty="0" smtClean="0">
              <a:solidFill>
                <a:srgbClr val="9CBEBD"/>
              </a:solidFill>
            </a:endParaRPr>
          </a:p>
          <a:p>
            <a:r>
              <a:rPr lang="en-US" sz="1200" dirty="0" smtClean="0">
                <a:solidFill>
                  <a:srgbClr val="9CBEBD"/>
                </a:solidFill>
              </a:rPr>
              <a:t>An </a:t>
            </a:r>
            <a:r>
              <a:rPr lang="en-US" sz="1200" dirty="0">
                <a:solidFill>
                  <a:srgbClr val="9CBEBD"/>
                </a:solidFill>
              </a:rPr>
              <a:t>evidence-based approach,  </a:t>
            </a:r>
            <a:r>
              <a:rPr lang="en-US" sz="1200" dirty="0" smtClean="0">
                <a:solidFill>
                  <a:srgbClr val="9CBEBD"/>
                </a:solidFill>
              </a:rPr>
              <a:t>Vet </a:t>
            </a:r>
            <a:r>
              <a:rPr lang="en-US" sz="1200" dirty="0" err="1">
                <a:solidFill>
                  <a:srgbClr val="9CBEBD"/>
                </a:solidFill>
              </a:rPr>
              <a:t>Clin</a:t>
            </a:r>
            <a:r>
              <a:rPr lang="en-US" sz="1200" dirty="0">
                <a:solidFill>
                  <a:srgbClr val="9CBEBD"/>
                </a:solidFill>
              </a:rPr>
              <a:t>  North </a:t>
            </a:r>
            <a:r>
              <a:rPr lang="en-US" sz="1200" dirty="0" err="1">
                <a:solidFill>
                  <a:srgbClr val="9CBEBD"/>
                </a:solidFill>
              </a:rPr>
              <a:t>Amer</a:t>
            </a:r>
            <a:r>
              <a:rPr lang="en-US" sz="1200" dirty="0">
                <a:solidFill>
                  <a:srgbClr val="9CBEBD"/>
                </a:solidFill>
              </a:rPr>
              <a:t>  37 (3), 2007</a:t>
            </a:r>
          </a:p>
        </p:txBody>
      </p:sp>
    </p:spTree>
    <p:extLst>
      <p:ext uri="{BB962C8B-B14F-4D97-AF65-F5344CB8AC3E}">
        <p14:creationId xmlns:p14="http://schemas.microsoft.com/office/powerpoint/2010/main" val="43316893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Hemostasis Review</a:t>
            </a:r>
            <a:endParaRPr lang="en-US" dirty="0"/>
          </a:p>
        </p:txBody>
      </p:sp>
      <p:sp>
        <p:nvSpPr>
          <p:cNvPr id="3" name="Content Placeholder 2"/>
          <p:cNvSpPr>
            <a:spLocks noGrp="1"/>
          </p:cNvSpPr>
          <p:nvPr>
            <p:ph idx="1"/>
          </p:nvPr>
        </p:nvSpPr>
        <p:spPr/>
        <p:txBody>
          <a:bodyPr>
            <a:normAutofit fontScale="92500" lnSpcReduction="10000"/>
          </a:bodyPr>
          <a:lstStyle/>
          <a:p>
            <a:r>
              <a:rPr lang="en-US" sz="3200" dirty="0" smtClean="0"/>
              <a:t>Endothelium</a:t>
            </a:r>
          </a:p>
          <a:p>
            <a:endParaRPr lang="en-US" sz="3200" dirty="0" smtClean="0"/>
          </a:p>
          <a:p>
            <a:r>
              <a:rPr lang="en-US" sz="3200" dirty="0" smtClean="0"/>
              <a:t>Platelets (primary hemostasis)</a:t>
            </a:r>
          </a:p>
          <a:p>
            <a:endParaRPr lang="en-US" sz="3200" dirty="0" smtClean="0"/>
          </a:p>
          <a:p>
            <a:r>
              <a:rPr lang="en-US" sz="3200" dirty="0" smtClean="0"/>
              <a:t>Clotting factors (secondary hemostasis)</a:t>
            </a:r>
          </a:p>
          <a:p>
            <a:endParaRPr lang="en-US" sz="3200" dirty="0" smtClean="0"/>
          </a:p>
          <a:p>
            <a:r>
              <a:rPr lang="en-US" sz="3200" dirty="0" err="1" smtClean="0"/>
              <a:t>Fibrinolytic</a:t>
            </a:r>
            <a:r>
              <a:rPr lang="en-US" sz="3200" dirty="0" smtClean="0"/>
              <a:t> systems</a:t>
            </a:r>
          </a:p>
          <a:p>
            <a:endParaRPr lang="en-US" sz="3200" dirty="0" smtClean="0"/>
          </a:p>
          <a:p>
            <a:r>
              <a:rPr lang="en-US" sz="3200" dirty="0" smtClean="0"/>
              <a:t>Endogenous anticoagulant systems</a:t>
            </a:r>
            <a:endParaRPr lang="en-US" sz="3200" dirty="0"/>
          </a:p>
        </p:txBody>
      </p:sp>
    </p:spTree>
    <p:extLst>
      <p:ext uri="{BB962C8B-B14F-4D97-AF65-F5344CB8AC3E}">
        <p14:creationId xmlns:p14="http://schemas.microsoft.com/office/powerpoint/2010/main" val="161511235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Hypercoagulability is an important consideration in many of our critically ill patients</a:t>
            </a:r>
          </a:p>
          <a:p>
            <a:r>
              <a:rPr lang="en-US" dirty="0" smtClean="0"/>
              <a:t>Hypercoagulability in SIRS/sepsis occurs secondary to increased pro-thrombotic activity, decreased anti-thrombotic activity and decreased anti-</a:t>
            </a:r>
            <a:r>
              <a:rPr lang="en-US" dirty="0" err="1" smtClean="0"/>
              <a:t>fibrinolytic</a:t>
            </a:r>
            <a:r>
              <a:rPr lang="en-US" dirty="0" smtClean="0"/>
              <a:t> activity</a:t>
            </a:r>
          </a:p>
          <a:p>
            <a:r>
              <a:rPr lang="en-US" dirty="0" smtClean="0"/>
              <a:t>Hypercoagulability is best assessed with </a:t>
            </a:r>
            <a:r>
              <a:rPr lang="en-US" dirty="0" err="1" smtClean="0"/>
              <a:t>thromboelastography</a:t>
            </a:r>
            <a:endParaRPr lang="en-US" dirty="0" smtClean="0"/>
          </a:p>
          <a:p>
            <a:r>
              <a:rPr lang="en-US" dirty="0" smtClean="0"/>
              <a:t>Treatment of hypercoagulability and diseases that predispose to thrombosis involves agents that alter platelet function or alter clotting factor activity</a:t>
            </a:r>
          </a:p>
          <a:p>
            <a:r>
              <a:rPr lang="en-US" dirty="0" smtClean="0"/>
              <a:t>Thrombolytic therapy may be indicated in the treatment of some patients with active thrombosis</a:t>
            </a:r>
            <a:endParaRPr lang="en-US" dirty="0"/>
          </a:p>
        </p:txBody>
      </p:sp>
    </p:spTree>
    <p:extLst>
      <p:ext uri="{BB962C8B-B14F-4D97-AF65-F5344CB8AC3E}">
        <p14:creationId xmlns:p14="http://schemas.microsoft.com/office/powerpoint/2010/main" val="212744964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Thanks</a:t>
            </a:r>
            <a:endParaRPr lang="en-US" dirty="0"/>
          </a:p>
        </p:txBody>
      </p:sp>
      <p:sp>
        <p:nvSpPr>
          <p:cNvPr id="3" name="Content Placeholder 2"/>
          <p:cNvSpPr>
            <a:spLocks noGrp="1"/>
          </p:cNvSpPr>
          <p:nvPr>
            <p:ph idx="1"/>
          </p:nvPr>
        </p:nvSpPr>
        <p:spPr/>
        <p:txBody>
          <a:bodyPr/>
          <a:lstStyle/>
          <a:p>
            <a:r>
              <a:rPr lang="en-US" dirty="0" smtClean="0"/>
              <a:t>Dr. Cass Rogers</a:t>
            </a:r>
          </a:p>
          <a:p>
            <a:r>
              <a:rPr lang="en-US" dirty="0" smtClean="0"/>
              <a:t>Dr. </a:t>
            </a:r>
            <a:r>
              <a:rPr lang="en-US" dirty="0" err="1" smtClean="0"/>
              <a:t>Armelle</a:t>
            </a:r>
            <a:r>
              <a:rPr lang="en-US" dirty="0" smtClean="0"/>
              <a:t> De </a:t>
            </a:r>
            <a:r>
              <a:rPr lang="en-US" dirty="0" err="1" smtClean="0"/>
              <a:t>Laforcade</a:t>
            </a:r>
            <a:endParaRPr lang="en-US" dirty="0"/>
          </a:p>
        </p:txBody>
      </p:sp>
      <p:pic>
        <p:nvPicPr>
          <p:cNvPr id="4" name="Picture 3"/>
          <p:cNvPicPr>
            <a:picLocks noChangeAspect="1"/>
          </p:cNvPicPr>
          <p:nvPr/>
        </p:nvPicPr>
        <p:blipFill>
          <a:blip r:embed="rId2"/>
          <a:stretch>
            <a:fillRect/>
          </a:stretch>
        </p:blipFill>
        <p:spPr>
          <a:xfrm>
            <a:off x="3183318" y="2881474"/>
            <a:ext cx="2459836" cy="2238451"/>
          </a:xfrm>
          <a:prstGeom prst="rect">
            <a:avLst/>
          </a:prstGeom>
        </p:spPr>
      </p:pic>
    </p:spTree>
    <p:extLst>
      <p:ext uri="{BB962C8B-B14F-4D97-AF65-F5344CB8AC3E}">
        <p14:creationId xmlns:p14="http://schemas.microsoft.com/office/powerpoint/2010/main" val="259009593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2"/>
          <a:srcRect t="20547" b="20547"/>
          <a:stretch>
            <a:fillRect/>
          </a:stretch>
        </p:blipFill>
        <p:spPr/>
      </p:pic>
    </p:spTree>
    <p:extLst>
      <p:ext uri="{BB962C8B-B14F-4D97-AF65-F5344CB8AC3E}">
        <p14:creationId xmlns:p14="http://schemas.microsoft.com/office/powerpoint/2010/main" val="367660693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305" y="-221211"/>
            <a:ext cx="7620000" cy="1143000"/>
          </a:xfrm>
        </p:spPr>
        <p:txBody>
          <a:bodyPr/>
          <a:lstStyle/>
          <a:p>
            <a:r>
              <a:rPr lang="en-US" dirty="0" smtClean="0"/>
              <a:t>References</a:t>
            </a:r>
            <a:endParaRPr lang="en-US" dirty="0"/>
          </a:p>
        </p:txBody>
      </p:sp>
      <p:sp>
        <p:nvSpPr>
          <p:cNvPr id="3" name="Content Placeholder 2"/>
          <p:cNvSpPr>
            <a:spLocks noGrp="1"/>
          </p:cNvSpPr>
          <p:nvPr>
            <p:ph idx="1"/>
          </p:nvPr>
        </p:nvSpPr>
        <p:spPr>
          <a:xfrm>
            <a:off x="457200" y="704015"/>
            <a:ext cx="7620000" cy="4800600"/>
          </a:xfrm>
        </p:spPr>
        <p:txBody>
          <a:bodyPr>
            <a:noAutofit/>
          </a:bodyPr>
          <a:lstStyle/>
          <a:p>
            <a:pPr marL="114300" indent="0">
              <a:buNone/>
            </a:pPr>
            <a:r>
              <a:rPr lang="en-US" sz="1600" dirty="0" err="1" smtClean="0"/>
              <a:t>Altaweel</a:t>
            </a:r>
            <a:r>
              <a:rPr lang="en-US" sz="1600" dirty="0" smtClean="0"/>
              <a:t> L, Sweeney D, Cui X, </a:t>
            </a:r>
            <a:r>
              <a:rPr lang="en-US" sz="1600" dirty="0" err="1" smtClean="0"/>
              <a:t>Barochia</a:t>
            </a:r>
            <a:r>
              <a:rPr lang="en-US" sz="1600" dirty="0" smtClean="0"/>
              <a:t> A, </a:t>
            </a:r>
            <a:r>
              <a:rPr lang="en-US" sz="1600" dirty="0" err="1" smtClean="0"/>
              <a:t>Natanson</a:t>
            </a:r>
            <a:r>
              <a:rPr lang="en-US" sz="1600" dirty="0" smtClean="0"/>
              <a:t> C, </a:t>
            </a:r>
            <a:r>
              <a:rPr lang="en-US" sz="1600" dirty="0" err="1" smtClean="0"/>
              <a:t>Eichacker</a:t>
            </a:r>
            <a:r>
              <a:rPr lang="en-US" sz="1600" dirty="0" smtClean="0"/>
              <a:t> PQ: Growing insights into the potential benefits and risks of activated protein c administration in preclinical and clinical studies, Biologics, 3, 2009</a:t>
            </a:r>
          </a:p>
          <a:p>
            <a:pPr marL="114300" indent="0">
              <a:buNone/>
            </a:pPr>
            <a:r>
              <a:rPr lang="en-US" sz="1600" dirty="0" smtClean="0"/>
              <a:t>Bateman </a:t>
            </a:r>
            <a:r>
              <a:rPr lang="en-US" sz="1600" dirty="0"/>
              <a:t>SW: </a:t>
            </a:r>
            <a:r>
              <a:rPr lang="en-US" sz="1600" dirty="0" err="1"/>
              <a:t>Hypercoagulable</a:t>
            </a:r>
            <a:r>
              <a:rPr lang="en-US" sz="1600" dirty="0"/>
              <a:t> states, Small Animal Critical Care Medicine (Silverstein DC, Hopper K), 2009</a:t>
            </a:r>
          </a:p>
          <a:p>
            <a:pPr marL="114300" indent="0">
              <a:buNone/>
            </a:pPr>
            <a:r>
              <a:rPr lang="en-US" sz="1600" dirty="0"/>
              <a:t>Donahue SM, Otto CM: </a:t>
            </a:r>
            <a:r>
              <a:rPr lang="en-US" sz="1600" dirty="0" err="1"/>
              <a:t>Thromboelastography</a:t>
            </a:r>
            <a:r>
              <a:rPr lang="en-US" sz="1600" dirty="0"/>
              <a:t>: a tool for measuring hypercoagulability, </a:t>
            </a:r>
            <a:r>
              <a:rPr lang="en-US" sz="1600" dirty="0" err="1"/>
              <a:t>hypocoaguability</a:t>
            </a:r>
            <a:r>
              <a:rPr lang="en-US" sz="1600" dirty="0"/>
              <a:t> and fibrinolysis, J Vet </a:t>
            </a:r>
            <a:r>
              <a:rPr lang="en-US" sz="1600" dirty="0" err="1"/>
              <a:t>Emerg</a:t>
            </a:r>
            <a:r>
              <a:rPr lang="en-US" sz="1600" dirty="0"/>
              <a:t> </a:t>
            </a:r>
            <a:r>
              <a:rPr lang="en-US" sz="1600" dirty="0" err="1"/>
              <a:t>Crit</a:t>
            </a:r>
            <a:r>
              <a:rPr lang="en-US" sz="1600" dirty="0"/>
              <a:t> Care 15: 9, 2005</a:t>
            </a:r>
          </a:p>
          <a:p>
            <a:pPr marL="114300" indent="0">
              <a:buNone/>
            </a:pPr>
            <a:r>
              <a:rPr lang="en-US" sz="1600" dirty="0" err="1" smtClean="0"/>
              <a:t>Fenty</a:t>
            </a:r>
            <a:r>
              <a:rPr lang="en-US" sz="1600" dirty="0" smtClean="0"/>
              <a:t> RK, </a:t>
            </a:r>
            <a:r>
              <a:rPr lang="en-US" sz="1600" dirty="0" err="1" smtClean="0"/>
              <a:t>deLaforcade</a:t>
            </a:r>
            <a:r>
              <a:rPr lang="en-US" sz="1600" dirty="0" smtClean="0"/>
              <a:t> AM, Shaw SP, O’Toole TE. Identification of hypercoagulability in dogs with primary immune-mediated hemolytic anemia utilizing </a:t>
            </a:r>
            <a:r>
              <a:rPr lang="en-US" sz="1600" dirty="0" err="1" smtClean="0"/>
              <a:t>thromboelastography</a:t>
            </a:r>
            <a:r>
              <a:rPr lang="en-US" sz="1600" dirty="0" smtClean="0"/>
              <a:t> . JAVMA. 2011;238:4</a:t>
            </a:r>
          </a:p>
          <a:p>
            <a:pPr marL="114300" indent="0">
              <a:buNone/>
            </a:pPr>
            <a:r>
              <a:rPr lang="en-US" sz="1600" dirty="0" smtClean="0"/>
              <a:t>Good LI, Manning AM: Thromboembolic disease: physiology of hemostasis and pathophysiology of thrombosis, Comp </a:t>
            </a:r>
            <a:r>
              <a:rPr lang="en-US" sz="1600" dirty="0" err="1" smtClean="0"/>
              <a:t>Cont</a:t>
            </a:r>
            <a:r>
              <a:rPr lang="en-US" sz="1600" dirty="0" smtClean="0"/>
              <a:t> </a:t>
            </a:r>
            <a:r>
              <a:rPr lang="en-US" sz="1600" dirty="0" err="1" smtClean="0"/>
              <a:t>Educ</a:t>
            </a:r>
            <a:r>
              <a:rPr lang="en-US" sz="1600" dirty="0" smtClean="0"/>
              <a:t> </a:t>
            </a:r>
            <a:r>
              <a:rPr lang="en-US" sz="1600" dirty="0" err="1" smtClean="0"/>
              <a:t>Pract</a:t>
            </a:r>
            <a:r>
              <a:rPr lang="en-US" sz="1600" dirty="0" smtClean="0"/>
              <a:t> Vet 25: 650, 2003</a:t>
            </a:r>
          </a:p>
          <a:p>
            <a:pPr marL="114300" indent="0">
              <a:buNone/>
            </a:pPr>
            <a:r>
              <a:rPr lang="en-US" sz="1600" dirty="0"/>
              <a:t>Hogan DF, Andrews DA, Green HW, et al: Antiplatelet effects and pharmacodynamics of </a:t>
            </a:r>
            <a:r>
              <a:rPr lang="en-US" sz="1600" dirty="0" err="1"/>
              <a:t>clopidogrel</a:t>
            </a:r>
            <a:r>
              <a:rPr lang="en-US" sz="1600" dirty="0"/>
              <a:t> in cats, J Am Vet Med </a:t>
            </a:r>
            <a:r>
              <a:rPr lang="en-US" sz="1600" dirty="0" err="1"/>
              <a:t>Assoc</a:t>
            </a:r>
            <a:r>
              <a:rPr lang="en-US" sz="1600" dirty="0"/>
              <a:t> 225: 1406, 2004.</a:t>
            </a:r>
          </a:p>
          <a:p>
            <a:pPr marL="114300" indent="0">
              <a:buNone/>
            </a:pPr>
            <a:r>
              <a:rPr lang="en-US" sz="1600" dirty="0" err="1" smtClean="0"/>
              <a:t>Kristensen</a:t>
            </a:r>
            <a:r>
              <a:rPr lang="en-US" sz="1600" dirty="0" smtClean="0"/>
              <a:t> AT, </a:t>
            </a:r>
            <a:r>
              <a:rPr lang="en-US" sz="1600" dirty="0" err="1" smtClean="0"/>
              <a:t>Wiinberg</a:t>
            </a:r>
            <a:r>
              <a:rPr lang="en-US" sz="1600" dirty="0" smtClean="0"/>
              <a:t> B, </a:t>
            </a:r>
            <a:r>
              <a:rPr lang="en-US" sz="1600" dirty="0" err="1" smtClean="0"/>
              <a:t>Jessen</a:t>
            </a:r>
            <a:r>
              <a:rPr lang="en-US" sz="1600" dirty="0" smtClean="0"/>
              <a:t> LR, </a:t>
            </a:r>
            <a:r>
              <a:rPr lang="en-US" sz="1600" dirty="0" err="1" smtClean="0"/>
              <a:t>Adreasen</a:t>
            </a:r>
            <a:r>
              <a:rPr lang="en-US" sz="1600" dirty="0" smtClean="0"/>
              <a:t> E, Jensen AL. Evaluation of human recombinant tissue factor-activated </a:t>
            </a:r>
            <a:r>
              <a:rPr lang="en-US" sz="1600" dirty="0" err="1" smtClean="0"/>
              <a:t>thromboelastography</a:t>
            </a:r>
            <a:r>
              <a:rPr lang="en-US" sz="1600" dirty="0" smtClean="0"/>
              <a:t> in 49 dogs with </a:t>
            </a:r>
            <a:r>
              <a:rPr lang="en-US" sz="1600" dirty="0" err="1" smtClean="0"/>
              <a:t>neoplasia</a:t>
            </a:r>
            <a:r>
              <a:rPr lang="en-US" sz="1600" dirty="0" smtClean="0"/>
              <a:t>. J Vet Intern Med. 2008;22:140–147</a:t>
            </a:r>
          </a:p>
          <a:p>
            <a:pPr marL="114300" indent="0">
              <a:buNone/>
            </a:pPr>
            <a:r>
              <a:rPr lang="en-US" sz="1600" dirty="0" err="1" smtClean="0"/>
              <a:t>Kol</a:t>
            </a:r>
            <a:r>
              <a:rPr lang="en-US" sz="1600" dirty="0" smtClean="0"/>
              <a:t> A, </a:t>
            </a:r>
            <a:r>
              <a:rPr lang="en-US" sz="1600" dirty="0" err="1" smtClean="0"/>
              <a:t>Borjesson</a:t>
            </a:r>
            <a:r>
              <a:rPr lang="en-US" sz="1600" dirty="0" smtClean="0"/>
              <a:t> DL: Application of </a:t>
            </a:r>
            <a:r>
              <a:rPr lang="en-US" sz="1600" dirty="0" err="1" smtClean="0"/>
              <a:t>thromboelastography</a:t>
            </a:r>
            <a:r>
              <a:rPr lang="en-US" sz="1600" dirty="0" smtClean="0"/>
              <a:t>/</a:t>
            </a:r>
            <a:r>
              <a:rPr lang="en-US" sz="1600" dirty="0" err="1" smtClean="0"/>
              <a:t>thromboelastometry</a:t>
            </a:r>
            <a:r>
              <a:rPr lang="en-US" sz="1600" dirty="0" smtClean="0"/>
              <a:t> to veterinary medicine, Vet </a:t>
            </a:r>
            <a:r>
              <a:rPr lang="en-US" sz="1600" dirty="0" err="1" smtClean="0"/>
              <a:t>Clin</a:t>
            </a:r>
            <a:r>
              <a:rPr lang="en-US" sz="1600" dirty="0" smtClean="0"/>
              <a:t> </a:t>
            </a:r>
            <a:r>
              <a:rPr lang="en-US" sz="1600" dirty="0" err="1" smtClean="0"/>
              <a:t>Pathol</a:t>
            </a:r>
            <a:r>
              <a:rPr lang="en-US" sz="1600" dirty="0" smtClean="0"/>
              <a:t> 39:4, 2010</a:t>
            </a:r>
          </a:p>
          <a:p>
            <a:pPr marL="114300" indent="0">
              <a:buNone/>
            </a:pPr>
            <a:r>
              <a:rPr lang="en-US" sz="1600" dirty="0" smtClean="0"/>
              <a:t>Lunsford KV, </a:t>
            </a:r>
            <a:r>
              <a:rPr lang="en-US" sz="1600" dirty="0" err="1" smtClean="0"/>
              <a:t>Mackin</a:t>
            </a:r>
            <a:r>
              <a:rPr lang="en-US" sz="1600" dirty="0" smtClean="0"/>
              <a:t> AJ: Thromboembolic therapies in dogs and cats: An evidence-based approach,  Vet </a:t>
            </a:r>
            <a:r>
              <a:rPr lang="en-US" sz="1600" dirty="0" err="1" smtClean="0"/>
              <a:t>Clin</a:t>
            </a:r>
            <a:r>
              <a:rPr lang="en-US" sz="1600" dirty="0" smtClean="0"/>
              <a:t>  North </a:t>
            </a:r>
            <a:r>
              <a:rPr lang="en-US" sz="1600" dirty="0" err="1" smtClean="0"/>
              <a:t>Amer</a:t>
            </a:r>
            <a:r>
              <a:rPr lang="en-US" sz="1600" dirty="0" smtClean="0"/>
              <a:t>  37 (3), 2007.</a:t>
            </a:r>
          </a:p>
        </p:txBody>
      </p:sp>
    </p:spTree>
    <p:extLst>
      <p:ext uri="{BB962C8B-B14F-4D97-AF65-F5344CB8AC3E}">
        <p14:creationId xmlns:p14="http://schemas.microsoft.com/office/powerpoint/2010/main" val="251127802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62500" lnSpcReduction="20000"/>
          </a:bodyPr>
          <a:lstStyle/>
          <a:p>
            <a:pPr marL="114300" indent="0">
              <a:buNone/>
            </a:pPr>
            <a:r>
              <a:rPr lang="en-US" sz="2400" dirty="0"/>
              <a:t>McMichael MA: Primary hemostasis, J Vet </a:t>
            </a:r>
            <a:r>
              <a:rPr lang="en-US" sz="2400" dirty="0" err="1"/>
              <a:t>Emerg</a:t>
            </a:r>
            <a:r>
              <a:rPr lang="en-US" sz="2400" dirty="0"/>
              <a:t> </a:t>
            </a:r>
            <a:r>
              <a:rPr lang="en-US" sz="2400" dirty="0" err="1"/>
              <a:t>Crit</a:t>
            </a:r>
            <a:r>
              <a:rPr lang="en-US" sz="2400" dirty="0"/>
              <a:t> Care 15:1, 2005</a:t>
            </a:r>
          </a:p>
          <a:p>
            <a:pPr marL="114300" indent="0">
              <a:buNone/>
            </a:pPr>
            <a:r>
              <a:rPr lang="en-US" sz="2400" dirty="0"/>
              <a:t>Otto CM, </a:t>
            </a:r>
            <a:r>
              <a:rPr lang="en-US" sz="2400" dirty="0" err="1"/>
              <a:t>Rieser</a:t>
            </a:r>
            <a:r>
              <a:rPr lang="en-US" sz="2400" dirty="0"/>
              <a:t> TM, Brooks MB, Russell MW. Evidence of hypercoagulability in dogs with </a:t>
            </a:r>
            <a:r>
              <a:rPr lang="en-US" sz="2400" dirty="0" err="1"/>
              <a:t>parvoviral</a:t>
            </a:r>
            <a:r>
              <a:rPr lang="en-US" sz="2400" dirty="0"/>
              <a:t> enteritis. J Am Vet Med Assoc. 2000;217:1500–1504</a:t>
            </a:r>
          </a:p>
          <a:p>
            <a:pPr marL="114300" indent="0">
              <a:buNone/>
            </a:pPr>
            <a:r>
              <a:rPr lang="en-US" sz="2400" dirty="0"/>
              <a:t>Rosenberg RD, </a:t>
            </a:r>
            <a:r>
              <a:rPr lang="en-US" sz="2400" dirty="0" err="1"/>
              <a:t>Aird</a:t>
            </a:r>
            <a:r>
              <a:rPr lang="en-US" sz="2400" dirty="0"/>
              <a:t> WC: Vascular-bed-specific hemostasis and </a:t>
            </a:r>
            <a:r>
              <a:rPr lang="en-US" sz="2400" dirty="0" err="1"/>
              <a:t>hypercoagulable</a:t>
            </a:r>
            <a:r>
              <a:rPr lang="en-US" sz="2400" dirty="0"/>
              <a:t> states. New </a:t>
            </a:r>
            <a:r>
              <a:rPr lang="en-US" sz="2400" dirty="0" err="1"/>
              <a:t>Engl</a:t>
            </a:r>
            <a:r>
              <a:rPr lang="en-US" sz="2400" dirty="0"/>
              <a:t> J Med 340: 15555, 1999</a:t>
            </a:r>
          </a:p>
          <a:p>
            <a:pPr marL="114300" indent="0">
              <a:buNone/>
            </a:pPr>
            <a:r>
              <a:rPr lang="en-US" sz="2400" dirty="0" err="1" smtClean="0"/>
              <a:t>Rozanski</a:t>
            </a:r>
            <a:r>
              <a:rPr lang="en-US" sz="2400" dirty="0" smtClean="0"/>
              <a:t> </a:t>
            </a:r>
            <a:r>
              <a:rPr lang="en-US" sz="2400" dirty="0"/>
              <a:t>EA, Chan DL: Anticoagulants, Small Animal Critical Care Medicine (</a:t>
            </a:r>
            <a:r>
              <a:rPr lang="en-US" sz="2400" dirty="0" err="1"/>
              <a:t>Silvertstein</a:t>
            </a:r>
            <a:r>
              <a:rPr lang="en-US" sz="2400" dirty="0"/>
              <a:t> DC, Hopper K), 2009</a:t>
            </a:r>
          </a:p>
          <a:p>
            <a:pPr marL="114300" indent="0">
              <a:buNone/>
            </a:pPr>
            <a:r>
              <a:rPr lang="en-US" sz="2400" dirty="0" err="1"/>
              <a:t>Sinnott</a:t>
            </a:r>
            <a:r>
              <a:rPr lang="en-US" sz="2400" dirty="0"/>
              <a:t> VB, Otto CM. Use of </a:t>
            </a:r>
            <a:r>
              <a:rPr lang="en-US" sz="2400" dirty="0" err="1"/>
              <a:t>thromboelastography</a:t>
            </a:r>
            <a:r>
              <a:rPr lang="en-US" sz="2400" dirty="0"/>
              <a:t> in dogs with immune-mediated hemolytic anemia: 39 cases (2000–2008). J Vet </a:t>
            </a:r>
            <a:r>
              <a:rPr lang="en-US" sz="2400" dirty="0" err="1"/>
              <a:t>Emerg</a:t>
            </a:r>
            <a:r>
              <a:rPr lang="en-US" sz="2400" dirty="0"/>
              <a:t> </a:t>
            </a:r>
            <a:r>
              <a:rPr lang="en-US" sz="2400" dirty="0" err="1"/>
              <a:t>Crit</a:t>
            </a:r>
            <a:r>
              <a:rPr lang="en-US" sz="2400" dirty="0"/>
              <a:t> Care (San Antonio). 2009;19:484–488</a:t>
            </a:r>
          </a:p>
          <a:p>
            <a:pPr marL="114300" indent="0">
              <a:buNone/>
            </a:pPr>
            <a:r>
              <a:rPr lang="en-US" sz="2400" dirty="0" smtClean="0"/>
              <a:t>Smith </a:t>
            </a:r>
            <a:r>
              <a:rPr lang="en-US" sz="2400" dirty="0"/>
              <a:t>SA, Tobias AH, Jacob KA, et al: Arterial thromboembolism in cats: acute crisis in 127 cases (1992-2001) and long-term management with low-dose aspirin in 24 cases, J Vet Intern Med 17: 73, 2003</a:t>
            </a:r>
          </a:p>
          <a:p>
            <a:pPr marL="114300" indent="0">
              <a:buNone/>
            </a:pPr>
            <a:r>
              <a:rPr lang="en-US" sz="2400" dirty="0"/>
              <a:t>Wagg CR, </a:t>
            </a:r>
            <a:r>
              <a:rPr lang="en-US" sz="2400" dirty="0" err="1"/>
              <a:t>Boysen</a:t>
            </a:r>
            <a:r>
              <a:rPr lang="en-US" sz="2400" dirty="0"/>
              <a:t> SR, </a:t>
            </a:r>
            <a:r>
              <a:rPr lang="en-US" sz="2400" dirty="0" err="1"/>
              <a:t>Bedard</a:t>
            </a:r>
            <a:r>
              <a:rPr lang="en-US" sz="2400" dirty="0"/>
              <a:t> C. </a:t>
            </a:r>
            <a:r>
              <a:rPr lang="en-US" sz="2400" dirty="0" err="1"/>
              <a:t>Thromboelastography</a:t>
            </a:r>
            <a:r>
              <a:rPr lang="en-US" sz="2400" dirty="0"/>
              <a:t> in dogs admitted to an intensive care unit. Vet </a:t>
            </a:r>
            <a:r>
              <a:rPr lang="en-US" sz="2400" dirty="0" err="1"/>
              <a:t>Clin</a:t>
            </a:r>
            <a:r>
              <a:rPr lang="en-US" sz="2400" dirty="0"/>
              <a:t> </a:t>
            </a:r>
            <a:r>
              <a:rPr lang="en-US" sz="2400" dirty="0" err="1"/>
              <a:t>Pathol</a:t>
            </a:r>
            <a:r>
              <a:rPr lang="en-US" sz="2400" dirty="0"/>
              <a:t> 2009; 38 (4)</a:t>
            </a:r>
          </a:p>
          <a:p>
            <a:pPr marL="114300" indent="0">
              <a:buNone/>
            </a:pPr>
            <a:r>
              <a:rPr lang="en-US" sz="2400" dirty="0" err="1" smtClean="0"/>
              <a:t>Wiinberg</a:t>
            </a:r>
            <a:r>
              <a:rPr lang="en-US" sz="2400" dirty="0" smtClean="0"/>
              <a:t> </a:t>
            </a:r>
            <a:r>
              <a:rPr lang="en-US" sz="2400" dirty="0"/>
              <a:t>B, Jensen AL, Johansson PI, </a:t>
            </a:r>
            <a:r>
              <a:rPr lang="en-US" sz="2400" dirty="0" err="1"/>
              <a:t>Rozanski</a:t>
            </a:r>
            <a:r>
              <a:rPr lang="en-US" sz="2400" dirty="0"/>
              <a:t> E, </a:t>
            </a:r>
            <a:r>
              <a:rPr lang="en-US" sz="2400" dirty="0" err="1"/>
              <a:t>Tranholm</a:t>
            </a:r>
            <a:r>
              <a:rPr lang="en-US" sz="2400" dirty="0"/>
              <a:t> M, </a:t>
            </a:r>
            <a:r>
              <a:rPr lang="en-US" sz="2400" dirty="0" err="1"/>
              <a:t>Kristensen</a:t>
            </a:r>
            <a:r>
              <a:rPr lang="en-US" sz="2400" dirty="0"/>
              <a:t> AT. </a:t>
            </a:r>
            <a:r>
              <a:rPr lang="en-US" sz="2400" dirty="0" err="1"/>
              <a:t>Thromboelastographic</a:t>
            </a:r>
            <a:r>
              <a:rPr lang="en-US" sz="2400" dirty="0"/>
              <a:t> evaluation of hemostatic function in dogs with disseminated intravascular coagulation. J Vet Intern Med. 2008;22:357–365</a:t>
            </a:r>
          </a:p>
          <a:p>
            <a:pPr marL="114300" indent="0">
              <a:buNone/>
            </a:pPr>
            <a:r>
              <a:rPr lang="en-US" sz="2400" dirty="0" err="1" smtClean="0"/>
              <a:t>Wiinberg</a:t>
            </a:r>
            <a:r>
              <a:rPr lang="en-US" sz="2400" dirty="0" smtClean="0"/>
              <a:t> </a:t>
            </a:r>
            <a:r>
              <a:rPr lang="en-US" sz="2400" dirty="0"/>
              <a:t>B, Jensen AL, </a:t>
            </a:r>
            <a:r>
              <a:rPr lang="en-US" sz="2400" dirty="0" err="1"/>
              <a:t>Rozanski</a:t>
            </a:r>
            <a:r>
              <a:rPr lang="en-US" sz="2400" dirty="0"/>
              <a:t> E, et al. Tissue factor activated </a:t>
            </a:r>
            <a:r>
              <a:rPr lang="en-US" sz="2400" dirty="0" err="1"/>
              <a:t>thromboelastography</a:t>
            </a:r>
            <a:r>
              <a:rPr lang="en-US" sz="2400" dirty="0"/>
              <a:t> correlates to clinical signs of bleeding in dogs. Vet J. 2009;179:121–129.</a:t>
            </a:r>
          </a:p>
          <a:p>
            <a:pPr marL="114300" indent="0">
              <a:buNone/>
            </a:pPr>
            <a:r>
              <a:rPr lang="en-US" sz="2400" dirty="0" err="1" smtClean="0"/>
              <a:t>Wiinberg</a:t>
            </a:r>
            <a:r>
              <a:rPr lang="en-US" sz="2400" dirty="0" smtClean="0"/>
              <a:t> </a:t>
            </a:r>
            <a:r>
              <a:rPr lang="en-US" sz="2400" dirty="0"/>
              <a:t>B, </a:t>
            </a:r>
            <a:r>
              <a:rPr lang="en-US" sz="2400" dirty="0" err="1"/>
              <a:t>Kristensen</a:t>
            </a:r>
            <a:r>
              <a:rPr lang="en-US" sz="2400" dirty="0"/>
              <a:t> AT: </a:t>
            </a:r>
            <a:r>
              <a:rPr lang="en-US" sz="2400" dirty="0" err="1"/>
              <a:t>Thromboelastography</a:t>
            </a:r>
            <a:r>
              <a:rPr lang="en-US" sz="2400" dirty="0"/>
              <a:t> in Veterinary Medicine, </a:t>
            </a:r>
            <a:r>
              <a:rPr lang="en-US" sz="2400" dirty="0" err="1"/>
              <a:t>Semin</a:t>
            </a:r>
            <a:r>
              <a:rPr lang="en-US" sz="2400" dirty="0"/>
              <a:t> </a:t>
            </a:r>
            <a:r>
              <a:rPr lang="en-US" sz="2400" dirty="0" err="1"/>
              <a:t>Thromb</a:t>
            </a:r>
            <a:r>
              <a:rPr lang="en-US" sz="2400" dirty="0"/>
              <a:t> </a:t>
            </a:r>
            <a:r>
              <a:rPr lang="en-US" sz="2400" dirty="0" err="1"/>
              <a:t>Hemost</a:t>
            </a:r>
            <a:r>
              <a:rPr lang="en-US" sz="2400" dirty="0"/>
              <a:t> 36: 7, 2010</a:t>
            </a:r>
          </a:p>
          <a:p>
            <a:pPr marL="114300" indent="0">
              <a:buNone/>
            </a:pPr>
            <a:endParaRPr lang="en-US" sz="1000" dirty="0"/>
          </a:p>
          <a:p>
            <a:pPr marL="114300" indent="0">
              <a:buNone/>
            </a:pPr>
            <a:endParaRPr lang="en-US" sz="1000" dirty="0"/>
          </a:p>
          <a:p>
            <a:pPr marL="114300" indent="0">
              <a:buNone/>
            </a:pPr>
            <a:endParaRPr lang="en-US" dirty="0"/>
          </a:p>
        </p:txBody>
      </p:sp>
    </p:spTree>
    <p:extLst>
      <p:ext uri="{BB962C8B-B14F-4D97-AF65-F5344CB8AC3E}">
        <p14:creationId xmlns:p14="http://schemas.microsoft.com/office/powerpoint/2010/main" val="26489024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Hemostasis Review</a:t>
            </a:r>
            <a:endParaRPr lang="en-US" dirty="0"/>
          </a:p>
        </p:txBody>
      </p:sp>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t="-13000" b="-13000"/>
          <a:stretch>
            <a:fillRect/>
          </a:stretch>
        </p:blipFill>
        <p:spPr/>
      </p:pic>
      <p:sp>
        <p:nvSpPr>
          <p:cNvPr id="3" name="TextBox 2"/>
          <p:cNvSpPr txBox="1"/>
          <p:nvPr/>
        </p:nvSpPr>
        <p:spPr>
          <a:xfrm>
            <a:off x="573073" y="6365949"/>
            <a:ext cx="7163590" cy="276999"/>
          </a:xfrm>
          <a:prstGeom prst="rect">
            <a:avLst/>
          </a:prstGeom>
          <a:noFill/>
        </p:spPr>
        <p:txBody>
          <a:bodyPr wrap="none" rtlCol="0">
            <a:spAutoFit/>
          </a:bodyPr>
          <a:lstStyle/>
          <a:p>
            <a:r>
              <a:rPr lang="en-US" sz="1200" dirty="0"/>
              <a:t>http://3.bp.blogspot.com/_w7hnLbtZ6fM/TH8hOyS6dtI/AAAAAAAAAEQ/8hel-FXGZUU/s1600/hemostasis11.jpg</a:t>
            </a:r>
          </a:p>
        </p:txBody>
      </p:sp>
    </p:spTree>
    <p:extLst>
      <p:ext uri="{BB962C8B-B14F-4D97-AF65-F5344CB8AC3E}">
        <p14:creationId xmlns:p14="http://schemas.microsoft.com/office/powerpoint/2010/main" val="12913140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Hemostasis Review</a:t>
            </a:r>
            <a:endParaRPr lang="en-US" dirty="0"/>
          </a:p>
        </p:txBody>
      </p:sp>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t="-9167" b="-9167"/>
          <a:stretch>
            <a:fillRect/>
          </a:stretch>
        </p:blipFill>
        <p:spPr/>
      </p:pic>
      <p:sp>
        <p:nvSpPr>
          <p:cNvPr id="5" name="TextBox 4"/>
          <p:cNvSpPr txBox="1"/>
          <p:nvPr/>
        </p:nvSpPr>
        <p:spPr>
          <a:xfrm>
            <a:off x="712470" y="6448174"/>
            <a:ext cx="7163590" cy="276999"/>
          </a:xfrm>
          <a:prstGeom prst="rect">
            <a:avLst/>
          </a:prstGeom>
          <a:noFill/>
        </p:spPr>
        <p:txBody>
          <a:bodyPr wrap="none" rtlCol="0">
            <a:spAutoFit/>
          </a:bodyPr>
          <a:lstStyle/>
          <a:p>
            <a:pPr algn="ctr"/>
            <a:r>
              <a:rPr lang="en-US" sz="1200" dirty="0"/>
              <a:t>http://3.bp.blogspot.com/_w7hnLbtZ6fM/TH8hOyS6dtI/AAAAAAAAAEQ/8hel-FXGZUU/s1600/hemostasis11.jpg</a:t>
            </a:r>
          </a:p>
        </p:txBody>
      </p:sp>
    </p:spTree>
    <p:extLst>
      <p:ext uri="{BB962C8B-B14F-4D97-AF65-F5344CB8AC3E}">
        <p14:creationId xmlns:p14="http://schemas.microsoft.com/office/powerpoint/2010/main" val="101182600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Hemostasis Review</a:t>
            </a:r>
            <a:endParaRPr lang="en-US" dirty="0"/>
          </a:p>
        </p:txBody>
      </p:sp>
      <p:pic>
        <p:nvPicPr>
          <p:cNvPr id="4" name="Content Placeholder 3"/>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t="-10698" b="-10698"/>
          <a:stretch>
            <a:fillRect/>
          </a:stretch>
        </p:blipFill>
        <p:spPr>
          <a:xfrm>
            <a:off x="457200" y="1662160"/>
            <a:ext cx="7620000" cy="4800600"/>
          </a:xfrm>
        </p:spPr>
      </p:pic>
      <p:sp>
        <p:nvSpPr>
          <p:cNvPr id="3" name="TextBox 2"/>
          <p:cNvSpPr txBox="1"/>
          <p:nvPr/>
        </p:nvSpPr>
        <p:spPr>
          <a:xfrm>
            <a:off x="177081" y="6262300"/>
            <a:ext cx="7900119" cy="276999"/>
          </a:xfrm>
          <a:prstGeom prst="rect">
            <a:avLst/>
          </a:prstGeom>
          <a:noFill/>
        </p:spPr>
        <p:txBody>
          <a:bodyPr wrap="none" rtlCol="0">
            <a:spAutoFit/>
          </a:bodyPr>
          <a:lstStyle/>
          <a:p>
            <a:r>
              <a:rPr lang="hr-HR" sz="1200" dirty="0"/>
              <a:t>http://1.bp.blogspot.com/-xFRi_WmdCdE/TWANjJF24AI/AAAAAAAACgc/xj6eNTPh6l8/s1600/Secondary%2BHemostasis.png</a:t>
            </a:r>
            <a:endParaRPr lang="en-US" sz="1200" dirty="0"/>
          </a:p>
        </p:txBody>
      </p:sp>
    </p:spTree>
    <p:extLst>
      <p:ext uri="{BB962C8B-B14F-4D97-AF65-F5344CB8AC3E}">
        <p14:creationId xmlns:p14="http://schemas.microsoft.com/office/powerpoint/2010/main" val="306577426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 Cascade</a:t>
            </a:r>
            <a:endParaRPr lang="en-US" dirty="0"/>
          </a:p>
        </p:txBody>
      </p:sp>
      <p:sp>
        <p:nvSpPr>
          <p:cNvPr id="3" name="Content Placeholder 2"/>
          <p:cNvSpPr>
            <a:spLocks noGrp="1"/>
          </p:cNvSpPr>
          <p:nvPr>
            <p:ph idx="1"/>
          </p:nvPr>
        </p:nvSpPr>
        <p:spPr/>
        <p:txBody>
          <a:bodyPr/>
          <a:lstStyle/>
          <a:p>
            <a:r>
              <a:rPr lang="en-US" dirty="0" smtClean="0"/>
              <a:t>Classic model</a:t>
            </a:r>
          </a:p>
          <a:p>
            <a:pPr lvl="1"/>
            <a:r>
              <a:rPr lang="en-US" dirty="0" smtClean="0"/>
              <a:t>Divides into extrinsic and intrinsic pathways which converse into the common pathway</a:t>
            </a:r>
          </a:p>
          <a:p>
            <a:pPr lvl="1"/>
            <a:r>
              <a:rPr lang="en-US" dirty="0" smtClean="0"/>
              <a:t>Artifact of in-vitro testing</a:t>
            </a:r>
          </a:p>
          <a:p>
            <a:pPr lvl="1"/>
            <a:endParaRPr lang="en-US" dirty="0"/>
          </a:p>
          <a:p>
            <a:r>
              <a:rPr lang="en-US" dirty="0" smtClean="0"/>
              <a:t>Cell-based model of coagulation</a:t>
            </a:r>
          </a:p>
          <a:p>
            <a:pPr lvl="1"/>
            <a:r>
              <a:rPr lang="en-US" dirty="0" smtClean="0"/>
              <a:t>More adequately explains the mechanisms leading to hemostasis in-vivo</a:t>
            </a:r>
          </a:p>
        </p:txBody>
      </p:sp>
    </p:spTree>
    <p:extLst>
      <p:ext uri="{BB962C8B-B14F-4D97-AF65-F5344CB8AC3E}">
        <p14:creationId xmlns:p14="http://schemas.microsoft.com/office/powerpoint/2010/main" val="35578947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 model of coagulation</a:t>
            </a:r>
            <a:endParaRPr lang="en-US" dirty="0"/>
          </a:p>
        </p:txBody>
      </p:sp>
      <p:pic>
        <p:nvPicPr>
          <p:cNvPr id="11" name="Content Placeholder 10"/>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29365" r="-29365"/>
          <a:stretch>
            <a:fillRect/>
          </a:stretch>
        </p:blipFill>
        <p:spPr/>
      </p:pic>
      <p:sp>
        <p:nvSpPr>
          <p:cNvPr id="4" name="TextBox 3"/>
          <p:cNvSpPr txBox="1"/>
          <p:nvPr/>
        </p:nvSpPr>
        <p:spPr>
          <a:xfrm>
            <a:off x="1679575" y="6520418"/>
            <a:ext cx="4983606" cy="276999"/>
          </a:xfrm>
          <a:prstGeom prst="rect">
            <a:avLst/>
          </a:prstGeom>
          <a:noFill/>
        </p:spPr>
        <p:txBody>
          <a:bodyPr wrap="none" rtlCol="0">
            <a:spAutoFit/>
          </a:bodyPr>
          <a:lstStyle/>
          <a:p>
            <a:r>
              <a:rPr lang="en-US" sz="1200" dirty="0"/>
              <a:t>http://</a:t>
            </a:r>
            <a:r>
              <a:rPr lang="en-US" sz="1200" dirty="0" err="1"/>
              <a:t>img.medscape.com</a:t>
            </a:r>
            <a:r>
              <a:rPr lang="en-US" sz="1200" dirty="0"/>
              <a:t>/</a:t>
            </a:r>
            <a:r>
              <a:rPr lang="en-US" sz="1200" dirty="0" err="1"/>
              <a:t>fullsize</a:t>
            </a:r>
            <a:r>
              <a:rPr lang="en-US" sz="1200" dirty="0"/>
              <a:t>/migrated/409/675/pharm2102.07.fig2.jpg</a:t>
            </a:r>
          </a:p>
        </p:txBody>
      </p:sp>
    </p:spTree>
    <p:extLst>
      <p:ext uri="{BB962C8B-B14F-4D97-AF65-F5344CB8AC3E}">
        <p14:creationId xmlns:p14="http://schemas.microsoft.com/office/powerpoint/2010/main" val="181678952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9315</TotalTime>
  <Words>6819</Words>
  <Application>Microsoft Macintosh PowerPoint</Application>
  <PresentationFormat>On-screen Show (4:3)</PresentationFormat>
  <Paragraphs>481</Paragraphs>
  <Slides>44</Slides>
  <Notes>30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Adjacency</vt:lpstr>
      <vt:lpstr>Hypercoagulability, assessment and treatment</vt:lpstr>
      <vt:lpstr>Plan for today</vt:lpstr>
      <vt:lpstr>4 Quadrant System of Hemostasis</vt:lpstr>
      <vt:lpstr>Hemostasis Review</vt:lpstr>
      <vt:lpstr>Hemostasis Review</vt:lpstr>
      <vt:lpstr>Hemostasis Review</vt:lpstr>
      <vt:lpstr>Hemostasis Review</vt:lpstr>
      <vt:lpstr>Coagulation Cascade</vt:lpstr>
      <vt:lpstr>Classic model of coagulation</vt:lpstr>
      <vt:lpstr>Cell-based model of coagulation</vt:lpstr>
      <vt:lpstr>Endogenous anticoagulant systems</vt:lpstr>
      <vt:lpstr>Fibrinolysis </vt:lpstr>
      <vt:lpstr>Classic coagulation tests</vt:lpstr>
      <vt:lpstr>Hypercoagulability</vt:lpstr>
      <vt:lpstr>Conditions predisposing to thrombosis</vt:lpstr>
      <vt:lpstr>Microvascular thrombosis</vt:lpstr>
      <vt:lpstr>Hypercoagulability and Systemic Inflammation</vt:lpstr>
      <vt:lpstr>Prothrombosis in SIRS/sepsis</vt:lpstr>
      <vt:lpstr>Decreased anti-thrombosis in SIRS/Sepsis</vt:lpstr>
      <vt:lpstr>Enhanced Anti-fibrinolysis in SIRS/Sepsis</vt:lpstr>
      <vt:lpstr>Assessment of hypercoagulability</vt:lpstr>
      <vt:lpstr>Mechanism of thromboelastography (TEG)</vt:lpstr>
      <vt:lpstr>Thromboelastogram</vt:lpstr>
      <vt:lpstr>Coagulation Index</vt:lpstr>
      <vt:lpstr>TEG and hypercoagulability</vt:lpstr>
      <vt:lpstr>TEG and hypocoagulability</vt:lpstr>
      <vt:lpstr>TEG and DIC</vt:lpstr>
      <vt:lpstr>TEG and anticoagulant therapy</vt:lpstr>
      <vt:lpstr>Anticoagulant therapy</vt:lpstr>
      <vt:lpstr>Antiplatelet drugs</vt:lpstr>
      <vt:lpstr>Aspirin</vt:lpstr>
      <vt:lpstr>Thienopyridine Derivatives</vt:lpstr>
      <vt:lpstr>Integrin α IIb β 3 (Glycoprotein IIb/IIIa) Receptor Inhibitors</vt:lpstr>
      <vt:lpstr>Oral anticoagulants</vt:lpstr>
      <vt:lpstr>Parenteral anticoagulants</vt:lpstr>
      <vt:lpstr>Other antithrombotic therapies</vt:lpstr>
      <vt:lpstr>Thrombolytic therapy</vt:lpstr>
      <vt:lpstr>Thrombolytic therapy</vt:lpstr>
      <vt:lpstr>Recommendations for Thrombolytic Therapy in Small Animals</vt:lpstr>
      <vt:lpstr>Conclusions</vt:lpstr>
      <vt:lpstr>Special Thanks</vt:lpstr>
      <vt:lpstr>Questions?</vt:lpstr>
      <vt:lpstr>References</vt:lpstr>
      <vt:lpstr>References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Hypercoagulability, assessment and treatment</dc:title>
  <dc:creator>Jillian DiFazio</dc:creator>
  <cp:lastModifiedBy>Jillian DiFazio</cp:lastModifiedBy>
  <cp:revision>113</cp:revision>
  <dcterms:created xsi:type="dcterms:W3CDTF">2011-05-02T14:58:33Z</dcterms:created>
  <dcterms:modified xsi:type="dcterms:W3CDTF">2011-05-20T11:37:12Z</dcterms:modified>
</cp:coreProperties>
</file>