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6" r:id="rId1"/>
  </p:sldMasterIdLst>
  <p:notesMasterIdLst>
    <p:notesMasterId r:id="rId75"/>
  </p:notesMasterIdLst>
  <p:handoutMasterIdLst>
    <p:handoutMasterId r:id="rId76"/>
  </p:handoutMasterIdLst>
  <p:sldIdLst>
    <p:sldId id="256" r:id="rId2"/>
    <p:sldId id="338" r:id="rId3"/>
    <p:sldId id="288" r:id="rId4"/>
    <p:sldId id="328" r:id="rId5"/>
    <p:sldId id="337" r:id="rId6"/>
    <p:sldId id="332" r:id="rId7"/>
    <p:sldId id="289" r:id="rId8"/>
    <p:sldId id="290" r:id="rId9"/>
    <p:sldId id="291" r:id="rId10"/>
    <p:sldId id="308" r:id="rId11"/>
    <p:sldId id="309" r:id="rId12"/>
    <p:sldId id="316" r:id="rId13"/>
    <p:sldId id="343" r:id="rId14"/>
    <p:sldId id="344" r:id="rId15"/>
    <p:sldId id="345" r:id="rId16"/>
    <p:sldId id="346" r:id="rId17"/>
    <p:sldId id="347" r:id="rId18"/>
    <p:sldId id="313" r:id="rId19"/>
    <p:sldId id="348" r:id="rId20"/>
    <p:sldId id="349" r:id="rId21"/>
    <p:sldId id="350" r:id="rId22"/>
    <p:sldId id="317" r:id="rId23"/>
    <p:sldId id="320" r:id="rId24"/>
    <p:sldId id="352" r:id="rId25"/>
    <p:sldId id="353" r:id="rId26"/>
    <p:sldId id="294" r:id="rId27"/>
    <p:sldId id="311" r:id="rId28"/>
    <p:sldId id="354" r:id="rId29"/>
    <p:sldId id="312" r:id="rId30"/>
    <p:sldId id="319" r:id="rId31"/>
    <p:sldId id="329" r:id="rId32"/>
    <p:sldId id="366" r:id="rId33"/>
    <p:sldId id="367" r:id="rId34"/>
    <p:sldId id="371" r:id="rId35"/>
    <p:sldId id="372" r:id="rId36"/>
    <p:sldId id="373" r:id="rId37"/>
    <p:sldId id="374" r:id="rId38"/>
    <p:sldId id="375" r:id="rId39"/>
    <p:sldId id="377" r:id="rId40"/>
    <p:sldId id="351" r:id="rId41"/>
    <p:sldId id="355" r:id="rId42"/>
    <p:sldId id="356" r:id="rId43"/>
    <p:sldId id="357" r:id="rId44"/>
    <p:sldId id="358" r:id="rId45"/>
    <p:sldId id="359" r:id="rId46"/>
    <p:sldId id="360" r:id="rId47"/>
    <p:sldId id="310" r:id="rId48"/>
    <p:sldId id="362" r:id="rId49"/>
    <p:sldId id="361" r:id="rId50"/>
    <p:sldId id="363" r:id="rId51"/>
    <p:sldId id="315" r:id="rId52"/>
    <p:sldId id="306" r:id="rId53"/>
    <p:sldId id="364" r:id="rId54"/>
    <p:sldId id="386" r:id="rId55"/>
    <p:sldId id="385" r:id="rId56"/>
    <p:sldId id="321" r:id="rId57"/>
    <p:sldId id="365" r:id="rId58"/>
    <p:sldId id="342" r:id="rId59"/>
    <p:sldId id="368" r:id="rId60"/>
    <p:sldId id="369" r:id="rId61"/>
    <p:sldId id="370" r:id="rId62"/>
    <p:sldId id="378" r:id="rId63"/>
    <p:sldId id="379" r:id="rId64"/>
    <p:sldId id="387" r:id="rId65"/>
    <p:sldId id="388" r:id="rId66"/>
    <p:sldId id="390" r:id="rId67"/>
    <p:sldId id="380" r:id="rId68"/>
    <p:sldId id="381" r:id="rId69"/>
    <p:sldId id="382" r:id="rId70"/>
    <p:sldId id="383" r:id="rId71"/>
    <p:sldId id="384" r:id="rId72"/>
    <p:sldId id="322" r:id="rId73"/>
    <p:sldId id="334" r:id="rId7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7F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338" autoAdjust="0"/>
  </p:normalViewPr>
  <p:slideViewPr>
    <p:cSldViewPr snapToGrid="0" snapToObjects="1">
      <p:cViewPr varScale="1">
        <p:scale>
          <a:sx n="66" d="100"/>
          <a:sy n="66" d="100"/>
        </p:scale>
        <p:origin x="-219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4" d="100"/>
        <a:sy n="124" d="100"/>
      </p:scale>
      <p:origin x="0" y="9232"/>
    </p:cViewPr>
  </p:sorterViewPr>
  <p:notesViewPr>
    <p:cSldViewPr snapToGrid="0" snapToObjects="1">
      <p:cViewPr varScale="1">
        <p:scale>
          <a:sx n="63" d="100"/>
          <a:sy n="63" d="100"/>
        </p:scale>
        <p:origin x="-2800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80" Type="http://schemas.openxmlformats.org/officeDocument/2006/relationships/theme" Target="theme/theme1.xml"/><Relationship Id="rId81" Type="http://schemas.openxmlformats.org/officeDocument/2006/relationships/tableStyles" Target="tableStyles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notesMaster" Target="notesMasters/notesMaster1.xml"/><Relationship Id="rId76" Type="http://schemas.openxmlformats.org/officeDocument/2006/relationships/handoutMaster" Target="handoutMasters/handoutMaster1.xml"/><Relationship Id="rId77" Type="http://schemas.openxmlformats.org/officeDocument/2006/relationships/printerSettings" Target="printerSettings/printerSettings1.bin"/><Relationship Id="rId78" Type="http://schemas.openxmlformats.org/officeDocument/2006/relationships/presProps" Target="presProps.xml"/><Relationship Id="rId79" Type="http://schemas.openxmlformats.org/officeDocument/2006/relationships/viewProps" Target="viewProps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616E8-1A83-F446-9F9E-F3FC9A5A2AA3}" type="datetimeFigureOut">
              <a:rPr lang="en-US" smtClean="0"/>
              <a:pPr/>
              <a:t>5/8/12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119002-D7C9-BD48-99B4-D44F4321E6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1874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CD1DF2-2208-554D-A603-8C62518ECDDD}" type="datetimeFigureOut">
              <a:rPr lang="en-US" smtClean="0"/>
              <a:pPr/>
              <a:t>5/8/12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28BC9B-9C88-7E4C-9354-9475F8A48F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6992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3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SCUF: blood enters the dialyzer, is divided into thousands of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strawlike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semipermeable membranes, and is exposed to a positive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transmembrane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pressure.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-purely convective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-used in humans for non-diuretic responsive CHF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CVVH: blood enters the dialyzer and exposed to a positive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transmembrane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pressure as well as a sterile balanced electrolyte solution is used to replace the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ultrafiltrate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following dialysis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-purely convective therapy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CVVHD: Blood enters the dialyzer and is divided into thousands of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strawlike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semipermeable membranes that are bathed in a solution that flows countercurrent to the blood flow.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-most similar to IHD, utilizes diffusion only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CVVHDF: Blood enters the dialyzer and is exposed to the dialysate as well as a positive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transmembrane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pressure.   A sterile balanced electrolyte solution is used to replace the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ultrafiltrate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-uses both diffusion and convective properties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7822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Veterinary literature.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0008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Human studies</a:t>
            </a:r>
          </a:p>
          <a:p>
            <a:pPr marL="0" marR="0" lvl="5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 cardiac surgery patients: survival rates were higher (77%-78%) in patients undergoing dialysis when urine output was &lt; 100ml/8hr, if patient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raised to 5 mg/dl survival dropped to 45%-57%</a:t>
            </a:r>
          </a:p>
          <a:p>
            <a:r>
              <a:rPr lang="en-US" dirty="0" smtClean="0"/>
              <a:t>All the information published on when to institute</a:t>
            </a:r>
            <a:r>
              <a:rPr lang="en-US" baseline="0" dirty="0" smtClean="0"/>
              <a:t> dialysis is based on uremic indications, does not talk about toxin removal or other non-renal indications for dialysis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0275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Hepatic encephalopathy-improvement has been noted w/ the</a:t>
            </a:r>
            <a:r>
              <a:rPr lang="en-US" baseline="0" dirty="0" smtClean="0"/>
              <a:t> use of </a:t>
            </a:r>
            <a:r>
              <a:rPr lang="en-US" baseline="0" dirty="0" err="1" smtClean="0"/>
              <a:t>polyacrylonitriate</a:t>
            </a:r>
            <a:r>
              <a:rPr lang="en-US" baseline="0" dirty="0" smtClean="0"/>
              <a:t> membranes, thought to be associated w/ removal of “middle molecular weight” substances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Ele</a:t>
            </a:r>
            <a:r>
              <a:rPr lang="en-US" baseline="0" dirty="0" smtClean="0"/>
              <a:t>ctrolyte abnormalities predominantly associated w/ renal failure but also reported to use w/ acute tumor lysis syndrome, CRRT, Martin 2010.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474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Key principles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Low molecular weight substances that are water soluble pass easily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Large, protein-bound or lipid soluble molecules are more difficult to remove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Small volume of distribution will be more easily removed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Water-soluble molecules remain more accessible, toxic levels more easily reduced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Lipid-soluble molecules will have a smaller proportion available to the dialyzer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Rebound:</a:t>
            </a:r>
          </a:p>
          <a:p>
            <a:pPr lvl="5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Intravascular levels of lipid-soluble molecules may decline quickly after initial session but increase again as serum levels re-equilibrate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Effected by: obesity, extracellular fluid volume status, age, gender, thyroid function, renal function, and cardiac output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3638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3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Cartriage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similar to dialysis membrane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Toxins are removed by binding to activated charcoal or resin, rather than diffusion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Useful w/ highly protein-bound and lipid-bound molecules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Disadvantage: needs to be changed every 2-3 hours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 be used alone or in circuit w/ traditional IHD filters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2969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Toxin removal</a:t>
            </a:r>
          </a:p>
          <a:p>
            <a:pPr lvl="1"/>
            <a:r>
              <a:rPr lang="en-US" dirty="0" smtClean="0"/>
              <a:t>Baclofen toxicosis: Torre 2008, Scott 2007</a:t>
            </a:r>
          </a:p>
          <a:p>
            <a:pPr lvl="2"/>
            <a:r>
              <a:rPr lang="en-US" dirty="0" smtClean="0"/>
              <a:t>Used in dogs to decrease urethral resistance</a:t>
            </a:r>
          </a:p>
          <a:p>
            <a:pPr lvl="2"/>
            <a:r>
              <a:rPr lang="en-US" dirty="0" smtClean="0"/>
              <a:t>One presumed and one confirmed case</a:t>
            </a:r>
          </a:p>
          <a:p>
            <a:pPr lvl="2"/>
            <a:r>
              <a:rPr lang="en-US" dirty="0" smtClean="0"/>
              <a:t>Both required PPV, both recovered</a:t>
            </a:r>
          </a:p>
          <a:p>
            <a:pPr lvl="1"/>
            <a:r>
              <a:rPr lang="en-US" dirty="0" smtClean="0"/>
              <a:t>Lily Toxicosis</a:t>
            </a:r>
          </a:p>
          <a:p>
            <a:pPr lvl="2"/>
            <a:r>
              <a:rPr lang="en-US" dirty="0" smtClean="0"/>
              <a:t>Berg 2007</a:t>
            </a:r>
          </a:p>
          <a:p>
            <a:pPr lvl="2"/>
            <a:r>
              <a:rPr lang="en-US" dirty="0" smtClean="0"/>
              <a:t>Cat already developed AKI, treated w/ one treatment of dialysis</a:t>
            </a:r>
          </a:p>
          <a:p>
            <a:pPr lvl="2"/>
            <a:r>
              <a:rPr lang="en-US" dirty="0" smtClean="0"/>
              <a:t>Had dialysis disequilibrium</a:t>
            </a:r>
          </a:p>
          <a:p>
            <a:pPr lvl="2"/>
            <a:r>
              <a:rPr lang="en-US" dirty="0" smtClean="0"/>
              <a:t>No chronic changes noted</a:t>
            </a:r>
          </a:p>
          <a:p>
            <a:pPr lvl="1"/>
            <a:r>
              <a:rPr lang="en-US" dirty="0" smtClean="0"/>
              <a:t>Ethanol toxicosis</a:t>
            </a:r>
          </a:p>
          <a:p>
            <a:pPr lvl="2"/>
            <a:r>
              <a:rPr lang="en-US" dirty="0" smtClean="0"/>
              <a:t>Keno 2011</a:t>
            </a:r>
          </a:p>
          <a:p>
            <a:pPr lvl="2"/>
            <a:r>
              <a:rPr lang="en-US" dirty="0" smtClean="0"/>
              <a:t>Measured ethanol in serum, w/ rapid decline following initiation of dialysis</a:t>
            </a:r>
          </a:p>
          <a:p>
            <a:pPr lvl="2"/>
            <a:r>
              <a:rPr lang="en-US" dirty="0" smtClean="0"/>
              <a:t>Historical dogs using </a:t>
            </a:r>
            <a:r>
              <a:rPr lang="en-US" dirty="0" err="1" smtClean="0"/>
              <a:t>dialsysis</a:t>
            </a:r>
            <a:r>
              <a:rPr lang="en-US" dirty="0" smtClean="0"/>
              <a:t> to </a:t>
            </a:r>
            <a:r>
              <a:rPr lang="en-US" dirty="0" err="1" smtClean="0"/>
              <a:t>remvoe</a:t>
            </a:r>
            <a:r>
              <a:rPr lang="en-US" dirty="0" smtClean="0"/>
              <a:t> ethanol w/ exposure was 4.3 times faster than physiologic removal</a:t>
            </a:r>
          </a:p>
          <a:p>
            <a:pPr lvl="1"/>
            <a:r>
              <a:rPr lang="en-US" dirty="0" smtClean="0"/>
              <a:t>Grape and Raisin toxicosis</a:t>
            </a:r>
          </a:p>
          <a:p>
            <a:pPr lvl="2"/>
            <a:r>
              <a:rPr lang="en-US" dirty="0" err="1" smtClean="0"/>
              <a:t>Mazzaferro</a:t>
            </a:r>
            <a:r>
              <a:rPr lang="en-US" dirty="0" smtClean="0"/>
              <a:t> 2004</a:t>
            </a:r>
          </a:p>
          <a:p>
            <a:pPr lvl="2"/>
            <a:r>
              <a:rPr lang="en-US" dirty="0" smtClean="0"/>
              <a:t>2/4 cases lived, ½ had peritoneal dialysis</a:t>
            </a:r>
          </a:p>
          <a:p>
            <a:pPr lvl="1"/>
            <a:r>
              <a:rPr lang="en-US" dirty="0" smtClean="0"/>
              <a:t>Propylene glycol toxicosis</a:t>
            </a:r>
          </a:p>
          <a:p>
            <a:pPr lvl="2"/>
            <a:r>
              <a:rPr lang="en-US" dirty="0" smtClean="0"/>
              <a:t>Signs were similar to ethylene glycol</a:t>
            </a:r>
          </a:p>
          <a:p>
            <a:pPr lvl="2"/>
            <a:r>
              <a:rPr lang="en-US" dirty="0" smtClean="0"/>
              <a:t>Treated w/ hemodialysis and improved and lived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948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CRRT paper: Diehl 2008: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retrospective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indications included non-responsive azotemia w/ fluid overload and anuria in both species, cats also had hyperkalemia</a:t>
            </a:r>
          </a:p>
          <a:p>
            <a:pPr lvl="1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Vriese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1999, Inflammatory mediators and sepsis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CVVH w/ the AN69 membrane nonspecifically removes cytokines from circulation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Achieved predominantly by membrane adsorption but also by convection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 and anti-inflammatory mediators are removed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change in hemodynamics or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repiratory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function was observed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Unclear if this benefits patients with sepsis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5981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Traditionally for AKI associated w/ oliguria or anuria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Uremia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Used in a case series in dogs w/ Leptospirosis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Bekel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al 2005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Case series in cats with AKI of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veriable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etiology Dorval 2009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Acid-base and electrolyte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distrubances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Toxins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May be used for dialyzable toxins   (ethylene glycol, ethanol, barbiturate, sodium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monofluroacetate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poisoning)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Hepatic encephalopathy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Treatment for hypo or hyperthermia</a:t>
            </a:r>
          </a:p>
          <a:p>
            <a:pPr lvl="1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Presurgical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management of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uroabdomen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Non-renal indications: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Congestive heart failure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Ultrafiltration has been advocated in refractory CHF, but may be more effective w/ CRRT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Postulated that the dialysis may also remove myocardial depressant substances, such as ANP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Patients can be transitioned from CRRT to an automated, potentially ambulatory PD</a:t>
            </a:r>
          </a:p>
          <a:p>
            <a:pPr lvl="2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Periteonal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lavage as a compliment to surgery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Currently under debate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Generalized peritonitis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Acute necrotizing pancreatitis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8070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Published</a:t>
            </a:r>
            <a:r>
              <a:rPr lang="en-US" baseline="0" dirty="0" smtClean="0"/>
              <a:t> data recommends patient sizes no smaller than 2.5 kg</a:t>
            </a:r>
            <a:endParaRPr lang="en-US" dirty="0" smtClean="0"/>
          </a:p>
          <a:p>
            <a:r>
              <a:rPr lang="en-US" dirty="0" smtClean="0"/>
              <a:t>Due to continuous nature of the therapy, a staff member</a:t>
            </a:r>
            <a:r>
              <a:rPr lang="en-US" baseline="0" dirty="0" smtClean="0"/>
              <a:t> trained in CRRT must be available at all times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5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Utilized</a:t>
            </a:r>
            <a:r>
              <a:rPr lang="en-US" baseline="0" dirty="0" smtClean="0"/>
              <a:t> the principles of dialysis to separate the “crystalloid” from the “colloid”</a:t>
            </a:r>
            <a:endParaRPr lang="en-US" dirty="0" smtClean="0"/>
          </a:p>
          <a:p>
            <a:r>
              <a:rPr lang="en-US" dirty="0" smtClean="0"/>
              <a:t>Also</a:t>
            </a:r>
            <a:r>
              <a:rPr lang="en-US" baseline="0" dirty="0" smtClean="0"/>
              <a:t> very interested in the diffusion of gases and developed Grahams law, which is the rate of effusion of a gas is inversely proportional to the square of its molar mass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Peritoneal adhesions</a:t>
            </a:r>
          </a:p>
          <a:p>
            <a:r>
              <a:rPr lang="en-US" dirty="0" smtClean="0"/>
              <a:t>Peritoneal fibrosis</a:t>
            </a:r>
          </a:p>
          <a:p>
            <a:r>
              <a:rPr lang="en-US" dirty="0" smtClean="0"/>
              <a:t>Peritoneal malignancies/inflammation</a:t>
            </a:r>
          </a:p>
          <a:p>
            <a:r>
              <a:rPr lang="en-US" dirty="0" smtClean="0"/>
              <a:t>Vascular leak states</a:t>
            </a:r>
          </a:p>
          <a:p>
            <a:r>
              <a:rPr lang="en-US" dirty="0" smtClean="0"/>
              <a:t>Recent abdominal surgery</a:t>
            </a:r>
          </a:p>
          <a:p>
            <a:r>
              <a:rPr lang="en-US" dirty="0" smtClean="0"/>
              <a:t>Inguinal or abdominal hernias</a:t>
            </a:r>
          </a:p>
          <a:p>
            <a:r>
              <a:rPr lang="en-US" dirty="0" smtClean="0"/>
              <a:t>Patients at risk for hypoproteinemia</a:t>
            </a:r>
          </a:p>
          <a:p>
            <a:r>
              <a:rPr lang="en-US" dirty="0" smtClean="0"/>
              <a:t>	Patients with hypoproteinemia may get amino acid supplementation via the dialysate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Pleuroperitoneal</a:t>
            </a:r>
            <a:r>
              <a:rPr lang="en-US" dirty="0" smtClean="0"/>
              <a:t> fistula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1045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AV shunt in 1960 was initially described by Quinton and Scribner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Was a shunt between an artery and a vein, which constant flow of blood between the two was utilized to maintain patency of the catheter between treatments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Allowed for end stage renal disease patients to receive chronic dialysis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Introduction of chronic dialysis put strain the limited resources of dialysis machines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Scribner went on to form the first bioethics committee-a group of residents and doctors unrelated to renal medicine who decided who received dialysis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8792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aseline="0" dirty="0" smtClean="0"/>
              <a:t>Dual lumen catheters are preferred as well as largest gauge which will fit to increase efficacy and prevent blood stasis/clotting</a:t>
            </a:r>
          </a:p>
          <a:p>
            <a:r>
              <a:rPr lang="en-US" baseline="0" dirty="0" smtClean="0"/>
              <a:t>	-in dual lumen one side sucks out and the other </a:t>
            </a:r>
            <a:r>
              <a:rPr lang="en-US" baseline="0" dirty="0" err="1" smtClean="0"/>
              <a:t>delievers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dialized</a:t>
            </a:r>
            <a:r>
              <a:rPr lang="en-US" baseline="0" dirty="0" smtClean="0"/>
              <a:t> blood</a:t>
            </a:r>
          </a:p>
          <a:p>
            <a:r>
              <a:rPr lang="en-US" baseline="0" dirty="0" smtClean="0"/>
              <a:t>	-single lumens are used in very small patients and the machine alternates between removal and delivery of blood </a:t>
            </a:r>
            <a:endParaRPr lang="en-US" dirty="0" smtClean="0"/>
          </a:p>
          <a:p>
            <a:r>
              <a:rPr lang="en-US" dirty="0" smtClean="0"/>
              <a:t>Some</a:t>
            </a:r>
            <a:r>
              <a:rPr lang="en-US" baseline="0" dirty="0" smtClean="0"/>
              <a:t> degree of systemic heparin uptake is expected</a:t>
            </a:r>
          </a:p>
          <a:p>
            <a:r>
              <a:rPr lang="en-US" baseline="0" dirty="0" smtClean="0"/>
              <a:t>With proper maintenance a catheter can be used for months</a:t>
            </a:r>
          </a:p>
          <a:p>
            <a:r>
              <a:rPr lang="en-US" baseline="0" dirty="0" smtClean="0"/>
              <a:t>Subcutaneous AV fistulas and AV autographs can be constructed using native tissues, in the acute setting these are not appropriate as they take several months before they are usable</a:t>
            </a:r>
          </a:p>
          <a:p>
            <a:r>
              <a:rPr lang="en-US" baseline="0" dirty="0" smtClean="0"/>
              <a:t>	almost always a temporary catheter is utilize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Most of the complications w/ PD are going to be </a:t>
            </a:r>
            <a:r>
              <a:rPr lang="en-US" dirty="0" err="1" smtClean="0"/>
              <a:t>cathter</a:t>
            </a:r>
            <a:r>
              <a:rPr lang="en-US" dirty="0" smtClean="0"/>
              <a:t> related,</a:t>
            </a:r>
            <a:r>
              <a:rPr lang="en-US" baseline="0" dirty="0" smtClean="0"/>
              <a:t> so this is the most important part of this therapy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Ideal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catheter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/>
              </a:rPr>
              <a:t>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reliable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rapid dialysate flow rates with minimal leakage or infections</a:t>
            </a:r>
            <a:r>
              <a:rPr lang="en-US" dirty="0" smtClean="0">
                <a:effectLst/>
              </a:rPr>
              <a:t> </a:t>
            </a:r>
          </a:p>
          <a:p>
            <a:r>
              <a:rPr lang="en-US" baseline="0" dirty="0" smtClean="0">
                <a:effectLst/>
              </a:rPr>
              <a:t>Most manufactured out of silicone or polyurethane</a:t>
            </a:r>
            <a:endParaRPr lang="en-US" baseline="0" dirty="0" smtClean="0"/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Numerous side holes for influx and outflow of fluids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Many different types available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Acute vs. chronic catheters</a:t>
            </a:r>
          </a:p>
          <a:p>
            <a:pPr lvl="5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Chronic ones typically have 1-2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dacron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cuffs</a:t>
            </a:r>
          </a:p>
          <a:p>
            <a:pPr lvl="6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Used to develop a fibrous seal to minimize dialysate leakage and infection</a:t>
            </a:r>
          </a:p>
          <a:p>
            <a:pPr lvl="6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Placed in the SQ or musculature 2-3 cm prior to a skin exit site</a:t>
            </a:r>
          </a:p>
          <a:p>
            <a:pPr lvl="6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Make removal more difficult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Placement: </a:t>
            </a:r>
          </a:p>
          <a:p>
            <a:pPr lvl="5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Typically going to be dictated by catheter selection</a:t>
            </a:r>
          </a:p>
          <a:p>
            <a:pPr lvl="6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blind placements, human medicine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filling the abdomen w/ saline first</a:t>
            </a:r>
          </a:p>
          <a:p>
            <a:pPr lvl="7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 be midline or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paramedian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5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Mini-surgical approaches, and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fluroscopically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guided have been described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5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Surgical approach</a:t>
            </a:r>
          </a:p>
          <a:p>
            <a:pPr lvl="6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May consider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omentectomies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minimize entrapment</a:t>
            </a:r>
          </a:p>
          <a:p>
            <a:pPr lvl="7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if already having exploratory lap or if the patient is expected to have &gt;3 days of treatment or when using simple tube type catheters or the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Tenckhoff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catheters</a:t>
            </a:r>
          </a:p>
          <a:p>
            <a:pPr lvl="6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Subcutaneous tunnel </a:t>
            </a:r>
          </a:p>
          <a:p>
            <a:pPr lvl="6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abdominal penetration at 3-5 cm right of the midline, through the rectus muscle at the level of the umbilicus</a:t>
            </a:r>
          </a:p>
          <a:p>
            <a:pPr lvl="6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Rectus sheath is closed w/ simple continuous or interrupted pattern with absorbable, monofilament suture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Simple tubes w/ catheter and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stylet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insertion (multipurpose)</a:t>
            </a:r>
          </a:p>
          <a:p>
            <a:pPr lvl="5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Percutaneous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cystostomy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tubes, pneumothorax catheters invariably kink</a:t>
            </a:r>
          </a:p>
          <a:p>
            <a:pPr lvl="4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Seldinger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technique for insertion</a:t>
            </a:r>
          </a:p>
          <a:p>
            <a:pPr lvl="5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Used as interim management until more permanent catheter can be inserted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Typically become obstructed in 12-24 hours (according to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Bersenas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al 2011</a:t>
            </a:r>
            <a:r>
              <a:rPr lang="en-US" dirty="0" smtClean="0">
                <a:effectLst/>
              </a:rPr>
              <a:t> 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3200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Acute, multipurpose: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stamey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cystostomy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has been reported in vet med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also pneumothorax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cathters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considered to invariably kink</a:t>
            </a:r>
          </a:p>
          <a:p>
            <a:pPr lvl="4"/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seldinger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technique for insertion, used as interim management until a permanent catheter can be inserted, typically obstruct in 12-24 hours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4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Tenckhoff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catheters</a:t>
            </a:r>
          </a:p>
          <a:p>
            <a:pPr lvl="5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Predominantly used in humans, coiled design is thought to minimize chances of kinking and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omental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entrapment</a:t>
            </a:r>
          </a:p>
          <a:p>
            <a:pPr lvl="5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Separates the layers of the visceral and parietal peritoneum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Blake silicon fluted drain</a:t>
            </a:r>
          </a:p>
          <a:p>
            <a:pPr lvl="5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Evaluated in cats Dorval 2009</a:t>
            </a:r>
          </a:p>
          <a:p>
            <a:pPr lvl="6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Successful in all cases w/ average duration of treatment of 75 hours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Fluted T catheter</a:t>
            </a:r>
          </a:p>
          <a:p>
            <a:pPr lvl="5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Requires surgical placement</a:t>
            </a:r>
          </a:p>
          <a:p>
            <a:pPr lvl="5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Long, inverted T-shaped channels</a:t>
            </a:r>
          </a:p>
          <a:p>
            <a:pPr lvl="5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Extends both cranially and caudally from the insertion site</a:t>
            </a:r>
          </a:p>
          <a:p>
            <a:pPr lvl="5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Preferred by many veterinary practitioners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Jackson-Pratt continuous suction drains</a:t>
            </a:r>
          </a:p>
          <a:p>
            <a:endParaRPr lang="en-US" dirty="0" smtClean="0"/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Cochrane review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benefit between catheter type and development of peritonitis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Straight catheters vs. coiled catheters had survival benefit, but unclear explanation</a:t>
            </a:r>
            <a:r>
              <a:rPr lang="en-US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9574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Blood flow rate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Dialysate flow rate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Direction of blood flow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Dialysate composition</a:t>
            </a:r>
          </a:p>
          <a:p>
            <a:pPr lvl="5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Machine will manufacture the solution according to parameters entered</a:t>
            </a:r>
          </a:p>
          <a:p>
            <a:pPr lvl="5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Basic ingredients:</a:t>
            </a:r>
          </a:p>
          <a:p>
            <a:pPr lvl="6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Concentrated solute containing sodium, potassium and calcium</a:t>
            </a:r>
          </a:p>
          <a:p>
            <a:pPr lvl="7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May also contain dextrose, chloride, and magnesium</a:t>
            </a:r>
          </a:p>
          <a:p>
            <a:pPr lvl="6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Concentrated bicarbonate</a:t>
            </a:r>
          </a:p>
          <a:p>
            <a:pPr lvl="6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Purified water</a:t>
            </a:r>
          </a:p>
          <a:p>
            <a:pPr lvl="4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Ultrafiltration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/>
              </a:rPr>
              <a:t>machine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/>
              </a:rPr>
              <a:t> will administer the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/>
              </a:rPr>
              <a:t>postive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/>
              </a:rPr>
              <a:t>/negative pressure necessary to create gradients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Treatment length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Sodium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profiling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/>
              </a:rPr>
              <a:t>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attempts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regulate plasma osmolality and stabilize fluid shifts</a:t>
            </a:r>
          </a:p>
          <a:p>
            <a:pPr lvl="5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Typically keeps the dialysate sodium slightly higher than patient plasma sodium</a:t>
            </a:r>
          </a:p>
          <a:p>
            <a:pPr lvl="5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Typically able to gradually decrease the dialysate sodium during a session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Anticoagulant administration rate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Temperature of returning blood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Fluid removal from the bloodstream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90102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Benefits</a:t>
            </a:r>
            <a:r>
              <a:rPr lang="en-US" baseline="0" dirty="0" smtClean="0"/>
              <a:t> of CRRT over IHD in the equipment is that the machine is self contained, does not require water </a:t>
            </a:r>
            <a:r>
              <a:rPr lang="en-US" baseline="0" dirty="0" err="1" smtClean="0"/>
              <a:t>purfication</a:t>
            </a:r>
            <a:r>
              <a:rPr lang="en-US" baseline="0" dirty="0" smtClean="0"/>
              <a:t> systems</a:t>
            </a:r>
          </a:p>
          <a:p>
            <a:r>
              <a:rPr lang="en-US" baseline="0" dirty="0" smtClean="0"/>
              <a:t>Does require 24 hours monitoring, however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61593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Membrane and dialyzer unit: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Sealed compartment w/ connections on either end to allow for blood and dialysate flow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Blood flows within straws whereas dialysate flows around the straws, countercurrent or concurrent fashion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Larger the unit greater the surface area for exchange of water and solutes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Allows for more efficient dialysis sessions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Results in greater extracorporeal blood volume, limiting in small patients</a:t>
            </a:r>
          </a:p>
          <a:p>
            <a:pPr lvl="5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Smallest circuits available are 50 mL, so for &lt;7 kg patients, need to prime the circuit with either hetastarch or blood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Membrane types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Synthetic membranes are less reactive and less likely to induce complement activation</a:t>
            </a:r>
          </a:p>
          <a:p>
            <a:pPr lvl="5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 expensive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Older, cellulose membranes are still available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6096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Urea kinetics, measuring efficacy utilizing the urea reduction ratio (URR)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URR=(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BUN</a:t>
            </a:r>
            <a:r>
              <a:rPr lang="en-US" sz="1200" kern="1200" baseline="-250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-BUN</a:t>
            </a:r>
            <a:r>
              <a:rPr lang="en-US" sz="1200" kern="1200" baseline="-250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)/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BUN</a:t>
            </a:r>
            <a:r>
              <a:rPr lang="en-US" sz="1200" kern="1200" baseline="-250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Obviously will be measured after the session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it is higher than anticipated, session has been more efficient than expected 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lower than anticipated, may be clotting/clogging of the dialysis membrane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Target URRs should be no greater than 0.1 URR per hour</a:t>
            </a:r>
          </a:p>
          <a:p>
            <a:pPr lvl="0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/V</a:t>
            </a:r>
          </a:p>
          <a:p>
            <a:pPr lvl="1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/V =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BUN</a:t>
            </a:r>
            <a:r>
              <a:rPr lang="en-US" sz="1200" kern="1200" baseline="-250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BUN</a:t>
            </a:r>
            <a:r>
              <a:rPr lang="en-US" sz="1200" kern="1200" baseline="-250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K=urea clearance of the dialyzer (mL/min)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T=time of the dialysis session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V=Volume of urea distribution (L)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Higher value the greater the dose administered and efficiency of the treatment session</a:t>
            </a:r>
          </a:p>
          <a:p>
            <a:pPr lvl="1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</a:t>
            </a:r>
            <a:r>
              <a:rPr lang="en-US" sz="1200" kern="1200" baseline="-250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calc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represents the estimated prescription as calculated prior to the administration of dialysis</a:t>
            </a:r>
          </a:p>
          <a:p>
            <a:pPr lvl="1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</a:t>
            </a:r>
            <a:r>
              <a:rPr lang="en-US" sz="1200" kern="1200" baseline="-250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can be calculated once dialysis has started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Values between 1.2-1.4 are considered adequate in human patients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Conventional values in dogs usually between 2.5-3</a:t>
            </a:r>
            <a:r>
              <a:rPr lang="en-US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19480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Equal solute</a:t>
            </a:r>
            <a:r>
              <a:rPr lang="en-US" baseline="0" dirty="0" smtClean="0"/>
              <a:t> concentrations result in equal movement in both directions with no net movement</a:t>
            </a:r>
          </a:p>
          <a:p>
            <a:r>
              <a:rPr lang="en-US" baseline="0" dirty="0" smtClean="0"/>
              <a:t>Uremic toxins as well as exogenous toxins</a:t>
            </a:r>
          </a:p>
          <a:p>
            <a:r>
              <a:rPr lang="en-US" baseline="0" dirty="0" err="1" smtClean="0"/>
              <a:t>Depleated</a:t>
            </a:r>
            <a:r>
              <a:rPr lang="en-US" baseline="0" dirty="0" smtClean="0"/>
              <a:t> blood components - </a:t>
            </a:r>
            <a:r>
              <a:rPr lang="en-US" baseline="0" dirty="0" err="1" smtClean="0"/>
              <a:t>Ie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bicarb</a:t>
            </a:r>
            <a:r>
              <a:rPr lang="en-US" baseline="0" dirty="0" smtClean="0"/>
              <a:t> in this case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Georg Haas was forced to abandon</a:t>
            </a:r>
            <a:r>
              <a:rPr lang="en-US" baseline="0" dirty="0" smtClean="0"/>
              <a:t> his work d/t dissent </a:t>
            </a:r>
            <a:r>
              <a:rPr lang="en-US" baseline="0" dirty="0" err="1" smtClean="0"/>
              <a:t>amoungst</a:t>
            </a:r>
            <a:r>
              <a:rPr lang="en-US" baseline="0" dirty="0" smtClean="0"/>
              <a:t> the medical community, which continued through the 1960s and the work of </a:t>
            </a:r>
            <a:r>
              <a:rPr lang="en-US" baseline="0" dirty="0" err="1" smtClean="0"/>
              <a:t>willem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Kolff</a:t>
            </a:r>
            <a:endParaRPr lang="en-US" baseline="0" dirty="0" smtClean="0"/>
          </a:p>
          <a:p>
            <a:r>
              <a:rPr lang="en-US" baseline="0" dirty="0" smtClean="0"/>
              <a:t>Nils </a:t>
            </a:r>
            <a:r>
              <a:rPr lang="en-US" baseline="0" dirty="0" err="1" smtClean="0"/>
              <a:t>Alwall</a:t>
            </a:r>
            <a:r>
              <a:rPr lang="en-US" baseline="0" dirty="0" smtClean="0"/>
              <a:t> went on to develop the concept of the drum dialyzer, in which a dialysate was </a:t>
            </a:r>
            <a:r>
              <a:rPr lang="en-US" baseline="0" dirty="0" err="1" smtClean="0"/>
              <a:t>ciruclated</a:t>
            </a:r>
            <a:r>
              <a:rPr lang="en-US" baseline="0" dirty="0" smtClean="0"/>
              <a:t> around the semi permeable membrane</a:t>
            </a:r>
          </a:p>
          <a:p>
            <a:r>
              <a:rPr lang="en-US" baseline="0" dirty="0" smtClean="0"/>
              <a:t>Also was the first to manipulate hydrostatic pressures to </a:t>
            </a:r>
            <a:r>
              <a:rPr lang="en-US" baseline="0" dirty="0" err="1" smtClean="0"/>
              <a:t>influcence</a:t>
            </a:r>
            <a:r>
              <a:rPr lang="en-US" baseline="0" dirty="0" smtClean="0"/>
              <a:t> fluid flux, a concept later described as ultrafiltration</a:t>
            </a:r>
          </a:p>
          <a:p>
            <a:r>
              <a:rPr lang="en-US" baseline="0" dirty="0" smtClean="0"/>
              <a:t>Willem </a:t>
            </a:r>
            <a:r>
              <a:rPr lang="en-US" baseline="0" dirty="0" err="1" smtClean="0"/>
              <a:t>Kolff</a:t>
            </a:r>
            <a:r>
              <a:rPr lang="en-US" baseline="0" dirty="0" smtClean="0"/>
              <a:t> was living in the Netherlands during WWII and was an active member of </a:t>
            </a:r>
            <a:r>
              <a:rPr lang="en-US" baseline="0" dirty="0" err="1" smtClean="0"/>
              <a:t>german</a:t>
            </a:r>
            <a:r>
              <a:rPr lang="en-US" baseline="0" dirty="0" smtClean="0"/>
              <a:t> resistance</a:t>
            </a:r>
          </a:p>
          <a:p>
            <a:r>
              <a:rPr lang="en-US" baseline="0" dirty="0" smtClean="0"/>
              <a:t>Experiments performed during the Nazi rule, but he was forced to hide his work</a:t>
            </a:r>
          </a:p>
          <a:p>
            <a:r>
              <a:rPr lang="en-US" baseline="0" dirty="0" smtClean="0"/>
              <a:t>Made first dialyzer out of available materials including a washing machine, beverage cans and sausage casings</a:t>
            </a:r>
          </a:p>
          <a:p>
            <a:r>
              <a:rPr lang="en-US" baseline="0" dirty="0" smtClean="0"/>
              <a:t>In 1950s he moved to the US and became father of artificial organs as he also developed the heart-lung machines for cardiac surgery</a:t>
            </a:r>
          </a:p>
          <a:p>
            <a:r>
              <a:rPr lang="en-US" baseline="0" dirty="0" smtClean="0"/>
              <a:t>Continued to make innovations in artificial organ medicine up to his death in 2009, including work in artificial ears and eyes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65590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The lower molecular weight solutes are what we predominantly remove and will predominantly guide therapies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Middle and high molecular weight do not significantly get removed and predominant removal is by solvent drag with convection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Either put positive</a:t>
            </a:r>
            <a:r>
              <a:rPr lang="en-US" baseline="0" dirty="0" smtClean="0"/>
              <a:t> pressure within blood circuit or negative pressure w/in the dialysate circuit or combination of both</a:t>
            </a:r>
          </a:p>
          <a:p>
            <a:r>
              <a:rPr lang="en-US" baseline="0" dirty="0" smtClean="0"/>
              <a:t>Fluid, called </a:t>
            </a:r>
            <a:r>
              <a:rPr lang="en-US" baseline="0" dirty="0" err="1" smtClean="0"/>
              <a:t>ultrafiltrate</a:t>
            </a:r>
            <a:r>
              <a:rPr lang="en-US" baseline="0" dirty="0" smtClean="0"/>
              <a:t>, is pushed into the dialysate and discarded after treatment</a:t>
            </a:r>
          </a:p>
          <a:p>
            <a:r>
              <a:rPr lang="en-US" baseline="0" dirty="0" smtClean="0"/>
              <a:t>Allows for larger </a:t>
            </a:r>
            <a:r>
              <a:rPr lang="en-US" baseline="0" dirty="0" err="1" smtClean="0"/>
              <a:t>molelcules</a:t>
            </a:r>
            <a:r>
              <a:rPr lang="en-US" baseline="0" dirty="0" smtClean="0"/>
              <a:t> to be removed than simple diffusive measures</a:t>
            </a:r>
          </a:p>
          <a:p>
            <a:r>
              <a:rPr lang="en-US" baseline="0" dirty="0" smtClean="0"/>
              <a:t>unwanted fluid or electrolytes removal must be replaced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76287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Inflammatory</a:t>
            </a:r>
            <a:r>
              <a:rPr lang="en-US" baseline="0" dirty="0" smtClean="0"/>
              <a:t> mediators of SIRS have been shown to adhere to membrane, however, removal does not appear to improve prognosis</a:t>
            </a:r>
          </a:p>
          <a:p>
            <a:r>
              <a:rPr lang="en-US" baseline="0" dirty="0" smtClean="0"/>
              <a:t>Considered to be an important role of continuous renal replacement, not major in IHD, doesn’t happen with PD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55443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Dialysate composition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Contain glucose, lactate, sodium, potassium, and calcium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Generally have a high concentration of glucose and lactate as well as high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osmolarity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low pH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Acetate has been discontinued for use in human medicine due to association w/ loss of ultrafiltration and development of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sclerosing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peritontitis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 don’t use plasmalyte or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normasol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a base solution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Commercial solutions available: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Dianeal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 use LRS w/ added glucose in its place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hyperkalemic patients can use 0.9% saline</a:t>
            </a:r>
          </a:p>
          <a:p>
            <a:pPr lvl="5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 been associated with development of adhesions and is not recommended for long term use</a:t>
            </a:r>
          </a:p>
          <a:p>
            <a:pPr lvl="5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Should have added sodium bicarbonate to act as a buffer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 consider addition of heparin to the solution (500 U/L initially and up to 5 days after) to minimize the chances of catheter failure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other additives include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antiboitics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cases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peritonitis or insulin in diabetic cases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Dialysate should be warmed to body temperature prior to its use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14988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Dialysate exchange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Ideally there should be a dialysis free time of 10-15 days following insertion of the catheter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Dwell times will vary from 20 min to 6 hours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Early treatments should be shorter, longer treatments later on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Initial volumes are small: 10-20 mL/kg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Increased volumes after the first 24 hours: 30-40 mL/kg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Decrease volumes if signs of discomfort or respiratory compromise are noted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later treatments, the dialysate is left to dwell in the abdomen between exchanges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Every 4-6 hours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effluent is &lt; influent volumes, consider either catheter occlusion or patient dehydration</a:t>
            </a:r>
            <a:r>
              <a:rPr lang="en-US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46883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Ultrafiltration: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Net ultrafiltration result of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transcapillary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ultrafiltration minus the lymphatic reabsorption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Dextrose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Standard concentrations are: 1.5%, 2.5%, and 4.25%</a:t>
            </a:r>
          </a:p>
          <a:p>
            <a:pPr lvl="5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Associated w/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osmolarties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of: 346, 396, and 405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/L</a:t>
            </a:r>
          </a:p>
          <a:p>
            <a:pPr lvl="5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Typically 1.5% solutions are considered for patients that are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euvolemic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Amino acid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Potential benefit to act as a protein based caloric source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1% amino acid provides similar volumes of ultrafiltration to 1.5% dextrose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Macromolecules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Polypeptides derived from milk whey protein</a:t>
            </a:r>
          </a:p>
          <a:p>
            <a:pPr lvl="5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Example: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Icodextin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Provide prolonged ultrafiltration b/c of the higher average molecular weight and higher oncotic pressure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Provide a protein based caloric source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37550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Hypercoagulability increases as renal function declines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Shown to be corrected in human renal transplant cases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Increased bleeding tendencies in uremia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Platelet dysfunction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Chronic renal failure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 prevalence of systemic inflammation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Diffuse endothelial damage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Previously documented activation of platelets and monocytes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Higher platelet-derived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microparticle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counts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Reduced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antithrombin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antithrombin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activity has been documented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Patients w/ end stage renal disease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Deficiencies in proteins C and S have been seen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Activated protein C resistance with increased endogenous protein C inhibitors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10758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Hypercoagulability in dialysis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Anticoagulant use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Vascular access thrombosis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dialysis unit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 platelet activation: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Turbulent blood flow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 shear rates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Slow blood flow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Platelets bind to fibrinogen adherent to artificial surface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GPIIb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IIIa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receptor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Leads to release of platelet secretion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proucts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platelet aggregation and activation of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coag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cascade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Contact of blood w/ artificial surfaces induces profound activation of plasmatic coagulation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84246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Binds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antithrombin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potentiating its activity to inhibit factors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IXa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Xia, and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XIIa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Infused directly into the blood before the filter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Bolus 25-50 units/kg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Adjustment of CRI based on ACT goal of 1.6-2 times normal (160-200 seconds)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humans they recommend the ACT be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adujusted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80% above baseline values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Patient considered heparinized for 6-8 hours following a session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9717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Increased bleeding risk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Osteoporosis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Allergic reaction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humans a recognized condition called immune-mediated heparin induced thrombocytopenia (HIT), rare but life threatening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Two types:</a:t>
            </a:r>
          </a:p>
          <a:p>
            <a:pPr lvl="5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 I modest reduction in platelet count (&lt;100k)</a:t>
            </a:r>
          </a:p>
          <a:p>
            <a:pPr lvl="6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 heparin-induced degranulation of platelet</a:t>
            </a:r>
          </a:p>
          <a:p>
            <a:pPr lvl="6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Considered harmless</a:t>
            </a:r>
          </a:p>
          <a:p>
            <a:pPr lvl="5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 II: </a:t>
            </a:r>
          </a:p>
          <a:p>
            <a:pPr lvl="6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Immune mediated destruction, 4-10 days following initiation</a:t>
            </a:r>
          </a:p>
          <a:p>
            <a:pPr lvl="6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Antibody formation against complex of heparin and platelet factor 4</a:t>
            </a:r>
          </a:p>
          <a:p>
            <a:pPr lvl="6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Results in thromboembolic diseases</a:t>
            </a:r>
          </a:p>
          <a:p>
            <a:pPr lvl="6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Results in the highest rate of clot formation amongst reported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procoagulant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diseases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 w/ ischemia to multiple limbs and high mortality rate due to cerebral and myocardial infarction</a:t>
            </a:r>
            <a:r>
              <a:rPr lang="en-US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0234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Born of the frustrations with delayed solute recovery in peritoneal dialysis and delayed onset of therapies with IHD due to limited treatment centers and risk of hemodynamic instability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Peter Kramer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1977 introduced accidently a catheter into the femoral artery as opposed to the vein 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Allowed passive movement from an artery to a vein with blood passing through an extracorporeal circuit containing the semi-permeable membrane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Termed the practice continuous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arterio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-venous hemofiltration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1982-FDA approves CAVH, however these techniques were quickly replaced with a dual lumen venous catheter and the treatment of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veno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-venous hemofiltration was adopted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 the 1990’s fully automated CRRT machines were being produced and became commonplace in human intensive care settings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14035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Binds calcium preventing its important role as a cofactor in coagulation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Considered “regional” in that the extracorporeal circuit is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anticoagulated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but patient is not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Infused into blood prior to the filter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CRI is adjusted based on post-filter ionized calcium in extracorporeal blood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Calcium is infused into the patient blood prior to return, binding and inactivating citrate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Side effects: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Metabolized in the liver to bicarbonate-may get metabolic alkalosis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May cause hypernatremia if sodium levels in the dialysate are not adjusted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63106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Low-molecular-weight heparin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Smaller sized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glucosaminoglycans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(4-8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kDa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Predominantly act by inhibition of factor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have much less affinity to thrombin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Anticoagulant effect in human patients w/ normal renal function is highly correlated to body weight, allowing for fixed doses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Recommend dose reductions in renal failure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Minimizes side effects including HIT</a:t>
            </a:r>
          </a:p>
          <a:p>
            <a:pPr lvl="1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Fondaparinux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Synthetic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pentasaccharide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derived from the minimal binding region of heparin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Exerts very high anti-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activity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Half-life is longer than LMWH and is further prolonged in renal failure</a:t>
            </a:r>
          </a:p>
          <a:p>
            <a:pPr lvl="1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Danaparoid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Hararinoid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w/ low molecular weight (5.5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kDa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Even more selective to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than LMWH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 thrombin inhibitors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Based on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hirudin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-which is the substance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secreted from the salivary glands of the leech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Bind to and block thrombin</a:t>
            </a:r>
          </a:p>
          <a:p>
            <a:pPr lvl="2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Lepirudin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Recombinant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hirudin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 rate of anti-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hirudin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antibody formation, resulting in dose adjustments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Monitor therapy by PTT 1.5-2.5 x normal</a:t>
            </a:r>
          </a:p>
          <a:p>
            <a:pPr lvl="2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Argatroban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Metabolism is predominantly in the liver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approved for use in the US yet, so monitoring is not clear</a:t>
            </a:r>
            <a:r>
              <a:rPr lang="en-US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08579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Hemodialysis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Anticoagulant complications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Hypotension,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hypovolemia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 of ultrafiltration and large extracorporeal blood volumes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Reported that approximately 50% of feline cases have these issues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 can be associated w/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bradykinin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production w/in the dialyzer circuit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Particularly if acidic blood (stored blood) is exposed to the dialyzer unit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Vascular access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Thrombosis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Failure to provide adequate blood flow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Bleeding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Infection 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Neurologic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Uremic encephalopathy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Intracranial bleeding or thrombosis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Dialysis disequilibrium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Caused by rapid shifts in sodium, urea or bicarbonate leading to cerebral edema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Clinical signs include agitation, disorientation, vomiting, seizure, coma and death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Due to gradual changes with PD/CRRT, much less likely to develop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Prevention: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Mannitol during the dialysis sessions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Sodium modeling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Limited efficiency sessions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Reported in approximately 38% of cats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78% of affected cats respond to treatment with mannitol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8% died despite treatment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Respiratory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uremic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pneumonititis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pulmonary hemorrhage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iatrogenic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uremic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leptospirosis 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pleural effusion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pulmonary edema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hypoventilation/hypoxemia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neurologically driven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pulmonary thromboembolism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Hematologic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Caused by primary disease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Blood loss d/t dialysis sessions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Gastrointestinal 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d/t underlying disease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dialysis induced hypotension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Dialysate contaminant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Incompatible blood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97141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Also called dialysis disequilibrium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Caused by rapid shifts in sodium, urea or bicarbonate leading to cerebral edema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Clinical signs include agitation, disorientation, vomiting, seizure, coma and death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Due to gradual changes with PD/CRRT, much less likely to develop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Prevention: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Mannitol during the dialysis sessions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Sodium modeling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Limited efficiency sessions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Reported in approximately 38% of cats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78% of affected cats respond to treatment with mannitol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8% died despite treatment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80713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 of the reported complications were felt to be due to dialysate composition: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Hypokalemia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Hypernatremia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Metabolic acidosis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Citrate gap developed: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development of an ionized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hypocalcemia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total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hypercalcemia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a result of citrate administration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citrate is processed in the liver, will resolve but a metabolic alkalosis may develop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Hypotension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 patients died w/ hypotension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 frequency of filter clotting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resulted in high frequency of blood transfusions necessary</a:t>
            </a:r>
            <a:r>
              <a:rPr lang="en-US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88613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Catheter occlusion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Early obstruction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ususally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due to kinking,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omental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intrapment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 clot formation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 commonly going to see dialysate retention as result (defined as recovery &lt;90% of initial volume)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Loss of ultrafiltration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Predominantly due to absorption of osmotic agents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Peritoneal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neogenesis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/>
              </a:rPr>
              <a:t>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high glucose levels in solutions and results in loss of ultrafiltration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Degradation of large concentration of glucose in the PD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solution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/>
              </a:rPr>
              <a:t>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development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cytotoxic glucose degradation products (likely as a result of high temperatures used for sterilization)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Directly toxic to fibroblasts, enhance VEGF production and are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proinflammatory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 can react with amino acids to produce advanced glycosylation end products.  These cause fibrosis to peritoneum and contribute to ultrafiltration failure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Placement issues: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Hemorrhage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Perforation of the intestine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Typically only an issue w/ placement of acute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cathteters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Kinking of the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cathteter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Misplacement of the catheter w/in facial planes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Wound infection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Dialysate retention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Dialysate leakage </a:t>
            </a:r>
          </a:p>
          <a:p>
            <a:pPr lvl="2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Pleuroperitoneal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communication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/>
              </a:rPr>
              <a:t>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pleural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effusion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Dialysis disequilibrium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Metabolic complications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Electrolyte derangements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 commonly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hyponatremia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hypochloremia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hypomagnesemia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hypokalemia and hyperkalemia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Protein loss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Increased BUN w/ amino acid solutions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Hyperglycemia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 of use of dextrose as an osmotic agent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Rapidly absorbed from peritoneal cavity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 can result in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hyperinsulinemia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hyperlipidemia, weight gain, decreased plasma glucagon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Estimated 60-80% of the Dextrose is absorbed during a 6 hour dwell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09498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Peritonitis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 commonly going to be from ascending bacterium from the skin site (common skin contaminants)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Cochrane review: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Intermittent dosing of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vancomycin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gentamicin,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ceftazidime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teicoplanin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as effective as CRI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Simultaneous catheter removal and replacement is superior to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urokinase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relapsing and remitting PD associated peritonitis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 antibiotics are more effective than IV antibiotics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difference between IP and PO antibiotics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 IG decreased the time to fall in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intraperitoneal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white blood cell count but did not make a difference in treatment failure or relapse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4768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Langston 1997, cats and hemodialysis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Overall survival was 34%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60% of AKI survived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1/8 cats w/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AoCRF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survived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0/6 CKD lived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difference b/t BUN or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survival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difference in age of survivors/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nonsurvivors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Best prognosis was with pyelonephritis (100%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survivial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Ethylene glycol 60% survival but needed more prolonged course of dialysis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azotemic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 the end of treatment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55% of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oliguric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anuric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survived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75% of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nonoliguric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AKD survived</a:t>
            </a:r>
          </a:p>
          <a:p>
            <a:pPr lvl="2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Worwag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2008: unreported causes of dialysis, 2/8 survived to discharge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Secondary to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lepto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dogs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2000 (JAVMA 216(3) Treatment and outcome of dogs w/ leptospirosis: 36 cases):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 dogs failing medical management for AKI and requiring dialysis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86% survival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1/14 needing chronic renal replacement therapy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Secondary to grape or raisin toxicity in dogs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Reported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survivial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rates w/ medical management is 53%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Stanley and Langston 2008: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Successful reversal of currant-induced AKI in dog w/ progressive azotemia and oliguria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AKI in cats,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Worwag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2008: 61% survival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Lily ingestions in cats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Reported 0% survival w/ anuria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2/8 cases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Worwag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Lagston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2008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629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Scoring system for outcome in dogs w/ AKI managed by hemodialysis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Segev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2008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182 dogs analyzed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52.7% mortality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half due to euthanasia w/ uncontrolled signs, half d/t death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developed a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score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based on several different laboratory values and additional weighting factors were included if they were known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Higher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scores were associated with decreased probability of survival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39984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report of outcomes b/c of small patient numbers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Median duration of CRRT 16.3 hours in dogs, 11.5 hours in cats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41% of dogs survived to discharge, 3 dogs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nonazotemic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 recheck (pigment nephropathy, aspirin, and pancreatitis w/ ATN), 4 dogs remained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azotemic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recheck (all 4 had prior CKD and AKI from pancreatitis, UTI,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nsaids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steroid administration)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44% of cats survived to discharge, 5 cats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nonazotemic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(presumed lily ingestions w/ biopsy of ATN and the UOs which did not get biopsies) 1 cat remained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azotemic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recheck and 1 cat was euthanized without recheck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labwork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(unknown etiology of persistently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azotemic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9685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Underwent its development alongside hemodialysis measures</a:t>
            </a:r>
          </a:p>
          <a:p>
            <a:r>
              <a:rPr lang="en-US" dirty="0" smtClean="0"/>
              <a:t>First treated case (1938)</a:t>
            </a:r>
            <a:r>
              <a:rPr lang="en-US" baseline="0" dirty="0" smtClean="0"/>
              <a:t> for obstructive renal failure in Wisconsin</a:t>
            </a:r>
          </a:p>
          <a:p>
            <a:r>
              <a:rPr lang="en-US" baseline="0" dirty="0" smtClean="0"/>
              <a:t>Initial therapies riddled with same </a:t>
            </a:r>
            <a:r>
              <a:rPr lang="en-US" baseline="0" dirty="0" err="1" smtClean="0"/>
              <a:t>complictions</a:t>
            </a:r>
            <a:r>
              <a:rPr lang="en-US" baseline="0" dirty="0" smtClean="0"/>
              <a:t> currently faced</a:t>
            </a:r>
          </a:p>
          <a:p>
            <a:r>
              <a:rPr lang="en-US" baseline="0" dirty="0" smtClean="0"/>
              <a:t>New catheters were described starting in the 50s to </a:t>
            </a:r>
            <a:r>
              <a:rPr lang="en-US" baseline="0" dirty="0" err="1" smtClean="0"/>
              <a:t>minimze</a:t>
            </a:r>
            <a:r>
              <a:rPr lang="en-US" baseline="0" dirty="0" smtClean="0"/>
              <a:t> complications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75973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Crisp 1989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 dogs and cats treatment for AKI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22% survived to discharge</a:t>
            </a:r>
          </a:p>
          <a:p>
            <a:pPr lvl="1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Beckel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et al 2005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 dogs treated for leptospirosis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 survived to discharge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Fox, et al 1987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Case report of a dog treated for ethylene glycol successfully with PD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Wyatt 1998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Case report of a dog treated with ischemic renal failure successfully w/ PD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Dorval, et al 2009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Six cats treated for AKI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5/6 survived to discharge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Cooper 2011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22 cases of PD in cats w/ AKI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females more likely to survive than males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45.5% discharged from hospital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16118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Liver dialysis: dialyzer exposes the blood</a:t>
            </a:r>
            <a:r>
              <a:rPr lang="en-US" baseline="0" dirty="0" smtClean="0"/>
              <a:t> to dialysate that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removes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lipophilic, albumin-bound substances such as bilirubin, bile acids, metabolites of aromatic amino acids, medium-chain fatty acids and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cytokines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Wingdings"/>
              </a:rPr>
              <a:t>also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Wingdings"/>
              </a:rPr>
              <a:t> may have applications for PD in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Wingdings"/>
              </a:rPr>
              <a:t>hyperammonemia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>SIRS/sepsis/other</a:t>
            </a:r>
            <a:r>
              <a:rPr lang="en-US" baseline="0" dirty="0" smtClean="0"/>
              <a:t> inflammatory conditions</a:t>
            </a:r>
            <a:r>
              <a:rPr lang="en-US" dirty="0" smtClean="0"/>
              <a:t>: use of adsorptive</a:t>
            </a:r>
            <a:r>
              <a:rPr lang="en-US" baseline="0" dirty="0" smtClean="0"/>
              <a:t> measures to remove the inflammatory mediators-treatment of sick serum syndrome?</a:t>
            </a:r>
          </a:p>
          <a:p>
            <a:r>
              <a:rPr lang="en-US" baseline="0" dirty="0" smtClean="0"/>
              <a:t>CHF: dialysis therapies have yet been presented as a useful treatment for congestive heart failure; however, SCUF is commonplace in human CHF, also for human patients which are unable to be gotten out of congestive heart failure will be transitioned from SCUF to a ambulatory peritoneal dialysis set up</a:t>
            </a:r>
            <a:endParaRPr lang="en-US" dirty="0" smtClean="0"/>
          </a:p>
          <a:p>
            <a:r>
              <a:rPr lang="en-US" dirty="0" smtClean="0"/>
              <a:t>Apheresis:</a:t>
            </a:r>
            <a:r>
              <a:rPr lang="en-US" baseline="0" dirty="0" smtClean="0"/>
              <a:t> removal of a blood component-may be useful for primary polycythemia, plasma/</a:t>
            </a:r>
            <a:r>
              <a:rPr lang="en-US" baseline="0" dirty="0" err="1" smtClean="0"/>
              <a:t>pRBC</a:t>
            </a:r>
            <a:r>
              <a:rPr lang="en-US" baseline="0" dirty="0" smtClean="0"/>
              <a:t> donations, removal of toxins w/in the plasma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2126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Equal solute</a:t>
            </a:r>
            <a:r>
              <a:rPr lang="en-US" baseline="0" dirty="0" smtClean="0"/>
              <a:t> concentrations result in equal movement in both directions with no net movement</a:t>
            </a:r>
          </a:p>
          <a:p>
            <a:r>
              <a:rPr lang="en-US" baseline="0" dirty="0" smtClean="0"/>
              <a:t>Uremic toxins as well as exogenous toxins</a:t>
            </a:r>
          </a:p>
          <a:p>
            <a:r>
              <a:rPr lang="en-US" baseline="0" dirty="0" err="1" smtClean="0"/>
              <a:t>Depleated</a:t>
            </a:r>
            <a:r>
              <a:rPr lang="en-US" baseline="0" dirty="0" smtClean="0"/>
              <a:t> blood components - </a:t>
            </a:r>
            <a:r>
              <a:rPr lang="en-US" baseline="0" dirty="0" err="1" smtClean="0"/>
              <a:t>Ie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bicarb</a:t>
            </a:r>
            <a:r>
              <a:rPr lang="en-US" baseline="0" dirty="0" smtClean="0"/>
              <a:t> in this case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The lower molecular weight solutes are what we predominantly remove and will predominantly guide therapies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Middle and high molecular weight do not significantly get removed and predominant removal is by solvent drag with convection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Either put positive</a:t>
            </a:r>
            <a:r>
              <a:rPr lang="en-US" baseline="0" dirty="0" smtClean="0"/>
              <a:t> pressure within blood circuit or negative pressure w/in the dialysate circuit or combination of both</a:t>
            </a:r>
          </a:p>
          <a:p>
            <a:r>
              <a:rPr lang="en-US" baseline="0" dirty="0" smtClean="0"/>
              <a:t>Fluid, called </a:t>
            </a:r>
            <a:r>
              <a:rPr lang="en-US" baseline="0" dirty="0" err="1" smtClean="0"/>
              <a:t>ultrafiltrate</a:t>
            </a:r>
            <a:r>
              <a:rPr lang="en-US" baseline="0" dirty="0" smtClean="0"/>
              <a:t>, is pushed into the dialysate and discarded after treatment</a:t>
            </a:r>
          </a:p>
          <a:p>
            <a:r>
              <a:rPr lang="en-US" baseline="0" dirty="0" smtClean="0"/>
              <a:t>Allows for larger </a:t>
            </a:r>
            <a:r>
              <a:rPr lang="en-US" baseline="0" dirty="0" err="1" smtClean="0"/>
              <a:t>molelcules</a:t>
            </a:r>
            <a:r>
              <a:rPr lang="en-US" baseline="0" dirty="0" smtClean="0"/>
              <a:t> to be removed than simple diffusive measures</a:t>
            </a:r>
          </a:p>
          <a:p>
            <a:r>
              <a:rPr lang="en-US" baseline="0" dirty="0" smtClean="0"/>
              <a:t>unwanted fluid or electrolytes removal must be replaced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7628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Inflammatory</a:t>
            </a:r>
            <a:r>
              <a:rPr lang="en-US" baseline="0" dirty="0" smtClean="0"/>
              <a:t> mediators of SIRS have been shown to adhere to membrane, however, removal does not appear to improve prognosis</a:t>
            </a:r>
          </a:p>
          <a:p>
            <a:r>
              <a:rPr lang="en-US" baseline="0" dirty="0" smtClean="0"/>
              <a:t>Considered to be an important role of continuous renal replacement, not major in IHD, doesn’t happen with PD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8BC9B-9C88-7E4C-9354-9475F8A48F0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554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99611A82-0E18-D14A-8B1C-60CA727CFA69}" type="datetimeFigureOut">
              <a:rPr lang="en-US" smtClean="0"/>
              <a:pPr/>
              <a:t>5/8/12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F5AEE1-75F2-EA4A-BBFC-B6536E247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11A82-0E18-D14A-8B1C-60CA727CFA69}" type="datetimeFigureOut">
              <a:rPr lang="en-US" smtClean="0"/>
              <a:pPr/>
              <a:t>5/8/12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5AEE1-75F2-EA4A-BBFC-B6536E247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99611A82-0E18-D14A-8B1C-60CA727CFA69}" type="datetimeFigureOut">
              <a:rPr lang="en-US" smtClean="0"/>
              <a:pPr/>
              <a:t>5/8/12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48F5AEE1-75F2-EA4A-BBFC-B6536E247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11A82-0E18-D14A-8B1C-60CA727CFA69}" type="datetimeFigureOut">
              <a:rPr lang="en-US" smtClean="0"/>
              <a:pPr/>
              <a:t>5/8/12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8F5AEE1-75F2-EA4A-BBFC-B6536E2474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11A82-0E18-D14A-8B1C-60CA727CFA69}" type="datetimeFigureOut">
              <a:rPr lang="en-US" smtClean="0"/>
              <a:pPr/>
              <a:t>5/8/12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‹#›</a:t>
            </a:fld>
            <a:endParaRPr kumimoji="0" lang="en-US" sz="1200">
              <a:solidFill>
                <a:schemeClr val="tx2"/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99611A82-0E18-D14A-8B1C-60CA727CFA69}" type="datetimeFigureOut">
              <a:rPr lang="en-US" smtClean="0"/>
              <a:pPr/>
              <a:t>5/8/12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48F5AEE1-75F2-EA4A-BBFC-B6536E2474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99611A82-0E18-D14A-8B1C-60CA727CFA69}" type="datetimeFigureOut">
              <a:rPr lang="en-US" smtClean="0"/>
              <a:pPr/>
              <a:t>5/8/12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48F5AEE1-75F2-EA4A-BBFC-B6536E2474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11A82-0E18-D14A-8B1C-60CA727CFA69}" type="datetimeFigureOut">
              <a:rPr lang="en-US" smtClean="0"/>
              <a:pPr/>
              <a:t>5/8/12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8F5AEE1-75F2-EA4A-BBFC-B6536E247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11A82-0E18-D14A-8B1C-60CA727CFA69}" type="datetimeFigureOut">
              <a:rPr lang="en-US" smtClean="0"/>
              <a:pPr/>
              <a:t>5/8/12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F5AEE1-75F2-EA4A-BBFC-B6536E247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11A82-0E18-D14A-8B1C-60CA727CFA69}" type="datetimeFigureOut">
              <a:rPr lang="en-US" smtClean="0"/>
              <a:pPr/>
              <a:t>5/8/12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8F5AEE1-75F2-EA4A-BBFC-B6536E2474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99611A82-0E18-D14A-8B1C-60CA727CFA69}" type="datetimeFigureOut">
              <a:rPr lang="en-US" smtClean="0"/>
              <a:pPr/>
              <a:t>5/8/12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48F5AEE1-75F2-EA4A-BBFC-B6536E2474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9611A82-0E18-D14A-8B1C-60CA727CFA69}" type="datetimeFigureOut">
              <a:rPr lang="en-US" smtClean="0"/>
              <a:pPr/>
              <a:t>5/8/12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8F5AEE1-75F2-EA4A-BBFC-B6536E2474C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0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4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6" Type="http://schemas.openxmlformats.org/officeDocument/2006/relationships/image" Target="../media/image34.png"/><Relationship Id="rId7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7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0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1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2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4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41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3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44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5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5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50.jp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51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4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54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5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5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en-US" dirty="0" smtClean="0"/>
              <a:t>Dialysis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Joel Green Weltman, DVM</a:t>
            </a:r>
            <a:endParaRPr lang="en-US" dirty="0"/>
          </a:p>
        </p:txBody>
      </p:sp>
      <p:pic>
        <p:nvPicPr>
          <p:cNvPr id="4" name="Picture 3" descr="win_ricekrispietrea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810" y="704970"/>
            <a:ext cx="5270974" cy="4069192"/>
          </a:xfrm>
          <a:prstGeom prst="rect">
            <a:avLst/>
          </a:prstGeom>
          <a:ln w="76200" cmpd="sng">
            <a:solidFill>
              <a:srgbClr val="DD7F47"/>
            </a:solidFill>
            <a:miter lim="800000"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Convection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b="34130"/>
          <a:stretch/>
        </p:blipFill>
        <p:spPr>
          <a:xfrm>
            <a:off x="5076973" y="2358034"/>
            <a:ext cx="3830193" cy="319893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59727" y="1794251"/>
            <a:ext cx="4714553" cy="4495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Expose blood to positive </a:t>
            </a:r>
            <a:r>
              <a:rPr lang="en-US" dirty="0" err="1" smtClean="0"/>
              <a:t>transmembrane</a:t>
            </a:r>
            <a:r>
              <a:rPr lang="en-US" dirty="0" smtClean="0"/>
              <a:t> pressure</a:t>
            </a:r>
          </a:p>
          <a:p>
            <a:endParaRPr lang="en-US" dirty="0" smtClean="0"/>
          </a:p>
          <a:p>
            <a:r>
              <a:rPr lang="en-US" dirty="0" smtClean="0"/>
              <a:t>Excess fluid can be removed</a:t>
            </a:r>
          </a:p>
          <a:p>
            <a:endParaRPr lang="en-US" dirty="0" smtClean="0"/>
          </a:p>
          <a:p>
            <a:r>
              <a:rPr lang="en-US" dirty="0" smtClean="0"/>
              <a:t>Fluid carries small molecules and electrolytes</a:t>
            </a:r>
          </a:p>
          <a:p>
            <a:endParaRPr lang="en-US" dirty="0" smtClean="0"/>
          </a:p>
          <a:p>
            <a:r>
              <a:rPr lang="en-US" dirty="0" smtClean="0"/>
              <a:t>Achieved using osmotic gradients in peritoneal dialysis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0091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Adsorption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574158" y="1600200"/>
            <a:ext cx="3191890" cy="4495800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Molecules adhere to membrane</a:t>
            </a:r>
          </a:p>
          <a:p>
            <a:endParaRPr lang="en-US" dirty="0" smtClean="0"/>
          </a:p>
          <a:p>
            <a:r>
              <a:rPr lang="en-US" dirty="0" smtClean="0"/>
              <a:t>Continuous renal replacement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r="29202"/>
          <a:stretch/>
        </p:blipFill>
        <p:spPr>
          <a:xfrm>
            <a:off x="317513" y="2048288"/>
            <a:ext cx="5257384" cy="404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367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CRRT Modes of Operation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199"/>
            <a:ext cx="8153400" cy="4807551"/>
          </a:xfrm>
        </p:spPr>
        <p:txBody>
          <a:bodyPr>
            <a:normAutofit/>
          </a:bodyPr>
          <a:lstStyle/>
          <a:p>
            <a:r>
              <a:rPr lang="en-US" sz="2600" dirty="0" smtClean="0"/>
              <a:t>Slow continuous ultrafiltration</a:t>
            </a:r>
          </a:p>
          <a:p>
            <a:pPr lvl="1"/>
            <a:r>
              <a:rPr lang="en-US" sz="2200" dirty="0" smtClean="0"/>
              <a:t>Blood exposed </a:t>
            </a:r>
            <a:r>
              <a:rPr lang="en-US" sz="2200" dirty="0"/>
              <a:t>to </a:t>
            </a:r>
            <a:r>
              <a:rPr lang="en-US" sz="2200" dirty="0" smtClean="0"/>
              <a:t>a positive </a:t>
            </a:r>
            <a:r>
              <a:rPr lang="en-US" sz="2200" dirty="0" err="1"/>
              <a:t>transmembrane</a:t>
            </a:r>
            <a:r>
              <a:rPr lang="en-US" sz="2200" dirty="0"/>
              <a:t> </a:t>
            </a:r>
            <a:r>
              <a:rPr lang="en-US" sz="2200" dirty="0" smtClean="0"/>
              <a:t>pressure</a:t>
            </a:r>
          </a:p>
          <a:p>
            <a:pPr lvl="1"/>
            <a:r>
              <a:rPr lang="en-US" sz="2200" dirty="0" smtClean="0"/>
              <a:t>Removal of excess fluid</a:t>
            </a:r>
          </a:p>
          <a:p>
            <a:r>
              <a:rPr lang="en-US" sz="2600" dirty="0" smtClean="0"/>
              <a:t>Continuous </a:t>
            </a:r>
            <a:r>
              <a:rPr lang="en-US" sz="2600" dirty="0" err="1" smtClean="0"/>
              <a:t>venovenous</a:t>
            </a:r>
            <a:r>
              <a:rPr lang="en-US" sz="2600" dirty="0" smtClean="0"/>
              <a:t> hemofiltration</a:t>
            </a:r>
          </a:p>
          <a:p>
            <a:pPr lvl="1"/>
            <a:r>
              <a:rPr lang="en-US" sz="2200" dirty="0" smtClean="0"/>
              <a:t>Blood exposed </a:t>
            </a:r>
            <a:r>
              <a:rPr lang="en-US" sz="2200" dirty="0"/>
              <a:t>to a positive </a:t>
            </a:r>
            <a:r>
              <a:rPr lang="en-US" sz="2200" dirty="0" err="1"/>
              <a:t>transmembrane</a:t>
            </a:r>
            <a:r>
              <a:rPr lang="en-US" sz="2200" dirty="0"/>
              <a:t> pressure </a:t>
            </a:r>
          </a:p>
          <a:p>
            <a:pPr lvl="1"/>
            <a:r>
              <a:rPr lang="en-US" sz="2200" dirty="0" smtClean="0"/>
              <a:t>IV fluids administered to replace </a:t>
            </a:r>
            <a:r>
              <a:rPr lang="en-US" sz="2200" dirty="0"/>
              <a:t>the </a:t>
            </a:r>
            <a:r>
              <a:rPr lang="en-US" sz="2200" dirty="0" err="1" smtClean="0"/>
              <a:t>ultrafiltrate</a:t>
            </a:r>
            <a:endParaRPr lang="en-US" sz="2200" dirty="0" smtClean="0"/>
          </a:p>
          <a:p>
            <a:r>
              <a:rPr lang="en-US" sz="2600" dirty="0" smtClean="0"/>
              <a:t>Continuous </a:t>
            </a:r>
            <a:r>
              <a:rPr lang="en-US" sz="2600" dirty="0" err="1" smtClean="0"/>
              <a:t>venovenous</a:t>
            </a:r>
            <a:r>
              <a:rPr lang="en-US" sz="2600" dirty="0" smtClean="0"/>
              <a:t> hemodialysis</a:t>
            </a:r>
          </a:p>
          <a:p>
            <a:pPr lvl="1"/>
            <a:r>
              <a:rPr lang="en-US" sz="2200" dirty="0"/>
              <a:t>Blood </a:t>
            </a:r>
            <a:r>
              <a:rPr lang="en-US" sz="2200" dirty="0" smtClean="0"/>
              <a:t>exposed to countercurrent dialysate flow</a:t>
            </a:r>
          </a:p>
          <a:p>
            <a:pPr lvl="1"/>
            <a:r>
              <a:rPr lang="en-US" sz="2200" dirty="0" smtClean="0"/>
              <a:t>Similar to IHD</a:t>
            </a:r>
          </a:p>
          <a:p>
            <a:r>
              <a:rPr lang="en-US" sz="2600" dirty="0" smtClean="0"/>
              <a:t>Continuous </a:t>
            </a:r>
            <a:r>
              <a:rPr lang="en-US" sz="2600" dirty="0" err="1" smtClean="0"/>
              <a:t>venovenous</a:t>
            </a:r>
            <a:r>
              <a:rPr lang="en-US" sz="2600" dirty="0" smtClean="0"/>
              <a:t> </a:t>
            </a:r>
            <a:r>
              <a:rPr lang="en-US" sz="2600" dirty="0" err="1" smtClean="0"/>
              <a:t>hemodiafiltration</a:t>
            </a:r>
            <a:endParaRPr lang="en-US" sz="2600" dirty="0" smtClean="0"/>
          </a:p>
          <a:p>
            <a:pPr lvl="1"/>
            <a:r>
              <a:rPr lang="en-US" sz="2200" dirty="0"/>
              <a:t>Blood </a:t>
            </a:r>
            <a:r>
              <a:rPr lang="en-US" sz="2200" dirty="0" smtClean="0"/>
              <a:t>exposed </a:t>
            </a:r>
            <a:r>
              <a:rPr lang="en-US" sz="2200" dirty="0"/>
              <a:t>to </a:t>
            </a:r>
            <a:r>
              <a:rPr lang="en-US" sz="2200" dirty="0" smtClean="0"/>
              <a:t>dialysate and positive </a:t>
            </a:r>
            <a:r>
              <a:rPr lang="en-US" sz="2200" dirty="0" err="1"/>
              <a:t>transmembrane</a:t>
            </a:r>
            <a:r>
              <a:rPr lang="en-US" sz="2200" dirty="0"/>
              <a:t> pressure</a:t>
            </a:r>
            <a:endParaRPr lang="en-US" sz="22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49341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4540" y="1751228"/>
            <a:ext cx="5254921" cy="51067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CRRT Modes of Operation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6926" y="1741507"/>
            <a:ext cx="5250149" cy="50288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2786" y="1742591"/>
            <a:ext cx="5158428" cy="50277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9041" y="1739548"/>
            <a:ext cx="4945919" cy="5118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0057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Indications to Initiate Dialysis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When to institute dialysis</a:t>
            </a:r>
          </a:p>
          <a:p>
            <a:pPr lvl="1"/>
            <a:r>
              <a:rPr lang="en-US" dirty="0" smtClean="0"/>
              <a:t>Worsening azotemia despite medical management</a:t>
            </a:r>
          </a:p>
          <a:p>
            <a:pPr lvl="1"/>
            <a:r>
              <a:rPr lang="en-US" dirty="0" smtClean="0"/>
              <a:t>Severe or worsening electrolyte abnormalities</a:t>
            </a:r>
          </a:p>
          <a:p>
            <a:pPr lvl="1"/>
            <a:r>
              <a:rPr lang="en-US" dirty="0" smtClean="0"/>
              <a:t>Worsening acidosis</a:t>
            </a:r>
          </a:p>
          <a:p>
            <a:pPr lvl="1"/>
            <a:r>
              <a:rPr lang="en-US" dirty="0" smtClean="0"/>
              <a:t>Oliguria/anuria despite medical management</a:t>
            </a:r>
          </a:p>
          <a:p>
            <a:r>
              <a:rPr lang="en-US" dirty="0" smtClean="0"/>
              <a:t>Criteria to fulfill</a:t>
            </a:r>
          </a:p>
          <a:p>
            <a:pPr lvl="1"/>
            <a:r>
              <a:rPr lang="en-US" dirty="0" smtClean="0"/>
              <a:t>Fully rehydrated patient</a:t>
            </a:r>
          </a:p>
          <a:p>
            <a:pPr lvl="1"/>
            <a:r>
              <a:rPr lang="en-US" dirty="0" smtClean="0"/>
              <a:t>Correct hypotension, use </a:t>
            </a:r>
            <a:r>
              <a:rPr lang="en-US" dirty="0" err="1" smtClean="0"/>
              <a:t>pressors</a:t>
            </a:r>
            <a:r>
              <a:rPr lang="en-US" dirty="0" smtClean="0"/>
              <a:t> as necessary</a:t>
            </a:r>
          </a:p>
          <a:p>
            <a:pPr lvl="1"/>
            <a:r>
              <a:rPr lang="en-US" dirty="0" smtClean="0"/>
              <a:t>Challenge anuria/oliguria with diuretics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51874" y="6327913"/>
            <a:ext cx="1314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Bloom 2011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5046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Indications to Initiate </a:t>
            </a:r>
            <a:r>
              <a:rPr lang="en-US" dirty="0"/>
              <a:t>D</a:t>
            </a:r>
            <a:r>
              <a:rPr lang="en-US" dirty="0" smtClean="0"/>
              <a:t>ialysis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Early dialysis model</a:t>
            </a:r>
          </a:p>
          <a:p>
            <a:pPr lvl="1"/>
            <a:r>
              <a:rPr lang="en-US" dirty="0" smtClean="0"/>
              <a:t>Early retrospectives:</a:t>
            </a:r>
          </a:p>
          <a:p>
            <a:pPr lvl="2"/>
            <a:r>
              <a:rPr lang="en-US" dirty="0" smtClean="0"/>
              <a:t>Initiate at BUN levels 120-150 mg/</a:t>
            </a:r>
            <a:r>
              <a:rPr lang="en-US" dirty="0" err="1" smtClean="0"/>
              <a:t>dL</a:t>
            </a:r>
            <a:r>
              <a:rPr lang="en-US" dirty="0" smtClean="0"/>
              <a:t>, 43-75% survival</a:t>
            </a:r>
          </a:p>
          <a:p>
            <a:pPr lvl="2"/>
            <a:r>
              <a:rPr lang="en-US" dirty="0" smtClean="0"/>
              <a:t>Initiate at BUN &gt;200 mg/</a:t>
            </a:r>
            <a:r>
              <a:rPr lang="en-US" dirty="0" err="1" smtClean="0"/>
              <a:t>dL</a:t>
            </a:r>
            <a:r>
              <a:rPr lang="en-US" dirty="0" smtClean="0"/>
              <a:t>, 12-26% survival</a:t>
            </a:r>
          </a:p>
          <a:p>
            <a:pPr lvl="1"/>
            <a:r>
              <a:rPr lang="en-US" dirty="0" smtClean="0"/>
              <a:t>Prospective</a:t>
            </a:r>
          </a:p>
          <a:p>
            <a:pPr lvl="2"/>
            <a:r>
              <a:rPr lang="en-US" dirty="0" smtClean="0"/>
              <a:t>Post-traumatic AKI</a:t>
            </a:r>
          </a:p>
          <a:p>
            <a:pPr lvl="3"/>
            <a:r>
              <a:rPr lang="en-US" dirty="0" smtClean="0"/>
              <a:t>BUN </a:t>
            </a:r>
            <a:r>
              <a:rPr lang="en-US" dirty="0"/>
              <a:t>&lt;70, </a:t>
            </a:r>
            <a:r>
              <a:rPr lang="en-US" dirty="0" err="1"/>
              <a:t>creat</a:t>
            </a:r>
            <a:r>
              <a:rPr lang="en-US" dirty="0"/>
              <a:t> </a:t>
            </a:r>
            <a:r>
              <a:rPr lang="en-US" dirty="0" smtClean="0"/>
              <a:t>&lt;5 </a:t>
            </a:r>
            <a:r>
              <a:rPr lang="en-US" dirty="0"/>
              <a:t>mg/</a:t>
            </a:r>
            <a:r>
              <a:rPr lang="en-US" dirty="0" smtClean="0"/>
              <a:t>dl, 36% mortality</a:t>
            </a:r>
          </a:p>
          <a:p>
            <a:pPr lvl="3"/>
            <a:r>
              <a:rPr lang="en-US" dirty="0" smtClean="0"/>
              <a:t>BUN~150</a:t>
            </a:r>
            <a:r>
              <a:rPr lang="en-US" dirty="0"/>
              <a:t>, </a:t>
            </a:r>
            <a:r>
              <a:rPr lang="en-US" dirty="0" smtClean="0"/>
              <a:t>creat~10 </a:t>
            </a:r>
            <a:r>
              <a:rPr lang="en-US" dirty="0"/>
              <a:t>mg/</a:t>
            </a:r>
            <a:r>
              <a:rPr lang="en-US" dirty="0" err="1" smtClean="0"/>
              <a:t>dL</a:t>
            </a:r>
            <a:r>
              <a:rPr lang="en-US" dirty="0" smtClean="0"/>
              <a:t>, 80% mortality</a:t>
            </a:r>
          </a:p>
          <a:p>
            <a:pPr lvl="2"/>
            <a:r>
              <a:rPr lang="en-US" dirty="0" smtClean="0"/>
              <a:t>Variable cause AKI</a:t>
            </a:r>
          </a:p>
          <a:p>
            <a:pPr lvl="3"/>
            <a:r>
              <a:rPr lang="en-US" dirty="0" smtClean="0"/>
              <a:t>BUN &lt;</a:t>
            </a:r>
            <a:r>
              <a:rPr lang="en-US" dirty="0"/>
              <a:t>75 mg/dl</a:t>
            </a:r>
            <a:r>
              <a:rPr lang="en-US" dirty="0" smtClean="0"/>
              <a:t>, 39</a:t>
            </a:r>
            <a:r>
              <a:rPr lang="en-US" dirty="0"/>
              <a:t>% </a:t>
            </a:r>
            <a:r>
              <a:rPr lang="en-US" dirty="0" smtClean="0"/>
              <a:t>mortality, 43.5% recuperation renal </a:t>
            </a:r>
            <a:r>
              <a:rPr lang="en-US" dirty="0" err="1" smtClean="0"/>
              <a:t>fxn</a:t>
            </a:r>
            <a:endParaRPr lang="en-US" dirty="0" smtClean="0"/>
          </a:p>
          <a:p>
            <a:pPr lvl="3"/>
            <a:r>
              <a:rPr lang="en-US" dirty="0" smtClean="0"/>
              <a:t>BUN &gt;75 mg/dl, 69.8% mortality, 11.1% recuperation </a:t>
            </a:r>
            <a:r>
              <a:rPr lang="en-US" dirty="0"/>
              <a:t>renal </a:t>
            </a:r>
            <a:r>
              <a:rPr lang="en-US" dirty="0" err="1" smtClean="0"/>
              <a:t>fxn</a:t>
            </a:r>
            <a:endParaRPr lang="en-US" dirty="0" smtClean="0"/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9813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Indication for Hemodialysis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Uremia</a:t>
            </a:r>
          </a:p>
          <a:p>
            <a:pPr lvl="1"/>
            <a:r>
              <a:rPr lang="en-US" dirty="0" smtClean="0"/>
              <a:t>Acute and acute-on-chronic kidney injury</a:t>
            </a:r>
          </a:p>
          <a:p>
            <a:pPr lvl="2"/>
            <a:r>
              <a:rPr lang="en-US" dirty="0" smtClean="0"/>
              <a:t>Ischemia</a:t>
            </a:r>
          </a:p>
          <a:p>
            <a:pPr lvl="2"/>
            <a:r>
              <a:rPr lang="en-US" dirty="0" smtClean="0"/>
              <a:t>Toxins</a:t>
            </a:r>
          </a:p>
          <a:p>
            <a:pPr lvl="2"/>
            <a:r>
              <a:rPr lang="en-US" dirty="0" smtClean="0"/>
              <a:t>Infection</a:t>
            </a:r>
          </a:p>
          <a:p>
            <a:r>
              <a:rPr lang="en-US" dirty="0" smtClean="0"/>
              <a:t>Toxin Removal</a:t>
            </a:r>
          </a:p>
          <a:p>
            <a:r>
              <a:rPr lang="en-US" dirty="0" smtClean="0"/>
              <a:t>Hepatic encephalopathy</a:t>
            </a:r>
          </a:p>
          <a:p>
            <a:r>
              <a:rPr lang="en-US" dirty="0" smtClean="0"/>
              <a:t>Electrolyte abnormalities</a:t>
            </a:r>
          </a:p>
        </p:txBody>
      </p:sp>
    </p:spTree>
    <p:extLst>
      <p:ext uri="{BB962C8B-B14F-4D97-AF65-F5344CB8AC3E}">
        <p14:creationId xmlns:p14="http://schemas.microsoft.com/office/powerpoint/2010/main" val="23653763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Indications for Hemodialysis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4588830" cy="2507974"/>
          </a:xfrm>
        </p:spPr>
        <p:txBody>
          <a:bodyPr>
            <a:normAutofit/>
          </a:bodyPr>
          <a:lstStyle/>
          <a:p>
            <a:r>
              <a:rPr lang="en-US" dirty="0" smtClean="0"/>
              <a:t>Toxin removal</a:t>
            </a:r>
          </a:p>
          <a:p>
            <a:pPr lvl="1"/>
            <a:r>
              <a:rPr lang="en-US" dirty="0" smtClean="0"/>
              <a:t>Low molecular weight</a:t>
            </a:r>
          </a:p>
          <a:p>
            <a:pPr lvl="1"/>
            <a:r>
              <a:rPr lang="en-US" dirty="0" smtClean="0"/>
              <a:t>Water soluble</a:t>
            </a:r>
          </a:p>
          <a:p>
            <a:pPr lvl="1"/>
            <a:r>
              <a:rPr lang="en-US" dirty="0" smtClean="0"/>
              <a:t>Small volume of distribution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649614" y="2072859"/>
            <a:ext cx="4116434" cy="44958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/>
            <a:r>
              <a:rPr lang="en-US" dirty="0" smtClean="0"/>
              <a:t>Influenced by:</a:t>
            </a:r>
          </a:p>
          <a:p>
            <a:pPr lvl="2" algn="just"/>
            <a:r>
              <a:rPr lang="en-US" dirty="0" smtClean="0"/>
              <a:t>Extracellular fluid volume status</a:t>
            </a:r>
          </a:p>
          <a:p>
            <a:pPr lvl="2" algn="just"/>
            <a:r>
              <a:rPr lang="en-US" dirty="0" smtClean="0"/>
              <a:t>Age</a:t>
            </a:r>
          </a:p>
          <a:p>
            <a:pPr lvl="2" algn="just"/>
            <a:r>
              <a:rPr lang="en-US" dirty="0" smtClean="0"/>
              <a:t>Gender</a:t>
            </a:r>
          </a:p>
          <a:p>
            <a:pPr lvl="2" algn="just"/>
            <a:r>
              <a:rPr lang="en-US" dirty="0" smtClean="0"/>
              <a:t>Thyroid function</a:t>
            </a:r>
          </a:p>
          <a:p>
            <a:pPr lvl="2" algn="just"/>
            <a:r>
              <a:rPr lang="en-US" dirty="0" smtClean="0"/>
              <a:t>Obesity</a:t>
            </a:r>
          </a:p>
          <a:p>
            <a:pPr lvl="2" algn="just"/>
            <a:r>
              <a:rPr lang="en-US" dirty="0" smtClean="0"/>
              <a:t>Renal function</a:t>
            </a:r>
          </a:p>
          <a:p>
            <a:pPr lvl="2" algn="just"/>
            <a:r>
              <a:rPr lang="en-US" dirty="0" smtClean="0"/>
              <a:t>Cardiac output</a:t>
            </a:r>
            <a:endParaRPr lang="en-US" dirty="0"/>
          </a:p>
        </p:txBody>
      </p:sp>
      <p:pic>
        <p:nvPicPr>
          <p:cNvPr id="4" name="Picture 3" descr="tobado_debibere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722" y="3893790"/>
            <a:ext cx="3303723" cy="2537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3268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Indications for Hemodialysis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10128" y="1798500"/>
            <a:ext cx="4255920" cy="4495800"/>
          </a:xfrm>
        </p:spPr>
        <p:txBody>
          <a:bodyPr>
            <a:normAutofit/>
          </a:bodyPr>
          <a:lstStyle/>
          <a:p>
            <a:r>
              <a:rPr lang="en-US" dirty="0" smtClean="0"/>
              <a:t>Charcoal </a:t>
            </a:r>
            <a:r>
              <a:rPr lang="en-US" dirty="0" err="1" smtClean="0"/>
              <a:t>Hemoperfusion</a:t>
            </a:r>
            <a:endParaRPr lang="en-US" dirty="0"/>
          </a:p>
          <a:p>
            <a:pPr lvl="1"/>
            <a:r>
              <a:rPr lang="en-US" dirty="0" err="1" smtClean="0"/>
              <a:t>Cartriage</a:t>
            </a:r>
            <a:r>
              <a:rPr lang="en-US" dirty="0" smtClean="0"/>
              <a:t> </a:t>
            </a:r>
            <a:r>
              <a:rPr lang="en-US" dirty="0"/>
              <a:t>similar to dialysis </a:t>
            </a:r>
            <a:r>
              <a:rPr lang="en-US" dirty="0" smtClean="0"/>
              <a:t>membrane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Toxin removal </a:t>
            </a:r>
            <a:r>
              <a:rPr lang="en-US" dirty="0"/>
              <a:t>by binding to activated </a:t>
            </a:r>
            <a:r>
              <a:rPr lang="en-US" dirty="0" smtClean="0"/>
              <a:t>charcoal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Highly </a:t>
            </a:r>
            <a:r>
              <a:rPr lang="en-US" dirty="0"/>
              <a:t>protein-bound and lipid-bound </a:t>
            </a:r>
            <a:r>
              <a:rPr lang="en-US" dirty="0" smtClean="0"/>
              <a:t>molecules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648" y="1798500"/>
            <a:ext cx="3048000" cy="384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3591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Indications for Hemodialysis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Toxin removal</a:t>
            </a:r>
          </a:p>
          <a:p>
            <a:pPr lvl="1"/>
            <a:r>
              <a:rPr lang="en-US" dirty="0" smtClean="0"/>
              <a:t>Baclofen toxicosis</a:t>
            </a:r>
          </a:p>
          <a:p>
            <a:pPr lvl="2"/>
            <a:r>
              <a:rPr lang="en-US" dirty="0" smtClean="0"/>
              <a:t>Torre 2008, Scott 2007</a:t>
            </a:r>
          </a:p>
          <a:p>
            <a:pPr lvl="1"/>
            <a:r>
              <a:rPr lang="en-US" dirty="0" smtClean="0"/>
              <a:t>Lily Toxicosis</a:t>
            </a:r>
          </a:p>
          <a:p>
            <a:pPr lvl="2"/>
            <a:r>
              <a:rPr lang="en-US" dirty="0" smtClean="0"/>
              <a:t>Berg 2007</a:t>
            </a:r>
          </a:p>
          <a:p>
            <a:pPr lvl="1"/>
            <a:r>
              <a:rPr lang="en-US" dirty="0" smtClean="0"/>
              <a:t>Ethanol toxicosis</a:t>
            </a:r>
          </a:p>
          <a:p>
            <a:pPr lvl="2"/>
            <a:r>
              <a:rPr lang="en-US" dirty="0" smtClean="0"/>
              <a:t>Keno 2011</a:t>
            </a:r>
          </a:p>
          <a:p>
            <a:pPr lvl="1"/>
            <a:r>
              <a:rPr lang="en-US" dirty="0" smtClean="0"/>
              <a:t>Grape and Raisin toxicosis</a:t>
            </a:r>
          </a:p>
          <a:p>
            <a:pPr lvl="2"/>
            <a:r>
              <a:rPr lang="en-US" dirty="0" err="1" smtClean="0"/>
              <a:t>Mazzaferro</a:t>
            </a:r>
            <a:r>
              <a:rPr lang="en-US" dirty="0" smtClean="0"/>
              <a:t> 2004</a:t>
            </a:r>
          </a:p>
          <a:p>
            <a:pPr lvl="1"/>
            <a:r>
              <a:rPr lang="en-US" dirty="0" smtClean="0"/>
              <a:t>Propylene glycol toxicosis</a:t>
            </a:r>
          </a:p>
          <a:p>
            <a:pPr lvl="2"/>
            <a:r>
              <a:rPr lang="en-US" dirty="0" smtClean="0"/>
              <a:t>Claus 2011</a:t>
            </a:r>
          </a:p>
          <a:p>
            <a:pPr lvl="2"/>
            <a:endParaRPr lang="en-US" dirty="0"/>
          </a:p>
        </p:txBody>
      </p:sp>
      <p:pic>
        <p:nvPicPr>
          <p:cNvPr id="4" name="Picture 3" descr="basilmash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887"/>
          <a:stretch/>
        </p:blipFill>
        <p:spPr>
          <a:xfrm>
            <a:off x="5112226" y="2123279"/>
            <a:ext cx="3388435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4530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Dialysis 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291732" y="1589567"/>
            <a:ext cx="3886200" cy="45720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30000"/>
              </a:lnSpc>
            </a:pPr>
            <a:r>
              <a:rPr lang="en-US" dirty="0" smtClean="0"/>
              <a:t>History</a:t>
            </a:r>
          </a:p>
          <a:p>
            <a:pPr>
              <a:lnSpc>
                <a:spcPct val="130000"/>
              </a:lnSpc>
            </a:pPr>
            <a:r>
              <a:rPr lang="en-US" dirty="0" smtClean="0"/>
              <a:t>Principles</a:t>
            </a:r>
          </a:p>
          <a:p>
            <a:pPr>
              <a:lnSpc>
                <a:spcPct val="130000"/>
              </a:lnSpc>
            </a:pPr>
            <a:r>
              <a:rPr lang="en-US" dirty="0" smtClean="0"/>
              <a:t>Indications</a:t>
            </a:r>
          </a:p>
          <a:p>
            <a:pPr>
              <a:lnSpc>
                <a:spcPct val="130000"/>
              </a:lnSpc>
            </a:pPr>
            <a:r>
              <a:rPr lang="en-US" dirty="0" smtClean="0"/>
              <a:t>Equipment</a:t>
            </a:r>
          </a:p>
          <a:p>
            <a:pPr>
              <a:lnSpc>
                <a:spcPct val="130000"/>
              </a:lnSpc>
            </a:pPr>
            <a:r>
              <a:rPr lang="en-US" dirty="0" smtClean="0"/>
              <a:t>Dosing</a:t>
            </a:r>
          </a:p>
          <a:p>
            <a:pPr>
              <a:lnSpc>
                <a:spcPct val="130000"/>
              </a:lnSpc>
            </a:pPr>
            <a:r>
              <a:rPr lang="en-US" dirty="0" smtClean="0"/>
              <a:t>Anticoagulation</a:t>
            </a:r>
          </a:p>
          <a:p>
            <a:pPr>
              <a:lnSpc>
                <a:spcPct val="130000"/>
              </a:lnSpc>
            </a:pPr>
            <a:r>
              <a:rPr lang="en-US" dirty="0" smtClean="0"/>
              <a:t>Complications</a:t>
            </a:r>
          </a:p>
          <a:p>
            <a:pPr>
              <a:lnSpc>
                <a:spcPct val="130000"/>
              </a:lnSpc>
            </a:pPr>
            <a:r>
              <a:rPr lang="en-US" dirty="0" smtClean="0"/>
              <a:t>Outcomes/Prognosis</a:t>
            </a:r>
          </a:p>
        </p:txBody>
      </p:sp>
      <p:pic>
        <p:nvPicPr>
          <p:cNvPr id="6" name="Picture 5" descr="nerrr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40" y="2050136"/>
            <a:ext cx="4572000" cy="3721608"/>
          </a:xfrm>
          <a:prstGeom prst="rect">
            <a:avLst/>
          </a:prstGeom>
          <a:ln w="38100" cmpd="sng">
            <a:solidFill>
              <a:srgbClr val="DD7F47"/>
            </a:solidFill>
          </a:ln>
        </p:spPr>
      </p:pic>
    </p:spTree>
    <p:extLst>
      <p:ext uri="{BB962C8B-B14F-4D97-AF65-F5344CB8AC3E}">
        <p14:creationId xmlns:p14="http://schemas.microsoft.com/office/powerpoint/2010/main" val="2041485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Indications for CRRT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Diehl 2008</a:t>
            </a:r>
          </a:p>
          <a:p>
            <a:pPr lvl="1"/>
            <a:r>
              <a:rPr lang="en-US" dirty="0" smtClean="0"/>
              <a:t>Non-responsive azotemia with fluid overload</a:t>
            </a:r>
          </a:p>
          <a:p>
            <a:pPr lvl="1"/>
            <a:r>
              <a:rPr lang="en-US" dirty="0" smtClean="0"/>
              <a:t>Hyperkalemia in cats</a:t>
            </a:r>
          </a:p>
          <a:p>
            <a:pPr marL="365760" lvl="1" indent="0">
              <a:buNone/>
            </a:pPr>
            <a:endParaRPr lang="en-US" dirty="0" smtClean="0"/>
          </a:p>
          <a:p>
            <a:r>
              <a:rPr lang="en-US" dirty="0" err="1" smtClean="0"/>
              <a:t>Vriese</a:t>
            </a:r>
            <a:r>
              <a:rPr lang="en-US" dirty="0" smtClean="0"/>
              <a:t> 1999</a:t>
            </a:r>
          </a:p>
          <a:p>
            <a:pPr lvl="1"/>
            <a:r>
              <a:rPr lang="en-US" dirty="0" smtClean="0"/>
              <a:t>Inflammatory mediators and sepsis</a:t>
            </a:r>
          </a:p>
          <a:p>
            <a:pPr lvl="1"/>
            <a:r>
              <a:rPr lang="en-US" dirty="0" smtClean="0"/>
              <a:t>CVVH nonspecifically removes cytokines</a:t>
            </a:r>
          </a:p>
          <a:p>
            <a:pPr lvl="1"/>
            <a:r>
              <a:rPr lang="en-US" dirty="0" smtClean="0"/>
              <a:t>No change in hemodynamics or respiratory function</a:t>
            </a:r>
          </a:p>
        </p:txBody>
      </p:sp>
    </p:spTree>
    <p:extLst>
      <p:ext uri="{BB962C8B-B14F-4D97-AF65-F5344CB8AC3E}">
        <p14:creationId xmlns:p14="http://schemas.microsoft.com/office/powerpoint/2010/main" val="111001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Indications for Peritoneal dialysis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Uremia</a:t>
            </a:r>
          </a:p>
          <a:p>
            <a:pPr lvl="1"/>
            <a:r>
              <a:rPr lang="en-US" dirty="0" smtClean="0"/>
              <a:t>Leptospirosis, </a:t>
            </a:r>
            <a:r>
              <a:rPr lang="en-US" dirty="0" err="1" smtClean="0"/>
              <a:t>Bekel</a:t>
            </a:r>
            <a:r>
              <a:rPr lang="en-US" dirty="0" smtClean="0"/>
              <a:t> 2005</a:t>
            </a:r>
          </a:p>
          <a:p>
            <a:pPr lvl="1"/>
            <a:r>
              <a:rPr lang="en-US" dirty="0" smtClean="0"/>
              <a:t>Cats with AKI, variable etiology Dorval 2009</a:t>
            </a:r>
          </a:p>
          <a:p>
            <a:r>
              <a:rPr lang="en-US" dirty="0" smtClean="0"/>
              <a:t>Acid-base and electrolyte </a:t>
            </a:r>
            <a:r>
              <a:rPr lang="en-US" dirty="0" err="1" smtClean="0"/>
              <a:t>distrubances</a:t>
            </a:r>
            <a:endParaRPr lang="en-US" dirty="0" smtClean="0"/>
          </a:p>
          <a:p>
            <a:r>
              <a:rPr lang="en-US" dirty="0" smtClean="0"/>
              <a:t>Toxin removal</a:t>
            </a:r>
          </a:p>
          <a:p>
            <a:pPr lvl="1"/>
            <a:r>
              <a:rPr lang="en-US" dirty="0" smtClean="0"/>
              <a:t>Any dialyzable toxin</a:t>
            </a:r>
          </a:p>
          <a:p>
            <a:pPr lvl="1"/>
            <a:r>
              <a:rPr lang="en-US" dirty="0" smtClean="0"/>
              <a:t>Hepatic encephalopathy</a:t>
            </a:r>
          </a:p>
          <a:p>
            <a:r>
              <a:rPr lang="en-US" dirty="0" smtClean="0"/>
              <a:t>Hypothermia, hyperthermia</a:t>
            </a:r>
          </a:p>
          <a:p>
            <a:r>
              <a:rPr lang="en-US" dirty="0" err="1" smtClean="0"/>
              <a:t>Presurgical</a:t>
            </a:r>
            <a:r>
              <a:rPr lang="en-US" dirty="0" smtClean="0"/>
              <a:t> management of </a:t>
            </a:r>
            <a:r>
              <a:rPr lang="en-US" dirty="0" err="1" smtClean="0"/>
              <a:t>uroabdomen</a:t>
            </a:r>
            <a:endParaRPr lang="en-US" dirty="0" smtClean="0"/>
          </a:p>
          <a:p>
            <a:r>
              <a:rPr lang="en-US" dirty="0" smtClean="0"/>
              <a:t>Non-renal indications:</a:t>
            </a:r>
          </a:p>
          <a:p>
            <a:pPr lvl="1"/>
            <a:r>
              <a:rPr lang="en-US" dirty="0" smtClean="0"/>
              <a:t>Congestive heart failure</a:t>
            </a:r>
          </a:p>
          <a:p>
            <a:pPr lvl="1"/>
            <a:r>
              <a:rPr lang="en-US" dirty="0" smtClean="0"/>
              <a:t>Peritoneal lavage as a complement to surgery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5173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CRRT/IHD Contraindications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Pre-existing hypotension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Small patient size</a:t>
            </a:r>
          </a:p>
          <a:p>
            <a:endParaRPr lang="en-US" dirty="0" smtClean="0"/>
          </a:p>
          <a:p>
            <a:r>
              <a:rPr lang="en-US" dirty="0" smtClean="0"/>
              <a:t>Inadequate staffing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0642" b="3540"/>
          <a:stretch/>
        </p:blipFill>
        <p:spPr>
          <a:xfrm>
            <a:off x="4180314" y="3034279"/>
            <a:ext cx="4783781" cy="3590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9571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PD Contraindications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Peritoneal adhesions</a:t>
            </a:r>
          </a:p>
          <a:p>
            <a:r>
              <a:rPr lang="en-US" dirty="0" smtClean="0"/>
              <a:t>Peritoneal fibrosis</a:t>
            </a:r>
          </a:p>
          <a:p>
            <a:r>
              <a:rPr lang="en-US" dirty="0" smtClean="0"/>
              <a:t>Peritoneal malignancy</a:t>
            </a:r>
          </a:p>
          <a:p>
            <a:r>
              <a:rPr lang="en-US" dirty="0" smtClean="0"/>
              <a:t>Vascular leak states</a:t>
            </a:r>
          </a:p>
          <a:p>
            <a:r>
              <a:rPr lang="en-US" dirty="0" smtClean="0"/>
              <a:t>Recent abdominal surgery</a:t>
            </a:r>
          </a:p>
          <a:p>
            <a:r>
              <a:rPr lang="en-US" dirty="0" smtClean="0"/>
              <a:t>Inguinal or abdominal hernias</a:t>
            </a:r>
          </a:p>
          <a:p>
            <a:r>
              <a:rPr lang="en-US" dirty="0" smtClean="0"/>
              <a:t>Risk for hypoproteinemia</a:t>
            </a:r>
          </a:p>
          <a:p>
            <a:r>
              <a:rPr lang="en-US" dirty="0" err="1" smtClean="0"/>
              <a:t>Pleuroperitoneal</a:t>
            </a:r>
            <a:r>
              <a:rPr lang="en-US" dirty="0" smtClean="0"/>
              <a:t> fistula</a:t>
            </a:r>
            <a:endParaRPr lang="en-US" dirty="0"/>
          </a:p>
        </p:txBody>
      </p:sp>
      <p:pic>
        <p:nvPicPr>
          <p:cNvPr id="4" name="Picture 3" descr="august30maziebaby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77" t="6877" r="15082" b="2499"/>
          <a:stretch/>
        </p:blipFill>
        <p:spPr>
          <a:xfrm>
            <a:off x="5516254" y="1952658"/>
            <a:ext cx="3165686" cy="4143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8678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Equipment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Access</a:t>
            </a:r>
          </a:p>
          <a:p>
            <a:endParaRPr lang="en-US" dirty="0" smtClean="0"/>
          </a:p>
          <a:p>
            <a:r>
              <a:rPr lang="en-US" dirty="0" smtClean="0"/>
              <a:t>Machinery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Hemodialysis prescription</a:t>
            </a:r>
          </a:p>
          <a:p>
            <a:endParaRPr lang="en-US" dirty="0" smtClean="0"/>
          </a:p>
          <a:p>
            <a:r>
              <a:rPr lang="en-US" dirty="0" smtClean="0"/>
              <a:t>Peritoneal dialysis</a:t>
            </a:r>
          </a:p>
          <a:p>
            <a:endParaRPr lang="en-US" dirty="0" smtClean="0"/>
          </a:p>
          <a:p>
            <a:r>
              <a:rPr lang="en-US" dirty="0" smtClean="0"/>
              <a:t>Monitoring</a:t>
            </a:r>
            <a:endParaRPr lang="en-US" dirty="0"/>
          </a:p>
        </p:txBody>
      </p:sp>
      <p:pic>
        <p:nvPicPr>
          <p:cNvPr id="4" name="Picture 3" descr="inspiration_poin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285" y="1735055"/>
            <a:ext cx="3230619" cy="485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68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Vascular Access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000" dirty="0" smtClean="0"/>
              <a:t>Belding Hibbard Scribner, 1960 </a:t>
            </a:r>
          </a:p>
          <a:p>
            <a:pPr lvl="1"/>
            <a:r>
              <a:rPr lang="en-US" dirty="0" smtClean="0"/>
              <a:t>Described a shunt </a:t>
            </a:r>
            <a:r>
              <a:rPr lang="en-US" dirty="0"/>
              <a:t>between an artery and a </a:t>
            </a:r>
            <a:r>
              <a:rPr lang="en-US" dirty="0" smtClean="0"/>
              <a:t>vein</a:t>
            </a:r>
          </a:p>
          <a:p>
            <a:pPr lvl="1"/>
            <a:r>
              <a:rPr lang="en-US" dirty="0" smtClean="0"/>
              <a:t>Introduced Teflon as material</a:t>
            </a:r>
            <a:endParaRPr lang="en-US" dirty="0"/>
          </a:p>
          <a:p>
            <a:pPr lvl="1"/>
            <a:r>
              <a:rPr lang="en-US" dirty="0" smtClean="0"/>
              <a:t>Utilized in ESRD </a:t>
            </a:r>
            <a:r>
              <a:rPr lang="en-US" dirty="0"/>
              <a:t>patients </a:t>
            </a:r>
            <a:endParaRPr lang="en-US" dirty="0" smtClean="0"/>
          </a:p>
          <a:p>
            <a:pPr marL="365760" lvl="1" indent="0">
              <a:buNone/>
            </a:pPr>
            <a:r>
              <a:rPr lang="en-US" dirty="0"/>
              <a:t>	</a:t>
            </a:r>
            <a:r>
              <a:rPr lang="en-US" dirty="0" smtClean="0"/>
              <a:t>for </a:t>
            </a:r>
            <a:r>
              <a:rPr lang="en-US" dirty="0"/>
              <a:t>chronic dialysis</a:t>
            </a:r>
          </a:p>
          <a:p>
            <a:pPr lvl="1"/>
            <a:r>
              <a:rPr lang="en-US" dirty="0" smtClean="0"/>
              <a:t>Formed 1</a:t>
            </a:r>
            <a:r>
              <a:rPr lang="en-US" baseline="30000" dirty="0" smtClean="0"/>
              <a:t>st</a:t>
            </a:r>
            <a:r>
              <a:rPr lang="en-US" dirty="0" smtClean="0"/>
              <a:t> bioethics committee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794" y="4484293"/>
            <a:ext cx="3859730" cy="22643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5983" y="2627506"/>
            <a:ext cx="3024613" cy="4112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0989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Vascular Access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4185361" cy="4495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Catheter inserted to the level of the right atrium or cranial vena cava via the jugular vein</a:t>
            </a:r>
          </a:p>
          <a:p>
            <a:r>
              <a:rPr lang="en-US" dirty="0" smtClean="0"/>
              <a:t>Catheter maintained between uses with heparin, preventing thrombosis</a:t>
            </a:r>
          </a:p>
          <a:p>
            <a:r>
              <a:rPr lang="en-US" dirty="0" smtClean="0"/>
              <a:t>AV fistulas may be surgically placed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rcRect t="8380" r="50251" b="13905"/>
          <a:stretch>
            <a:fillRect/>
          </a:stretch>
        </p:blipFill>
        <p:spPr>
          <a:xfrm>
            <a:off x="5013187" y="2323487"/>
            <a:ext cx="3493910" cy="35333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Peritoneal Access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4229377" cy="4495800"/>
          </a:xfrm>
        </p:spPr>
        <p:txBody>
          <a:bodyPr/>
          <a:lstStyle/>
          <a:p>
            <a:r>
              <a:rPr lang="en-US" dirty="0" smtClean="0"/>
              <a:t>Specialized equipment</a:t>
            </a:r>
          </a:p>
          <a:p>
            <a:pPr lvl="1"/>
            <a:r>
              <a:rPr lang="en-US" dirty="0" smtClean="0"/>
              <a:t>PD catheter</a:t>
            </a:r>
          </a:p>
          <a:p>
            <a:pPr lvl="2"/>
            <a:r>
              <a:rPr lang="en-US" dirty="0" smtClean="0"/>
              <a:t>Acute vs. chronic</a:t>
            </a:r>
          </a:p>
          <a:p>
            <a:pPr lvl="2"/>
            <a:r>
              <a:rPr lang="en-US" dirty="0" smtClean="0"/>
              <a:t>Variable designs</a:t>
            </a:r>
          </a:p>
          <a:p>
            <a:pPr marL="685800" lvl="2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Placement</a:t>
            </a:r>
          </a:p>
          <a:p>
            <a:pPr lvl="2"/>
            <a:r>
              <a:rPr lang="en-US" dirty="0" smtClean="0"/>
              <a:t>Dictated by catheter type</a:t>
            </a:r>
          </a:p>
          <a:p>
            <a:pPr lvl="2"/>
            <a:r>
              <a:rPr lang="en-US" dirty="0" smtClean="0"/>
              <a:t>Blind </a:t>
            </a:r>
            <a:r>
              <a:rPr lang="en-US" dirty="0" err="1" smtClean="0"/>
              <a:t>vs</a:t>
            </a:r>
            <a:r>
              <a:rPr lang="en-US" dirty="0" smtClean="0"/>
              <a:t> surgical</a:t>
            </a:r>
          </a:p>
          <a:p>
            <a:pPr lvl="2"/>
            <a:endParaRPr lang="en-US" dirty="0" smtClean="0"/>
          </a:p>
          <a:p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159" y="1681416"/>
            <a:ext cx="4325011" cy="3088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6004" y="4770318"/>
            <a:ext cx="4514166" cy="18557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83953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Peritoneal Access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Catheter type</a:t>
            </a:r>
          </a:p>
          <a:p>
            <a:pPr lvl="1"/>
            <a:r>
              <a:rPr lang="en-US" dirty="0" smtClean="0"/>
              <a:t>Acute, multipurpose</a:t>
            </a:r>
          </a:p>
          <a:p>
            <a:pPr lvl="6"/>
            <a:endParaRPr lang="en-US" dirty="0"/>
          </a:p>
          <a:p>
            <a:pPr lvl="1"/>
            <a:r>
              <a:rPr lang="en-US" dirty="0" err="1" smtClean="0"/>
              <a:t>Tenckhoff</a:t>
            </a:r>
            <a:r>
              <a:rPr lang="en-US" dirty="0" smtClean="0"/>
              <a:t> catheters</a:t>
            </a:r>
          </a:p>
          <a:p>
            <a:pPr lvl="8"/>
            <a:endParaRPr lang="en-US" dirty="0"/>
          </a:p>
          <a:p>
            <a:pPr lvl="1"/>
            <a:r>
              <a:rPr lang="en-US" dirty="0" smtClean="0"/>
              <a:t>Blake </a:t>
            </a:r>
            <a:r>
              <a:rPr lang="en-US" dirty="0"/>
              <a:t>silicon fluted drain</a:t>
            </a:r>
          </a:p>
          <a:p>
            <a:pPr lvl="2"/>
            <a:r>
              <a:rPr lang="en-US" dirty="0" smtClean="0"/>
              <a:t>Dorval </a:t>
            </a:r>
            <a:r>
              <a:rPr lang="en-US" dirty="0"/>
              <a:t>2009</a:t>
            </a:r>
          </a:p>
          <a:p>
            <a:pPr lvl="1"/>
            <a:r>
              <a:rPr lang="en-US" dirty="0" smtClean="0"/>
              <a:t>Fluted </a:t>
            </a:r>
            <a:r>
              <a:rPr lang="en-US" dirty="0"/>
              <a:t>T </a:t>
            </a:r>
            <a:r>
              <a:rPr lang="en-US" dirty="0" smtClean="0"/>
              <a:t>catheter</a:t>
            </a:r>
          </a:p>
          <a:p>
            <a:pPr lvl="7"/>
            <a:endParaRPr lang="en-US" dirty="0"/>
          </a:p>
          <a:p>
            <a:pPr lvl="1"/>
            <a:r>
              <a:rPr lang="en-US" dirty="0" smtClean="0"/>
              <a:t>Jackson</a:t>
            </a:r>
            <a:r>
              <a:rPr lang="en-US" dirty="0"/>
              <a:t>-Pratt continuous suction drains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3479" y="1642156"/>
            <a:ext cx="4211430" cy="27892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0102" y="1701800"/>
            <a:ext cx="4224807" cy="254993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3479" y="1701800"/>
            <a:ext cx="4211430" cy="299458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/>
          <a:srcRect l="8354"/>
          <a:stretch/>
        </p:blipFill>
        <p:spPr>
          <a:xfrm>
            <a:off x="4792870" y="1701800"/>
            <a:ext cx="4112038" cy="295404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38870" y="1755220"/>
            <a:ext cx="4366039" cy="2339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1597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Intermittent </a:t>
            </a:r>
            <a:r>
              <a:rPr lang="en-US" dirty="0"/>
              <a:t>H</a:t>
            </a:r>
            <a:r>
              <a:rPr lang="en-US" dirty="0" smtClean="0"/>
              <a:t>emodialysis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4449957" cy="44958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Specialized equipment</a:t>
            </a:r>
          </a:p>
          <a:p>
            <a:pPr lvl="1"/>
            <a:r>
              <a:rPr lang="en-US" dirty="0" smtClean="0"/>
              <a:t>Blood </a:t>
            </a:r>
            <a:r>
              <a:rPr lang="en-US" dirty="0"/>
              <a:t>flow rate</a:t>
            </a:r>
          </a:p>
          <a:p>
            <a:pPr lvl="1"/>
            <a:r>
              <a:rPr lang="en-US" dirty="0"/>
              <a:t>Dialysate flow rate</a:t>
            </a:r>
          </a:p>
          <a:p>
            <a:pPr lvl="1"/>
            <a:r>
              <a:rPr lang="en-US" dirty="0"/>
              <a:t>Direction of blood </a:t>
            </a:r>
            <a:r>
              <a:rPr lang="en-US" dirty="0" smtClean="0"/>
              <a:t>flow</a:t>
            </a:r>
          </a:p>
          <a:p>
            <a:pPr lvl="1"/>
            <a:r>
              <a:rPr lang="en-US" dirty="0" smtClean="0"/>
              <a:t>Dialysate composition</a:t>
            </a:r>
          </a:p>
          <a:p>
            <a:pPr lvl="1"/>
            <a:r>
              <a:rPr lang="en-US" dirty="0" smtClean="0"/>
              <a:t>Ultrafiltration</a:t>
            </a:r>
            <a:endParaRPr lang="en-US" dirty="0"/>
          </a:p>
          <a:p>
            <a:pPr lvl="1"/>
            <a:r>
              <a:rPr lang="en-US" dirty="0" smtClean="0"/>
              <a:t>Treatment </a:t>
            </a:r>
            <a:r>
              <a:rPr lang="en-US" dirty="0"/>
              <a:t>length</a:t>
            </a:r>
          </a:p>
          <a:p>
            <a:pPr lvl="1"/>
            <a:r>
              <a:rPr lang="en-US" dirty="0"/>
              <a:t>Sodium </a:t>
            </a:r>
            <a:r>
              <a:rPr lang="en-US" dirty="0" smtClean="0"/>
              <a:t>profiling</a:t>
            </a:r>
          </a:p>
          <a:p>
            <a:pPr lvl="1"/>
            <a:r>
              <a:rPr lang="en-US" dirty="0" smtClean="0"/>
              <a:t>Anticoagulant administration</a:t>
            </a:r>
            <a:endParaRPr lang="en-US" dirty="0"/>
          </a:p>
          <a:p>
            <a:pPr lvl="1"/>
            <a:r>
              <a:rPr lang="en-US" dirty="0"/>
              <a:t>Temperature </a:t>
            </a:r>
            <a:r>
              <a:rPr lang="en-US" dirty="0" smtClean="0"/>
              <a:t>regulation</a:t>
            </a:r>
            <a:endParaRPr lang="en-US" dirty="0"/>
          </a:p>
          <a:p>
            <a:pPr lvl="1"/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9411" y="1600200"/>
            <a:ext cx="2442165" cy="4982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5769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Hemodialysis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871823"/>
            <a:ext cx="3886200" cy="4572000"/>
          </a:xfrm>
        </p:spPr>
        <p:txBody>
          <a:bodyPr/>
          <a:lstStyle/>
          <a:p>
            <a:r>
              <a:rPr lang="en-US" dirty="0" smtClean="0"/>
              <a:t>Thomas Graham</a:t>
            </a:r>
          </a:p>
          <a:p>
            <a:endParaRPr lang="en-US" dirty="0" smtClean="0"/>
          </a:p>
          <a:p>
            <a:r>
              <a:rPr lang="en-US" dirty="0" smtClean="0"/>
              <a:t>1854: Developed the osmotic membrane</a:t>
            </a:r>
          </a:p>
          <a:p>
            <a:endParaRPr lang="en-US" dirty="0" smtClean="0"/>
          </a:p>
          <a:p>
            <a:r>
              <a:rPr lang="en-US" dirty="0" smtClean="0"/>
              <a:t>Founder of colloid chemistry and dialysis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7192" y="1642490"/>
            <a:ext cx="3093008" cy="4988722"/>
          </a:xfrm>
          <a:prstGeom prst="rect">
            <a:avLst/>
          </a:prstGeom>
          <a:ln w="38100" cmpd="sng">
            <a:solidFill>
              <a:srgbClr val="DD7F47"/>
            </a:solidFill>
            <a:miter lim="800000"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Continuous Renal Replacement 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15773" y="2064014"/>
            <a:ext cx="4250275" cy="4031985"/>
          </a:xfrm>
        </p:spPr>
        <p:txBody>
          <a:bodyPr/>
          <a:lstStyle/>
          <a:p>
            <a:r>
              <a:rPr lang="en-US" dirty="0" smtClean="0"/>
              <a:t>Functions similar to IHD machine</a:t>
            </a:r>
          </a:p>
          <a:p>
            <a:pPr lvl="1"/>
            <a:r>
              <a:rPr lang="en-US" dirty="0" smtClean="0"/>
              <a:t>Continuous treatment</a:t>
            </a:r>
          </a:p>
          <a:p>
            <a:pPr lvl="1"/>
            <a:r>
              <a:rPr lang="en-US" dirty="0" smtClean="0"/>
              <a:t>Convection more efficient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Administers mode of operation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52"/>
          <a:stretch/>
        </p:blipFill>
        <p:spPr bwMode="auto">
          <a:xfrm>
            <a:off x="965448" y="1917738"/>
            <a:ext cx="2834731" cy="449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88044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Semi-Permeable Membrane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321736" y="1600200"/>
            <a:ext cx="4692171" cy="4495800"/>
          </a:xfrm>
        </p:spPr>
        <p:txBody>
          <a:bodyPr/>
          <a:lstStyle/>
          <a:p>
            <a:r>
              <a:rPr lang="en-US" dirty="0" smtClean="0"/>
              <a:t>Blood flows in straws</a:t>
            </a:r>
          </a:p>
          <a:p>
            <a:r>
              <a:rPr lang="en-US" dirty="0"/>
              <a:t>D</a:t>
            </a:r>
            <a:r>
              <a:rPr lang="en-US" dirty="0" smtClean="0"/>
              <a:t>ialysate flows around straws</a:t>
            </a:r>
          </a:p>
          <a:p>
            <a:r>
              <a:rPr lang="en-US" dirty="0" smtClean="0"/>
              <a:t>Efficacy of treatment determined by:</a:t>
            </a:r>
          </a:p>
          <a:p>
            <a:pPr lvl="1"/>
            <a:r>
              <a:rPr lang="en-US" dirty="0" smtClean="0"/>
              <a:t>Pore size</a:t>
            </a:r>
          </a:p>
          <a:p>
            <a:pPr lvl="1"/>
            <a:r>
              <a:rPr lang="en-US" dirty="0" smtClean="0"/>
              <a:t>Unit size</a:t>
            </a:r>
          </a:p>
          <a:p>
            <a:r>
              <a:rPr lang="en-US" dirty="0" smtClean="0"/>
              <a:t>Composed of variable materials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315" y="1783675"/>
            <a:ext cx="3063826" cy="441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0492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601605" y="5150862"/>
            <a:ext cx="7725178" cy="1629834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Expected frequency</a:t>
            </a:r>
          </a:p>
          <a:p>
            <a:pPr lvl="1"/>
            <a:r>
              <a:rPr lang="en-US" dirty="0" smtClean="0"/>
              <a:t>Goal ≤ 3 sessions weekly</a:t>
            </a:r>
          </a:p>
          <a:p>
            <a:pPr lvl="1"/>
            <a:r>
              <a:rPr lang="en-US" dirty="0" smtClean="0"/>
              <a:t>Generally will be based on clinical signs and </a:t>
            </a:r>
            <a:r>
              <a:rPr lang="en-US" dirty="0" err="1" smtClean="0"/>
              <a:t>labwork</a:t>
            </a:r>
            <a:r>
              <a:rPr lang="en-US" dirty="0" smtClean="0"/>
              <a:t> findings</a:t>
            </a:r>
          </a:p>
          <a:p>
            <a:pPr lvl="1"/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01605" y="5172948"/>
            <a:ext cx="7725178" cy="1629834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Dialysate flow rate</a:t>
            </a:r>
          </a:p>
          <a:p>
            <a:pPr lvl="1"/>
            <a:r>
              <a:rPr lang="en-US" dirty="0" smtClean="0"/>
              <a:t>Conventionally 500 mL/m</a:t>
            </a:r>
          </a:p>
          <a:p>
            <a:pPr lvl="1"/>
            <a:r>
              <a:rPr lang="en-US" dirty="0" smtClean="0"/>
              <a:t>Faster rates provide modest increase in clearance</a:t>
            </a:r>
          </a:p>
          <a:p>
            <a:pPr lvl="1"/>
            <a:r>
              <a:rPr lang="en-US" dirty="0" smtClean="0"/>
              <a:t>Slower rates provide modest decrease in clearance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01605" y="5183994"/>
            <a:ext cx="7725178" cy="1629834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Length of session</a:t>
            </a:r>
          </a:p>
          <a:p>
            <a:pPr lvl="1"/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session: 1.5-2 </a:t>
            </a:r>
            <a:r>
              <a:rPr lang="en-US" dirty="0" err="1" smtClean="0"/>
              <a:t>hr</a:t>
            </a:r>
            <a:endParaRPr lang="en-US" dirty="0" smtClean="0"/>
          </a:p>
          <a:p>
            <a:pPr lvl="1"/>
            <a:r>
              <a:rPr lang="en-US" dirty="0" smtClean="0"/>
              <a:t>Second session: 3 </a:t>
            </a:r>
            <a:r>
              <a:rPr lang="en-US" dirty="0" err="1" smtClean="0"/>
              <a:t>hr</a:t>
            </a:r>
            <a:endParaRPr lang="en-US" dirty="0" smtClean="0"/>
          </a:p>
          <a:p>
            <a:pPr lvl="1"/>
            <a:r>
              <a:rPr lang="en-US" dirty="0" smtClean="0"/>
              <a:t>≥3</a:t>
            </a:r>
            <a:r>
              <a:rPr lang="en-US" baseline="30000" dirty="0" smtClean="0"/>
              <a:t>rd</a:t>
            </a:r>
            <a:r>
              <a:rPr lang="en-US" dirty="0" smtClean="0"/>
              <a:t> session: 4 </a:t>
            </a:r>
            <a:r>
              <a:rPr lang="en-US" dirty="0" err="1" smtClean="0"/>
              <a:t>hr</a:t>
            </a:r>
            <a:r>
              <a:rPr lang="en-US" dirty="0" smtClean="0"/>
              <a:t> cats, 5 </a:t>
            </a:r>
            <a:r>
              <a:rPr lang="en-US" dirty="0" err="1" smtClean="0"/>
              <a:t>hr</a:t>
            </a:r>
            <a:r>
              <a:rPr lang="en-US" dirty="0" smtClean="0"/>
              <a:t> dogs</a:t>
            </a:r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612648" y="5161905"/>
            <a:ext cx="7725178" cy="1629834"/>
          </a:xfrm>
          <a:prstGeom prst="rect">
            <a:avLst/>
          </a:prstGeom>
        </p:spPr>
        <p:txBody>
          <a:bodyPr vert="horz">
            <a:normAutofit fontScale="85000" lnSpcReduction="10000"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Ultrafiltration</a:t>
            </a:r>
          </a:p>
          <a:p>
            <a:pPr lvl="1"/>
            <a:r>
              <a:rPr lang="en-US" dirty="0" smtClean="0"/>
              <a:t>Should not exceed 20 mL/kg/h</a:t>
            </a:r>
          </a:p>
          <a:p>
            <a:pPr lvl="1"/>
            <a:r>
              <a:rPr lang="en-US" dirty="0" smtClean="0"/>
              <a:t>Calculation: % </a:t>
            </a:r>
            <a:r>
              <a:rPr lang="en-US" dirty="0" err="1" smtClean="0"/>
              <a:t>overhydration</a:t>
            </a:r>
            <a:r>
              <a:rPr lang="en-US" dirty="0" smtClean="0"/>
              <a:t> x kg x 10=mL to remove</a:t>
            </a:r>
          </a:p>
          <a:p>
            <a:pPr lvl="1"/>
            <a:r>
              <a:rPr lang="en-US" dirty="0" smtClean="0"/>
              <a:t>Calculate hourly dose based on expected length of session</a:t>
            </a:r>
          </a:p>
          <a:p>
            <a:pPr lvl="1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Hemodialysis Dosing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1605" y="5188595"/>
            <a:ext cx="7725178" cy="1629834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Blood flow rate</a:t>
            </a:r>
          </a:p>
          <a:p>
            <a:pPr lvl="1"/>
            <a:r>
              <a:rPr lang="en-US" dirty="0" smtClean="0"/>
              <a:t>Primary determinant of small molecule clearance</a:t>
            </a:r>
          </a:p>
          <a:p>
            <a:pPr lvl="1"/>
            <a:r>
              <a:rPr lang="en-US" dirty="0" smtClean="0"/>
              <a:t>Avoid rapid changes in solute concentrations</a:t>
            </a:r>
          </a:p>
          <a:p>
            <a:pPr lvl="1"/>
            <a:r>
              <a:rPr lang="en-US" dirty="0" smtClean="0"/>
              <a:t>Utilize calculations to simulate expected solute changes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177" y="1522902"/>
            <a:ext cx="6203646" cy="36610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0830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7" grpId="0"/>
      <p:bldP spid="7" grpId="1"/>
      <p:bldP spid="8" grpId="0"/>
      <p:bldP spid="3" grpId="0" build="p"/>
      <p:bldP spid="3" grpId="1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Estimating Efficacy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40256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en-US" sz="3200" dirty="0" smtClean="0"/>
              <a:t>Urea reduction </a:t>
            </a:r>
            <a:r>
              <a:rPr lang="en-US" sz="3200" dirty="0"/>
              <a:t>ratio (URR)</a:t>
            </a:r>
          </a:p>
          <a:p>
            <a:pPr lvl="1"/>
            <a:r>
              <a:rPr lang="en-US" sz="2800" dirty="0"/>
              <a:t>URR=(</a:t>
            </a:r>
            <a:r>
              <a:rPr lang="en-US" sz="2800" dirty="0" err="1"/>
              <a:t>BUN</a:t>
            </a:r>
            <a:r>
              <a:rPr lang="en-US" sz="2800" baseline="-25000" dirty="0" err="1"/>
              <a:t>pre</a:t>
            </a:r>
            <a:r>
              <a:rPr lang="en-US" sz="2800" dirty="0" err="1"/>
              <a:t>-BUN</a:t>
            </a:r>
            <a:r>
              <a:rPr lang="en-US" sz="2800" baseline="-25000" dirty="0" err="1"/>
              <a:t>post</a:t>
            </a:r>
            <a:r>
              <a:rPr lang="en-US" sz="2800" dirty="0"/>
              <a:t>)/</a:t>
            </a:r>
            <a:r>
              <a:rPr lang="en-US" sz="2800" dirty="0" err="1"/>
              <a:t>BUN</a:t>
            </a:r>
            <a:r>
              <a:rPr lang="en-US" sz="2800" baseline="-25000" dirty="0" err="1"/>
              <a:t>post</a:t>
            </a:r>
            <a:endParaRPr lang="en-US" sz="2800" dirty="0"/>
          </a:p>
          <a:p>
            <a:pPr lvl="1"/>
            <a:r>
              <a:rPr lang="en-US" sz="2800" dirty="0" smtClean="0"/>
              <a:t>Measured after </a:t>
            </a:r>
            <a:r>
              <a:rPr lang="en-US" sz="2800" dirty="0"/>
              <a:t>the </a:t>
            </a:r>
            <a:r>
              <a:rPr lang="en-US" sz="2800" dirty="0" smtClean="0"/>
              <a:t>session has been initiated</a:t>
            </a:r>
            <a:endParaRPr lang="en-US" sz="2800" dirty="0"/>
          </a:p>
          <a:p>
            <a:pPr lvl="1"/>
            <a:r>
              <a:rPr lang="en-US" sz="2800" dirty="0" smtClean="0"/>
              <a:t>Target </a:t>
            </a:r>
            <a:r>
              <a:rPr lang="en-US" sz="2800" dirty="0"/>
              <a:t>URRs should be no greater than 0.1 URR per hour</a:t>
            </a:r>
          </a:p>
          <a:p>
            <a:pPr lvl="0"/>
            <a:endParaRPr lang="en-US" sz="3200" dirty="0" smtClean="0"/>
          </a:p>
          <a:p>
            <a:pPr lvl="0"/>
            <a:r>
              <a:rPr lang="en-US" sz="3200" dirty="0" err="1" smtClean="0"/>
              <a:t>Kt</a:t>
            </a:r>
            <a:r>
              <a:rPr lang="en-US" sz="3200" dirty="0"/>
              <a:t>/V</a:t>
            </a:r>
          </a:p>
          <a:p>
            <a:pPr lvl="1"/>
            <a:r>
              <a:rPr lang="en-US" sz="2800" dirty="0" err="1"/>
              <a:t>Kt</a:t>
            </a:r>
            <a:r>
              <a:rPr lang="en-US" sz="2800" dirty="0"/>
              <a:t>/V = </a:t>
            </a:r>
            <a:r>
              <a:rPr lang="en-US" sz="2800" dirty="0" err="1" smtClean="0"/>
              <a:t>ln</a:t>
            </a:r>
            <a:r>
              <a:rPr lang="en-US" sz="2800" dirty="0" smtClean="0"/>
              <a:t>(</a:t>
            </a:r>
            <a:r>
              <a:rPr lang="en-US" sz="2800" dirty="0" err="1"/>
              <a:t>BUN</a:t>
            </a:r>
            <a:r>
              <a:rPr lang="en-US" sz="2800" baseline="-25000" dirty="0" err="1"/>
              <a:t>pre</a:t>
            </a:r>
            <a:r>
              <a:rPr lang="en-US" sz="2800" dirty="0"/>
              <a:t>/</a:t>
            </a:r>
            <a:r>
              <a:rPr lang="en-US" sz="2800" dirty="0" err="1"/>
              <a:t>BUN</a:t>
            </a:r>
            <a:r>
              <a:rPr lang="en-US" sz="2800" baseline="-25000" dirty="0" err="1"/>
              <a:t>post</a:t>
            </a:r>
            <a:r>
              <a:rPr lang="en-US" sz="2800" dirty="0"/>
              <a:t>)</a:t>
            </a:r>
          </a:p>
          <a:p>
            <a:pPr lvl="2"/>
            <a:r>
              <a:rPr lang="en-US" sz="2400" dirty="0"/>
              <a:t>K=urea clearance of the dialyzer (mL/min)</a:t>
            </a:r>
          </a:p>
          <a:p>
            <a:pPr lvl="2"/>
            <a:r>
              <a:rPr lang="en-US" sz="2400" dirty="0"/>
              <a:t>T=time of the dialysis session</a:t>
            </a:r>
          </a:p>
          <a:p>
            <a:pPr lvl="2"/>
            <a:r>
              <a:rPr lang="en-US" sz="2400" dirty="0"/>
              <a:t>V=Volume of urea distribution (L)</a:t>
            </a:r>
          </a:p>
          <a:p>
            <a:pPr lvl="1"/>
            <a:r>
              <a:rPr lang="en-US" sz="2800" dirty="0" err="1" smtClean="0"/>
              <a:t>K</a:t>
            </a:r>
            <a:r>
              <a:rPr lang="en-US" sz="2800" baseline="-25000" dirty="0" err="1" smtClean="0"/>
              <a:t>calc</a:t>
            </a:r>
            <a:r>
              <a:rPr lang="en-US" sz="2800" dirty="0" smtClean="0"/>
              <a:t> </a:t>
            </a:r>
            <a:r>
              <a:rPr lang="en-US" sz="2800" dirty="0"/>
              <a:t>represents the estimated prescription as calculated prior to the administration of dialysis</a:t>
            </a:r>
          </a:p>
          <a:p>
            <a:pPr lvl="1"/>
            <a:r>
              <a:rPr lang="en-US" sz="2800" dirty="0" err="1"/>
              <a:t>K</a:t>
            </a:r>
            <a:r>
              <a:rPr lang="en-US" sz="2800" baseline="-25000" dirty="0" err="1"/>
              <a:t>del</a:t>
            </a:r>
            <a:r>
              <a:rPr lang="en-US" sz="2800" dirty="0"/>
              <a:t> can be calculated once dialysis has </a:t>
            </a:r>
            <a:r>
              <a:rPr lang="en-US" sz="2800" dirty="0" smtClean="0"/>
              <a:t>started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469" y="1598360"/>
            <a:ext cx="6367062" cy="51512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97870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Dialysis Principles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199"/>
            <a:ext cx="8153400" cy="5016087"/>
          </a:xfrm>
        </p:spPr>
        <p:txBody>
          <a:bodyPr>
            <a:normAutofit/>
          </a:bodyPr>
          <a:lstStyle/>
          <a:p>
            <a:r>
              <a:rPr lang="en-US" dirty="0" smtClean="0"/>
              <a:t>Blood is exposed to a solution intended to transfer solutes across a semipermeable membrane (dialysate)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All methods of dialysis are led by a few principles:</a:t>
            </a:r>
          </a:p>
          <a:p>
            <a:pPr lvl="1"/>
            <a:r>
              <a:rPr lang="en-US" dirty="0" smtClean="0"/>
              <a:t>Diffusion</a:t>
            </a:r>
          </a:p>
          <a:p>
            <a:pPr lvl="1"/>
            <a:r>
              <a:rPr lang="en-US" dirty="0" smtClean="0"/>
              <a:t>Convection/ultrafiltration</a:t>
            </a:r>
          </a:p>
          <a:p>
            <a:pPr lvl="1"/>
            <a:r>
              <a:rPr lang="en-US" dirty="0" smtClean="0"/>
              <a:t>Adsorption</a:t>
            </a:r>
          </a:p>
        </p:txBody>
      </p:sp>
    </p:spTree>
    <p:extLst>
      <p:ext uri="{BB962C8B-B14F-4D97-AF65-F5344CB8AC3E}">
        <p14:creationId xmlns:p14="http://schemas.microsoft.com/office/powerpoint/2010/main" val="2202208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252044" y="1600199"/>
            <a:ext cx="4891956" cy="4915015"/>
          </a:xfrm>
        </p:spPr>
        <p:txBody>
          <a:bodyPr>
            <a:normAutofit/>
          </a:bodyPr>
          <a:lstStyle/>
          <a:p>
            <a:r>
              <a:rPr lang="en-US" dirty="0" smtClean="0"/>
              <a:t>Solutes diffuse across pores in the membrane</a:t>
            </a:r>
          </a:p>
          <a:p>
            <a:pPr lvl="1"/>
            <a:r>
              <a:rPr lang="en-US" dirty="0" smtClean="0"/>
              <a:t>[High] to [Low]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Goal is to remove toxins and preserve electrolytes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Same principle delivers depleted blood components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648" y="2357749"/>
            <a:ext cx="3810000" cy="287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2264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Diffusive Properties of Solutes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5032069" cy="44958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Diffusion rate inversely proportional to molecular size</a:t>
            </a:r>
          </a:p>
          <a:p>
            <a:r>
              <a:rPr lang="en-US" dirty="0" smtClean="0"/>
              <a:t>Urea (60 </a:t>
            </a:r>
            <a:r>
              <a:rPr lang="en-US" dirty="0" err="1" smtClean="0"/>
              <a:t>d</a:t>
            </a:r>
            <a:r>
              <a:rPr lang="en-US" dirty="0" smtClean="0"/>
              <a:t>) diffuses faster than </a:t>
            </a:r>
            <a:r>
              <a:rPr lang="en-US" dirty="0" err="1" smtClean="0"/>
              <a:t>creatinine</a:t>
            </a:r>
            <a:r>
              <a:rPr lang="en-US" dirty="0" smtClean="0"/>
              <a:t> (113 </a:t>
            </a:r>
            <a:r>
              <a:rPr lang="en-US" dirty="0" err="1" smtClean="0"/>
              <a:t>d</a:t>
            </a:r>
            <a:r>
              <a:rPr lang="en-US" dirty="0" smtClean="0"/>
              <a:t>)</a:t>
            </a:r>
          </a:p>
          <a:p>
            <a:r>
              <a:rPr lang="en-US" dirty="0" smtClean="0"/>
              <a:t>Protein bound substances do not diffuse well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rcRect r="13849" b="21833"/>
          <a:stretch>
            <a:fillRect/>
          </a:stretch>
        </p:blipFill>
        <p:spPr>
          <a:xfrm>
            <a:off x="5874033" y="2036084"/>
            <a:ext cx="2396115" cy="3573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227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Convection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b="34130"/>
          <a:stretch/>
        </p:blipFill>
        <p:spPr>
          <a:xfrm>
            <a:off x="5076973" y="2358034"/>
            <a:ext cx="3830193" cy="319893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59727" y="1794251"/>
            <a:ext cx="4714553" cy="4495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Expose blood to positive </a:t>
            </a:r>
            <a:r>
              <a:rPr lang="en-US" dirty="0" err="1" smtClean="0"/>
              <a:t>transmembrane</a:t>
            </a:r>
            <a:r>
              <a:rPr lang="en-US" dirty="0" smtClean="0"/>
              <a:t> pressure</a:t>
            </a:r>
          </a:p>
          <a:p>
            <a:endParaRPr lang="en-US" dirty="0" smtClean="0"/>
          </a:p>
          <a:p>
            <a:r>
              <a:rPr lang="en-US" dirty="0" smtClean="0"/>
              <a:t>Excess fluid can be removed</a:t>
            </a:r>
          </a:p>
          <a:p>
            <a:endParaRPr lang="en-US" dirty="0" smtClean="0"/>
          </a:p>
          <a:p>
            <a:r>
              <a:rPr lang="en-US" dirty="0" smtClean="0"/>
              <a:t>Fluid carries small molecules and electrolytes</a:t>
            </a:r>
          </a:p>
          <a:p>
            <a:endParaRPr lang="en-US" dirty="0" smtClean="0"/>
          </a:p>
          <a:p>
            <a:r>
              <a:rPr lang="en-US" dirty="0" smtClean="0"/>
              <a:t>Achieved using osmotic gradients in peritoneal dialysis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9438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Adsorption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574158" y="1600200"/>
            <a:ext cx="3191890" cy="4495800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Molecules adhere to membrane</a:t>
            </a:r>
          </a:p>
          <a:p>
            <a:endParaRPr lang="en-US" dirty="0" smtClean="0"/>
          </a:p>
          <a:p>
            <a:r>
              <a:rPr lang="en-US" dirty="0" smtClean="0"/>
              <a:t>Continuous renal replacement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r="29202"/>
          <a:stretch/>
        </p:blipFill>
        <p:spPr>
          <a:xfrm>
            <a:off x="317513" y="2048288"/>
            <a:ext cx="5257384" cy="404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1211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4540" y="1751228"/>
            <a:ext cx="5254921" cy="51067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CRRT Modes of Operation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6926" y="1741507"/>
            <a:ext cx="5250149" cy="50288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2786" y="1742591"/>
            <a:ext cx="5158428" cy="50277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9041" y="1739548"/>
            <a:ext cx="4945919" cy="5118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4319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Hemo</a:t>
            </a:r>
            <a:r>
              <a:rPr lang="en-US" dirty="0"/>
              <a:t>d</a:t>
            </a:r>
            <a:r>
              <a:rPr lang="en-US" dirty="0" smtClean="0"/>
              <a:t>ialysis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1924</a:t>
            </a:r>
            <a:r>
              <a:rPr lang="en-US" dirty="0"/>
              <a:t>:</a:t>
            </a:r>
            <a:r>
              <a:rPr lang="en-US" dirty="0" smtClean="0"/>
              <a:t> first human hemodialysis performed by Georg Haas</a:t>
            </a:r>
          </a:p>
          <a:p>
            <a:endParaRPr lang="en-US" dirty="0" smtClean="0"/>
          </a:p>
          <a:p>
            <a:r>
              <a:rPr lang="en-US" dirty="0" smtClean="0"/>
              <a:t>1943: Willem </a:t>
            </a:r>
            <a:r>
              <a:rPr lang="en-US" dirty="0" err="1" smtClean="0"/>
              <a:t>Kolff</a:t>
            </a:r>
            <a:r>
              <a:rPr lang="en-US" dirty="0" smtClean="0"/>
              <a:t> developed the coil dialyzer and refined the semipermeable membrane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6355" y="1589567"/>
            <a:ext cx="1519404" cy="232240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0520" y="4070741"/>
            <a:ext cx="4223821" cy="25659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l="12188" t="16305" r="25943"/>
          <a:stretch/>
        </p:blipFill>
        <p:spPr>
          <a:xfrm>
            <a:off x="6850784" y="1581514"/>
            <a:ext cx="1745357" cy="2330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7814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Peritoneal Dialysis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000" dirty="0"/>
              <a:t>Dialysate composition</a:t>
            </a:r>
          </a:p>
          <a:p>
            <a:pPr lvl="1"/>
            <a:r>
              <a:rPr lang="en-US" dirty="0" smtClean="0"/>
              <a:t>Contains </a:t>
            </a:r>
            <a:r>
              <a:rPr lang="en-US" dirty="0"/>
              <a:t>glucose, lactate, sodium, potassium, and calcium</a:t>
            </a:r>
          </a:p>
          <a:p>
            <a:pPr lvl="1"/>
            <a:r>
              <a:rPr lang="en-US" dirty="0" smtClean="0"/>
              <a:t>Commercial </a:t>
            </a:r>
            <a:r>
              <a:rPr lang="en-US" dirty="0"/>
              <a:t>solutions available: </a:t>
            </a:r>
            <a:r>
              <a:rPr lang="en-US" dirty="0" err="1"/>
              <a:t>Dianeal</a:t>
            </a:r>
            <a:endParaRPr lang="en-US" dirty="0"/>
          </a:p>
          <a:p>
            <a:pPr lvl="2"/>
            <a:r>
              <a:rPr lang="en-US" dirty="0" smtClean="0"/>
              <a:t>LRS with </a:t>
            </a:r>
            <a:r>
              <a:rPr lang="en-US" dirty="0"/>
              <a:t>added </a:t>
            </a:r>
            <a:r>
              <a:rPr lang="en-US" dirty="0" smtClean="0"/>
              <a:t>glucose</a:t>
            </a:r>
            <a:endParaRPr lang="en-US" dirty="0"/>
          </a:p>
          <a:p>
            <a:pPr lvl="2"/>
            <a:r>
              <a:rPr lang="en-US" dirty="0" smtClean="0"/>
              <a:t>0.9</a:t>
            </a:r>
            <a:r>
              <a:rPr lang="en-US" dirty="0"/>
              <a:t>% </a:t>
            </a:r>
            <a:r>
              <a:rPr lang="en-US" dirty="0" smtClean="0"/>
              <a:t>saline with hyperkalemia</a:t>
            </a:r>
            <a:endParaRPr lang="en-US" dirty="0"/>
          </a:p>
          <a:p>
            <a:pPr lvl="1"/>
            <a:r>
              <a:rPr lang="en-US" dirty="0" smtClean="0"/>
              <a:t>Various additives: </a:t>
            </a:r>
            <a:endParaRPr lang="en-US" dirty="0"/>
          </a:p>
          <a:p>
            <a:pPr lvl="2"/>
            <a:r>
              <a:rPr lang="en-US" dirty="0" smtClean="0"/>
              <a:t>Heparin </a:t>
            </a:r>
          </a:p>
          <a:p>
            <a:pPr lvl="2"/>
            <a:r>
              <a:rPr lang="en-US" dirty="0" smtClean="0"/>
              <a:t>Antibiotics</a:t>
            </a:r>
          </a:p>
          <a:p>
            <a:pPr lvl="2"/>
            <a:r>
              <a:rPr lang="en-US" dirty="0" smtClean="0"/>
              <a:t>Insulin</a:t>
            </a:r>
            <a:endParaRPr lang="en-US" dirty="0"/>
          </a:p>
          <a:p>
            <a:pPr lvl="1"/>
            <a:r>
              <a:rPr lang="en-US" dirty="0"/>
              <a:t>W</a:t>
            </a:r>
            <a:r>
              <a:rPr lang="en-US" dirty="0" smtClean="0"/>
              <a:t>armed </a:t>
            </a:r>
            <a:r>
              <a:rPr lang="en-US" dirty="0"/>
              <a:t>to body temperature prior to </a:t>
            </a:r>
            <a:r>
              <a:rPr lang="en-US" dirty="0" smtClean="0"/>
              <a:t>use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2314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Peritoneal Dialysis Dosing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47615" y="1600200"/>
            <a:ext cx="4025601" cy="4495800"/>
          </a:xfrm>
        </p:spPr>
        <p:txBody>
          <a:bodyPr>
            <a:normAutofit/>
          </a:bodyPr>
          <a:lstStyle/>
          <a:p>
            <a:r>
              <a:rPr lang="en-US" sz="3000" dirty="0"/>
              <a:t>Dialysate exchange</a:t>
            </a:r>
          </a:p>
          <a:p>
            <a:pPr lvl="1"/>
            <a:r>
              <a:rPr lang="en-US" dirty="0" smtClean="0"/>
              <a:t>Dwell times vary </a:t>
            </a:r>
            <a:r>
              <a:rPr lang="en-US" dirty="0"/>
              <a:t>from 20 min to 6 hours</a:t>
            </a:r>
          </a:p>
          <a:p>
            <a:pPr lvl="1"/>
            <a:r>
              <a:rPr lang="en-US" dirty="0" smtClean="0"/>
              <a:t>Initial </a:t>
            </a:r>
            <a:r>
              <a:rPr lang="en-US" dirty="0"/>
              <a:t>volumes are small: 10-20 mL/kg</a:t>
            </a:r>
          </a:p>
          <a:p>
            <a:pPr lvl="1"/>
            <a:r>
              <a:rPr lang="en-US" dirty="0"/>
              <a:t>Increased volumes after the first 24 hours: 30-40 mL/</a:t>
            </a:r>
            <a:r>
              <a:rPr lang="en-US" dirty="0" smtClean="0"/>
              <a:t>kg</a:t>
            </a:r>
            <a:endParaRPr lang="en-US" dirty="0"/>
          </a:p>
        </p:txBody>
      </p:sp>
      <p:pic>
        <p:nvPicPr>
          <p:cNvPr id="6" name="Picture 5"/>
          <p:cNvPicPr/>
          <p:nvPr/>
        </p:nvPicPr>
        <p:blipFill rotWithShape="1">
          <a:blip r:embed="rId3"/>
          <a:srcRect l="8871" t="3333" b="4565"/>
          <a:stretch/>
        </p:blipFill>
        <p:spPr>
          <a:xfrm>
            <a:off x="4262783" y="1920447"/>
            <a:ext cx="4503265" cy="3634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024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Peritoneal Dialysis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000" dirty="0"/>
              <a:t>Ultrafiltration:</a:t>
            </a:r>
          </a:p>
          <a:p>
            <a:pPr lvl="1"/>
            <a:r>
              <a:rPr lang="en-US" dirty="0" smtClean="0"/>
              <a:t>Result </a:t>
            </a:r>
            <a:r>
              <a:rPr lang="en-US" dirty="0"/>
              <a:t>of </a:t>
            </a:r>
            <a:r>
              <a:rPr lang="en-US" dirty="0" err="1"/>
              <a:t>transcapillary</a:t>
            </a:r>
            <a:r>
              <a:rPr lang="en-US" dirty="0"/>
              <a:t> ultrafiltration minus the lymphatic reabsorption</a:t>
            </a:r>
          </a:p>
          <a:p>
            <a:pPr lvl="1"/>
            <a:r>
              <a:rPr lang="en-US" dirty="0"/>
              <a:t>Dextrose</a:t>
            </a:r>
          </a:p>
          <a:p>
            <a:pPr lvl="2"/>
            <a:r>
              <a:rPr lang="en-US" dirty="0"/>
              <a:t>Standard concentrations are: 1.5%, 2.5%, and 4.25%</a:t>
            </a:r>
          </a:p>
          <a:p>
            <a:pPr lvl="1"/>
            <a:r>
              <a:rPr lang="en-US" dirty="0" smtClean="0"/>
              <a:t>Amino </a:t>
            </a:r>
            <a:r>
              <a:rPr lang="en-US" dirty="0"/>
              <a:t>acid</a:t>
            </a:r>
          </a:p>
          <a:p>
            <a:pPr lvl="2"/>
            <a:r>
              <a:rPr lang="en-US" dirty="0"/>
              <a:t>Potential benefit to act as a protein based caloric source</a:t>
            </a:r>
          </a:p>
          <a:p>
            <a:pPr lvl="2"/>
            <a:r>
              <a:rPr lang="en-US" dirty="0"/>
              <a:t>1% amino acid provides similar volumes of ultrafiltration to 1.5% dextrose</a:t>
            </a:r>
          </a:p>
          <a:p>
            <a:pPr lvl="1"/>
            <a:r>
              <a:rPr lang="en-US" dirty="0"/>
              <a:t>Macromolecules</a:t>
            </a:r>
          </a:p>
          <a:p>
            <a:pPr lvl="2"/>
            <a:r>
              <a:rPr lang="en-US" dirty="0"/>
              <a:t>Polypeptides derived from milk whey protein</a:t>
            </a:r>
          </a:p>
          <a:p>
            <a:pPr lvl="2"/>
            <a:r>
              <a:rPr lang="en-US" dirty="0" smtClean="0"/>
              <a:t>Provide </a:t>
            </a:r>
            <a:r>
              <a:rPr lang="en-US" dirty="0"/>
              <a:t>prolonged ultrafiltration </a:t>
            </a:r>
            <a:r>
              <a:rPr lang="en-US" dirty="0" smtClean="0"/>
              <a:t>with the </a:t>
            </a:r>
            <a:r>
              <a:rPr lang="en-US" dirty="0"/>
              <a:t>higher average molecular weight and higher oncotic pressure</a:t>
            </a:r>
          </a:p>
          <a:p>
            <a:pPr lvl="2"/>
            <a:r>
              <a:rPr lang="en-US" dirty="0"/>
              <a:t>Provide a protein based caloric source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8795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Peritoneal Dialysis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16169" y="1600200"/>
            <a:ext cx="4271352" cy="44958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Continuous flow peritoneal dialysis</a:t>
            </a:r>
          </a:p>
          <a:p>
            <a:pPr lvl="1"/>
            <a:r>
              <a:rPr lang="en-US" dirty="0" smtClean="0"/>
              <a:t>Described in a horse, Gallatin 2005</a:t>
            </a:r>
          </a:p>
          <a:p>
            <a:pPr lvl="1"/>
            <a:r>
              <a:rPr lang="en-US" dirty="0" smtClean="0"/>
              <a:t>Reported to increase clearance of toxins</a:t>
            </a:r>
          </a:p>
          <a:p>
            <a:pPr lvl="1"/>
            <a:r>
              <a:rPr lang="en-US" dirty="0" smtClean="0"/>
              <a:t>Less complications than IPD</a:t>
            </a:r>
          </a:p>
          <a:p>
            <a:r>
              <a:rPr lang="en-US" dirty="0" smtClean="0"/>
              <a:t>Continuous ambulatory peritoneal dialysis</a:t>
            </a:r>
          </a:p>
          <a:p>
            <a:pPr lvl="1"/>
            <a:r>
              <a:rPr lang="en-US" dirty="0" smtClean="0"/>
              <a:t>No veterinary reports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657" y="2171147"/>
            <a:ext cx="4575865" cy="3716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2434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Monitoring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000" dirty="0" smtClean="0"/>
              <a:t>Continuous EKG</a:t>
            </a:r>
            <a:endParaRPr lang="en-US" sz="3000" dirty="0"/>
          </a:p>
          <a:p>
            <a:r>
              <a:rPr lang="en-US" sz="3000" dirty="0" smtClean="0"/>
              <a:t>Activated clotting time</a:t>
            </a:r>
            <a:endParaRPr lang="en-US" sz="3000" dirty="0"/>
          </a:p>
          <a:p>
            <a:r>
              <a:rPr lang="en-US" sz="3000" dirty="0" smtClean="0"/>
              <a:t>Pulse </a:t>
            </a:r>
            <a:r>
              <a:rPr lang="en-US" sz="3000" dirty="0" err="1" smtClean="0"/>
              <a:t>oximetry</a:t>
            </a:r>
            <a:endParaRPr lang="en-US" sz="3000" dirty="0"/>
          </a:p>
          <a:p>
            <a:r>
              <a:rPr lang="en-US" sz="3000" dirty="0"/>
              <a:t>Blood pressure monitoring</a:t>
            </a:r>
          </a:p>
          <a:p>
            <a:r>
              <a:rPr lang="en-US" sz="3000" dirty="0" smtClean="0"/>
              <a:t>In</a:t>
            </a:r>
            <a:r>
              <a:rPr lang="en-US" sz="3000" dirty="0"/>
              <a:t>-line blood-volume profiling </a:t>
            </a:r>
            <a:r>
              <a:rPr lang="en-US" sz="3000" dirty="0" smtClean="0"/>
              <a:t>for IHD/CRRT:</a:t>
            </a:r>
            <a:endParaRPr lang="en-US" sz="3000" dirty="0"/>
          </a:p>
          <a:p>
            <a:pPr lvl="1"/>
            <a:r>
              <a:rPr lang="en-US" dirty="0"/>
              <a:t>Hematocrit</a:t>
            </a:r>
          </a:p>
          <a:p>
            <a:pPr lvl="1"/>
            <a:r>
              <a:rPr lang="en-US" dirty="0"/>
              <a:t>Oxygen saturation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8510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Anticoagulation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Coagulopathy of Renal disease</a:t>
            </a:r>
          </a:p>
          <a:p>
            <a:pPr lvl="1"/>
            <a:r>
              <a:rPr lang="en-US" sz="2800" dirty="0"/>
              <a:t>Hypercoagulability increases as renal function declines</a:t>
            </a:r>
          </a:p>
          <a:p>
            <a:pPr lvl="1"/>
            <a:r>
              <a:rPr lang="en-US" sz="2800" dirty="0" smtClean="0"/>
              <a:t>Increased </a:t>
            </a:r>
            <a:r>
              <a:rPr lang="en-US" sz="2800" dirty="0"/>
              <a:t>bleeding tendencies in uremia</a:t>
            </a:r>
          </a:p>
          <a:p>
            <a:pPr lvl="2"/>
            <a:r>
              <a:rPr lang="en-US" sz="2400" dirty="0"/>
              <a:t>Platelet dysfunction</a:t>
            </a:r>
          </a:p>
          <a:p>
            <a:pPr lvl="1"/>
            <a:r>
              <a:rPr lang="en-US" sz="2800" dirty="0"/>
              <a:t>Chronic renal failure</a:t>
            </a:r>
          </a:p>
          <a:p>
            <a:pPr lvl="2"/>
            <a:r>
              <a:rPr lang="en-US" sz="2400" dirty="0"/>
              <a:t>High prevalence of systemic inflammation</a:t>
            </a:r>
          </a:p>
          <a:p>
            <a:pPr lvl="2"/>
            <a:r>
              <a:rPr lang="en-US" sz="2400" dirty="0"/>
              <a:t>Diffuse endothelial damage</a:t>
            </a:r>
          </a:p>
          <a:p>
            <a:pPr lvl="2"/>
            <a:r>
              <a:rPr lang="en-US" sz="2400" dirty="0" smtClean="0"/>
              <a:t>Higher </a:t>
            </a:r>
            <a:r>
              <a:rPr lang="en-US" sz="2400" dirty="0"/>
              <a:t>platelet-derived </a:t>
            </a:r>
            <a:r>
              <a:rPr lang="en-US" sz="2400" dirty="0" err="1"/>
              <a:t>microparticle</a:t>
            </a:r>
            <a:r>
              <a:rPr lang="en-US" sz="2400" dirty="0"/>
              <a:t> counts</a:t>
            </a:r>
          </a:p>
          <a:p>
            <a:pPr lvl="2"/>
            <a:r>
              <a:rPr lang="en-US" sz="2400" dirty="0"/>
              <a:t>Reduced </a:t>
            </a:r>
            <a:r>
              <a:rPr lang="en-US" sz="2400" dirty="0" err="1"/>
              <a:t>antithrombin</a:t>
            </a:r>
            <a:r>
              <a:rPr lang="en-US" sz="2400" dirty="0"/>
              <a:t> and </a:t>
            </a:r>
            <a:r>
              <a:rPr lang="en-US" sz="2400" dirty="0" err="1"/>
              <a:t>antithrombin</a:t>
            </a:r>
            <a:r>
              <a:rPr lang="en-US" sz="2400" dirty="0"/>
              <a:t> </a:t>
            </a:r>
            <a:r>
              <a:rPr lang="en-US" sz="2400" dirty="0" smtClean="0"/>
              <a:t>activity</a:t>
            </a:r>
            <a:endParaRPr lang="en-US" sz="2400" dirty="0"/>
          </a:p>
          <a:p>
            <a:pPr lvl="2"/>
            <a:r>
              <a:rPr lang="en-US" dirty="0" smtClean="0"/>
              <a:t>Deficiencies </a:t>
            </a:r>
            <a:r>
              <a:rPr lang="en-US" dirty="0"/>
              <a:t>in proteins C and S</a:t>
            </a:r>
          </a:p>
          <a:p>
            <a:pPr lvl="2"/>
            <a:r>
              <a:rPr lang="en-US" dirty="0"/>
              <a:t>Activated protein C </a:t>
            </a:r>
            <a:r>
              <a:rPr lang="en-US" dirty="0" smtClean="0"/>
              <a:t>resistance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57458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Anticoagulation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dirty="0"/>
              <a:t>Hypercoagulability in dialysis</a:t>
            </a:r>
          </a:p>
          <a:p>
            <a:pPr lvl="1"/>
            <a:r>
              <a:rPr lang="en-US" sz="2800" dirty="0"/>
              <a:t>Anticoagulant use</a:t>
            </a:r>
          </a:p>
          <a:p>
            <a:pPr lvl="1"/>
            <a:r>
              <a:rPr lang="en-US" sz="2800" dirty="0"/>
              <a:t>Vascular access thrombosis</a:t>
            </a:r>
          </a:p>
          <a:p>
            <a:pPr lvl="1"/>
            <a:r>
              <a:rPr lang="en-US" sz="2800" dirty="0"/>
              <a:t>In the dialysis unit</a:t>
            </a:r>
          </a:p>
          <a:p>
            <a:pPr lvl="2"/>
            <a:r>
              <a:rPr lang="en-US" sz="2400" dirty="0"/>
              <a:t>Direct platelet </a:t>
            </a:r>
            <a:r>
              <a:rPr lang="en-US" sz="2400" dirty="0" smtClean="0"/>
              <a:t>activation</a:t>
            </a:r>
            <a:endParaRPr lang="en-US" sz="2400" dirty="0"/>
          </a:p>
          <a:p>
            <a:pPr lvl="3"/>
            <a:r>
              <a:rPr lang="en-US" dirty="0"/>
              <a:t>Turbulent blood flow</a:t>
            </a:r>
          </a:p>
          <a:p>
            <a:pPr lvl="3"/>
            <a:r>
              <a:rPr lang="en-US" dirty="0"/>
              <a:t>High shear rates</a:t>
            </a:r>
          </a:p>
          <a:p>
            <a:pPr lvl="3"/>
            <a:r>
              <a:rPr lang="en-US" dirty="0"/>
              <a:t>Slow blood flow</a:t>
            </a:r>
          </a:p>
          <a:p>
            <a:pPr lvl="2"/>
            <a:r>
              <a:rPr lang="en-US" sz="2400" dirty="0" smtClean="0"/>
              <a:t>Exposure to artificial surfaces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850395" y="2881674"/>
            <a:ext cx="4323343" cy="3122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3387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Anticoagulation-Traditional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711070" y="1600199"/>
            <a:ext cx="4179717" cy="4750617"/>
          </a:xfrm>
        </p:spPr>
        <p:txBody>
          <a:bodyPr>
            <a:normAutofit/>
          </a:bodyPr>
          <a:lstStyle/>
          <a:p>
            <a:r>
              <a:rPr lang="en-US" dirty="0" smtClean="0"/>
              <a:t>Unfractionated heparin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Initial bolus</a:t>
            </a:r>
            <a:endParaRPr lang="en-US" dirty="0"/>
          </a:p>
          <a:p>
            <a:pPr lvl="2"/>
            <a:r>
              <a:rPr lang="en-US" dirty="0" smtClean="0"/>
              <a:t>25-50 units/kg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CRI rate based on ACT measurements</a:t>
            </a:r>
          </a:p>
          <a:p>
            <a:pPr lvl="2"/>
            <a:r>
              <a:rPr lang="en-US" dirty="0" smtClean="0"/>
              <a:t>ACT 1.6-2 times normal</a:t>
            </a:r>
          </a:p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348" y="2191763"/>
            <a:ext cx="4564510" cy="3603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5818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Anticoagulation-Traditional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Heparin Complications:</a:t>
            </a:r>
          </a:p>
          <a:p>
            <a:pPr lvl="1"/>
            <a:r>
              <a:rPr lang="en-US" dirty="0"/>
              <a:t>Increased bleeding risk</a:t>
            </a:r>
          </a:p>
          <a:p>
            <a:pPr lvl="1"/>
            <a:r>
              <a:rPr lang="en-US" dirty="0"/>
              <a:t>Osteoporosis</a:t>
            </a:r>
          </a:p>
          <a:p>
            <a:pPr lvl="1"/>
            <a:r>
              <a:rPr lang="en-US" dirty="0"/>
              <a:t>Allergic </a:t>
            </a:r>
            <a:r>
              <a:rPr lang="en-US" dirty="0" smtClean="0"/>
              <a:t>reaction</a:t>
            </a:r>
          </a:p>
          <a:p>
            <a:pPr marL="365760" lvl="1" indent="0">
              <a:buNone/>
            </a:pPr>
            <a:endParaRPr lang="en-US" dirty="0"/>
          </a:p>
          <a:p>
            <a:pPr lvl="1"/>
            <a:r>
              <a:rPr lang="en-US" dirty="0" smtClean="0"/>
              <a:t>Heparin </a:t>
            </a:r>
            <a:r>
              <a:rPr lang="en-US" dirty="0"/>
              <a:t>induced thrombocytopenia (HIT</a:t>
            </a:r>
            <a:r>
              <a:rPr lang="en-US" dirty="0" smtClean="0"/>
              <a:t>)</a:t>
            </a:r>
            <a:endParaRPr lang="en-US" dirty="0"/>
          </a:p>
          <a:p>
            <a:pPr lvl="2"/>
            <a:r>
              <a:rPr lang="en-US" dirty="0" smtClean="0"/>
              <a:t>Type </a:t>
            </a:r>
            <a:r>
              <a:rPr lang="en-US" dirty="0"/>
              <a:t>I modest reduction in platelet count (&lt;100k)</a:t>
            </a:r>
          </a:p>
          <a:p>
            <a:pPr lvl="3"/>
            <a:r>
              <a:rPr lang="en-US" dirty="0"/>
              <a:t>Direct heparin-induced degranulation of platelet</a:t>
            </a:r>
          </a:p>
          <a:p>
            <a:pPr lvl="2"/>
            <a:r>
              <a:rPr lang="en-US" dirty="0" smtClean="0"/>
              <a:t>Type </a:t>
            </a:r>
            <a:r>
              <a:rPr lang="en-US" dirty="0"/>
              <a:t>II: </a:t>
            </a:r>
          </a:p>
          <a:p>
            <a:pPr lvl="3"/>
            <a:r>
              <a:rPr lang="en-US" dirty="0"/>
              <a:t>Immune mediated destruction, 4-10 days following initiation</a:t>
            </a:r>
          </a:p>
          <a:p>
            <a:pPr lvl="3"/>
            <a:r>
              <a:rPr lang="en-US" dirty="0"/>
              <a:t>Antibody formation </a:t>
            </a:r>
            <a:r>
              <a:rPr lang="en-US" dirty="0" smtClean="0"/>
              <a:t>against </a:t>
            </a:r>
            <a:r>
              <a:rPr lang="en-US" dirty="0"/>
              <a:t>heparin and platelet factor 4</a:t>
            </a:r>
          </a:p>
          <a:p>
            <a:pPr lvl="3"/>
            <a:r>
              <a:rPr lang="en-US" dirty="0" smtClean="0"/>
              <a:t>Highest </a:t>
            </a:r>
            <a:r>
              <a:rPr lang="en-US" dirty="0"/>
              <a:t>rate of clot formation </a:t>
            </a:r>
            <a:r>
              <a:rPr lang="en-US" dirty="0" smtClean="0"/>
              <a:t>in human </a:t>
            </a:r>
            <a:r>
              <a:rPr lang="en-US" dirty="0" err="1" smtClean="0"/>
              <a:t>procoagulant</a:t>
            </a:r>
            <a:r>
              <a:rPr lang="en-US" dirty="0" smtClean="0"/>
              <a:t> states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008" y="1683335"/>
            <a:ext cx="2791318" cy="16733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33245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Anticoagulation-Traditional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2765786"/>
          </a:xfrm>
        </p:spPr>
        <p:txBody>
          <a:bodyPr>
            <a:normAutofit/>
          </a:bodyPr>
          <a:lstStyle/>
          <a:p>
            <a:r>
              <a:rPr lang="en-US" dirty="0"/>
              <a:t>Citrate</a:t>
            </a:r>
          </a:p>
          <a:p>
            <a:pPr lvl="2"/>
            <a:r>
              <a:rPr lang="en-US" sz="2400" dirty="0" smtClean="0"/>
              <a:t>“</a:t>
            </a:r>
            <a:r>
              <a:rPr lang="en-US" sz="2400" dirty="0"/>
              <a:t>R</a:t>
            </a:r>
            <a:r>
              <a:rPr lang="en-US" sz="2400" dirty="0" smtClean="0"/>
              <a:t>egional</a:t>
            </a:r>
            <a:r>
              <a:rPr lang="en-US" sz="2400" dirty="0"/>
              <a:t>” </a:t>
            </a:r>
            <a:r>
              <a:rPr lang="en-US" sz="2400" dirty="0" smtClean="0"/>
              <a:t>anticoagulation</a:t>
            </a:r>
            <a:endParaRPr lang="en-US" sz="2400" dirty="0"/>
          </a:p>
          <a:p>
            <a:pPr lvl="2"/>
            <a:r>
              <a:rPr lang="en-US" sz="2400" dirty="0"/>
              <a:t>Infused into blood prior to the filter</a:t>
            </a:r>
          </a:p>
          <a:p>
            <a:pPr lvl="2"/>
            <a:r>
              <a:rPr lang="en-US" sz="2400" dirty="0"/>
              <a:t>CRI is adjusted based on post-filter ionized calcium in extracorporeal blood</a:t>
            </a:r>
          </a:p>
          <a:p>
            <a:pPr lvl="2"/>
            <a:r>
              <a:rPr lang="en-US" sz="2400" dirty="0"/>
              <a:t>Calcium is infused into the </a:t>
            </a:r>
            <a:r>
              <a:rPr lang="en-US" sz="2400" dirty="0" smtClean="0"/>
              <a:t>blood </a:t>
            </a:r>
            <a:r>
              <a:rPr lang="en-US" sz="2400" dirty="0"/>
              <a:t>prior to </a:t>
            </a:r>
            <a:r>
              <a:rPr lang="en-US" sz="2400" dirty="0" smtClean="0"/>
              <a:t>return</a:t>
            </a:r>
            <a:endParaRPr lang="en-US" sz="24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1366946" y="4694265"/>
            <a:ext cx="5586523" cy="2507903"/>
            <a:chOff x="1077266" y="4266467"/>
            <a:chExt cx="5586523" cy="2507903"/>
          </a:xfrm>
        </p:grpSpPr>
        <p:grpSp>
          <p:nvGrpSpPr>
            <p:cNvPr id="11" name="Group 10"/>
            <p:cNvGrpSpPr/>
            <p:nvPr/>
          </p:nvGrpSpPr>
          <p:grpSpPr>
            <a:xfrm>
              <a:off x="1077266" y="4266467"/>
              <a:ext cx="5586523" cy="2507903"/>
              <a:chOff x="0" y="1130300"/>
              <a:chExt cx="9144000" cy="4597400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1130300"/>
                <a:ext cx="9144000" cy="4597400"/>
              </a:xfrm>
              <a:prstGeom prst="rect">
                <a:avLst/>
              </a:prstGeom>
            </p:spPr>
          </p:pic>
          <p:sp>
            <p:nvSpPr>
              <p:cNvPr id="6" name="Rectangle 5"/>
              <p:cNvSpPr/>
              <p:nvPr/>
            </p:nvSpPr>
            <p:spPr>
              <a:xfrm>
                <a:off x="3765826" y="4284870"/>
                <a:ext cx="3478696" cy="144283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2178878" y="3522869"/>
                <a:ext cx="1476513" cy="132521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429917" y="1141356"/>
                <a:ext cx="1879600" cy="167473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6723269" y="1600199"/>
                <a:ext cx="2420731" cy="121588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4507887" y="1141356"/>
                <a:ext cx="3478696" cy="144283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3"/>
            <a:srcRect l="47868" r="27124" b="87768"/>
            <a:stretch/>
          </p:blipFill>
          <p:spPr>
            <a:xfrm>
              <a:off x="4842025" y="4930682"/>
              <a:ext cx="1361265" cy="334768"/>
            </a:xfrm>
            <a:prstGeom prst="rect">
              <a:avLst/>
            </a:prstGeom>
          </p:spPr>
        </p:pic>
      </p:grpSp>
      <p:sp>
        <p:nvSpPr>
          <p:cNvPr id="14" name="Content Placeholder 2"/>
          <p:cNvSpPr txBox="1">
            <a:spLocks/>
          </p:cNvSpPr>
          <p:nvPr/>
        </p:nvSpPr>
        <p:spPr>
          <a:xfrm>
            <a:off x="1247501" y="4210138"/>
            <a:ext cx="3850184" cy="141629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/>
            <a:r>
              <a:rPr lang="en-US" sz="2400" dirty="0" smtClean="0"/>
              <a:t>Side effects:</a:t>
            </a:r>
          </a:p>
          <a:p>
            <a:pPr lvl="3"/>
            <a:r>
              <a:rPr lang="en-US" dirty="0" smtClean="0"/>
              <a:t>Metabolic alkalosis</a:t>
            </a:r>
          </a:p>
          <a:p>
            <a:pPr lvl="3"/>
            <a:r>
              <a:rPr lang="en-US" dirty="0" smtClean="0"/>
              <a:t>Hypernatremia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7908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Continuous Renal </a:t>
            </a:r>
            <a:r>
              <a:rPr lang="en-US" dirty="0"/>
              <a:t>R</a:t>
            </a:r>
            <a:r>
              <a:rPr lang="en-US" dirty="0" smtClean="0"/>
              <a:t>eplacement Therapy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999760" y="1589566"/>
            <a:ext cx="4731341" cy="4988805"/>
          </a:xfrm>
        </p:spPr>
        <p:txBody>
          <a:bodyPr/>
          <a:lstStyle/>
          <a:p>
            <a:r>
              <a:rPr lang="en-US" dirty="0" smtClean="0"/>
              <a:t>1977: Peter Kramer utilized </a:t>
            </a:r>
            <a:r>
              <a:rPr lang="en-US" dirty="0" err="1" smtClean="0"/>
              <a:t>arterio</a:t>
            </a:r>
            <a:r>
              <a:rPr lang="en-US" dirty="0" smtClean="0"/>
              <a:t>-venous fistulas to provide continuous </a:t>
            </a:r>
            <a:r>
              <a:rPr lang="en-US" dirty="0" err="1" smtClean="0"/>
              <a:t>arterio</a:t>
            </a:r>
            <a:r>
              <a:rPr lang="en-US" dirty="0" smtClean="0"/>
              <a:t>-venous hemofiltration</a:t>
            </a:r>
          </a:p>
          <a:p>
            <a:r>
              <a:rPr lang="en-US" dirty="0" smtClean="0"/>
              <a:t>1982: CAVP approved by FDA </a:t>
            </a:r>
          </a:p>
          <a:p>
            <a:r>
              <a:rPr lang="en-US" dirty="0" smtClean="0"/>
              <a:t>Rapidly replaced by </a:t>
            </a:r>
            <a:r>
              <a:rPr lang="en-US" dirty="0" err="1" smtClean="0"/>
              <a:t>veno</a:t>
            </a:r>
            <a:r>
              <a:rPr lang="en-US" dirty="0" smtClean="0"/>
              <a:t>-venous systems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5079" r="13773"/>
          <a:stretch/>
        </p:blipFill>
        <p:spPr>
          <a:xfrm>
            <a:off x="649181" y="1884199"/>
            <a:ext cx="3097022" cy="4352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3296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Anticoagulation-Non-traditional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100" dirty="0" err="1" smtClean="0"/>
              <a:t>Hepranoids</a:t>
            </a:r>
            <a:endParaRPr lang="en-US" sz="3100" dirty="0" smtClean="0"/>
          </a:p>
          <a:p>
            <a:pPr lvl="1"/>
            <a:r>
              <a:rPr lang="en-US" sz="2800" dirty="0" smtClean="0"/>
              <a:t>Low</a:t>
            </a:r>
            <a:r>
              <a:rPr lang="en-US" sz="2800" dirty="0"/>
              <a:t>-molecular-weight heparin</a:t>
            </a:r>
          </a:p>
          <a:p>
            <a:pPr lvl="2"/>
            <a:r>
              <a:rPr lang="en-US" sz="2400" dirty="0"/>
              <a:t>Smaller sized </a:t>
            </a:r>
            <a:r>
              <a:rPr lang="en-US" sz="2400" dirty="0" err="1" smtClean="0"/>
              <a:t>glucosaminoglycans</a:t>
            </a:r>
            <a:endParaRPr lang="en-US" sz="2400" dirty="0"/>
          </a:p>
          <a:p>
            <a:pPr lvl="1"/>
            <a:r>
              <a:rPr lang="en-US" sz="2800" dirty="0" err="1" smtClean="0"/>
              <a:t>Fondaparinux</a:t>
            </a:r>
            <a:endParaRPr lang="en-US" sz="2800" dirty="0"/>
          </a:p>
          <a:p>
            <a:pPr lvl="2"/>
            <a:r>
              <a:rPr lang="en-US" sz="2400" dirty="0"/>
              <a:t>Synthetic </a:t>
            </a:r>
            <a:r>
              <a:rPr lang="en-US" sz="2400" dirty="0" err="1"/>
              <a:t>pentasaccharide</a:t>
            </a:r>
            <a:r>
              <a:rPr lang="en-US" sz="2400" dirty="0"/>
              <a:t> </a:t>
            </a:r>
            <a:endParaRPr lang="en-US" sz="2400" dirty="0" smtClean="0"/>
          </a:p>
          <a:p>
            <a:pPr lvl="2"/>
            <a:r>
              <a:rPr lang="en-US" sz="2400" dirty="0" smtClean="0"/>
              <a:t>Very </a:t>
            </a:r>
            <a:r>
              <a:rPr lang="en-US" sz="2400" dirty="0"/>
              <a:t>high anti-</a:t>
            </a:r>
            <a:r>
              <a:rPr lang="en-US" sz="2400" dirty="0" err="1"/>
              <a:t>Xa</a:t>
            </a:r>
            <a:r>
              <a:rPr lang="en-US" sz="2400" dirty="0"/>
              <a:t> activity</a:t>
            </a:r>
          </a:p>
          <a:p>
            <a:pPr lvl="1"/>
            <a:r>
              <a:rPr lang="en-US" sz="2800" dirty="0" err="1" smtClean="0"/>
              <a:t>Danaparoid</a:t>
            </a:r>
            <a:endParaRPr lang="en-US" sz="2800" dirty="0"/>
          </a:p>
          <a:p>
            <a:pPr lvl="2"/>
            <a:r>
              <a:rPr lang="en-US" sz="2400" dirty="0" smtClean="0"/>
              <a:t>Low </a:t>
            </a:r>
            <a:r>
              <a:rPr lang="en-US" sz="2400" dirty="0"/>
              <a:t>molecular weight (5.5 </a:t>
            </a:r>
            <a:r>
              <a:rPr lang="en-US" sz="2400" dirty="0" err="1"/>
              <a:t>kDa</a:t>
            </a:r>
            <a:r>
              <a:rPr lang="en-US" sz="2400" dirty="0"/>
              <a:t>)</a:t>
            </a:r>
          </a:p>
          <a:p>
            <a:pPr lvl="2"/>
            <a:r>
              <a:rPr lang="en-US" sz="2400" dirty="0"/>
              <a:t>M</a:t>
            </a:r>
            <a:r>
              <a:rPr lang="en-US" sz="2400" dirty="0" smtClean="0"/>
              <a:t>ore </a:t>
            </a:r>
            <a:r>
              <a:rPr lang="en-US" sz="2400" dirty="0"/>
              <a:t>selective to </a:t>
            </a:r>
            <a:r>
              <a:rPr lang="en-US" sz="2400" dirty="0" err="1"/>
              <a:t>Xa</a:t>
            </a:r>
            <a:r>
              <a:rPr lang="en-US" sz="2400" dirty="0"/>
              <a:t> than LMWH</a:t>
            </a:r>
          </a:p>
          <a:p>
            <a:r>
              <a:rPr lang="en-US" sz="3100" dirty="0"/>
              <a:t>Direct thrombin inhibitors</a:t>
            </a:r>
          </a:p>
          <a:p>
            <a:pPr lvl="1"/>
            <a:r>
              <a:rPr lang="en-US" sz="2700" dirty="0" err="1" smtClean="0"/>
              <a:t>Lepirudin</a:t>
            </a:r>
            <a:r>
              <a:rPr lang="en-US" sz="2700" dirty="0"/>
              <a:t>	</a:t>
            </a:r>
          </a:p>
          <a:p>
            <a:pPr lvl="2"/>
            <a:r>
              <a:rPr lang="en-US" dirty="0"/>
              <a:t>Recombinant </a:t>
            </a:r>
            <a:r>
              <a:rPr lang="en-US" dirty="0" err="1"/>
              <a:t>hirudin</a:t>
            </a:r>
            <a:endParaRPr lang="en-US" dirty="0"/>
          </a:p>
          <a:p>
            <a:pPr lvl="1"/>
            <a:r>
              <a:rPr lang="en-US" sz="2700" dirty="0" err="1" smtClean="0"/>
              <a:t>Argatroban</a:t>
            </a:r>
            <a:endParaRPr lang="en-US" sz="27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589" t="5202" b="6312"/>
          <a:stretch/>
        </p:blipFill>
        <p:spPr>
          <a:xfrm>
            <a:off x="5042351" y="2036234"/>
            <a:ext cx="4101649" cy="39056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t="27705" r="20095"/>
          <a:stretch/>
        </p:blipFill>
        <p:spPr>
          <a:xfrm>
            <a:off x="3741869" y="3756829"/>
            <a:ext cx="5024179" cy="2429856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4934801" y="3178614"/>
            <a:ext cx="3719862" cy="3008071"/>
            <a:chOff x="7204587" y="2252794"/>
            <a:chExt cx="3719862" cy="3008071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5"/>
            <a:srcRect l="24529" t="6485" r="28253" b="49844"/>
            <a:stretch/>
          </p:blipFill>
          <p:spPr>
            <a:xfrm>
              <a:off x="7620395" y="2252794"/>
              <a:ext cx="2824476" cy="1586232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5"/>
            <a:srcRect t="45950" r="68017" b="11514"/>
            <a:stretch/>
          </p:blipFill>
          <p:spPr>
            <a:xfrm>
              <a:off x="9011307" y="3573616"/>
              <a:ext cx="1913142" cy="1545002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5"/>
            <a:srcRect l="67578" t="45495" b="8052"/>
            <a:stretch/>
          </p:blipFill>
          <p:spPr>
            <a:xfrm>
              <a:off x="7204587" y="3573616"/>
              <a:ext cx="1939413" cy="16872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372790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IHD/CRRT Complications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794251"/>
            <a:ext cx="3020656" cy="4495800"/>
          </a:xfrm>
        </p:spPr>
        <p:txBody>
          <a:bodyPr/>
          <a:lstStyle/>
          <a:p>
            <a:r>
              <a:rPr lang="en-US" dirty="0" smtClean="0"/>
              <a:t>Anticoagulation </a:t>
            </a:r>
          </a:p>
          <a:p>
            <a:r>
              <a:rPr lang="en-US" dirty="0" smtClean="0"/>
              <a:t>Hypotension</a:t>
            </a:r>
          </a:p>
          <a:p>
            <a:r>
              <a:rPr lang="en-US" dirty="0" smtClean="0"/>
              <a:t>Vascular access</a:t>
            </a:r>
          </a:p>
          <a:p>
            <a:r>
              <a:rPr lang="en-US" dirty="0" smtClean="0"/>
              <a:t>Neurologic</a:t>
            </a:r>
          </a:p>
          <a:p>
            <a:r>
              <a:rPr lang="en-US" dirty="0" smtClean="0"/>
              <a:t>Respiratory</a:t>
            </a:r>
          </a:p>
          <a:p>
            <a:r>
              <a:rPr lang="en-US" dirty="0" smtClean="0"/>
              <a:t>Hematologic</a:t>
            </a:r>
          </a:p>
          <a:p>
            <a:r>
              <a:rPr lang="en-US" dirty="0" smtClean="0"/>
              <a:t>Gastrointestinal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150307" y="1954124"/>
            <a:ext cx="4409385" cy="44958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Gastrointestinal</a:t>
            </a:r>
          </a:p>
          <a:p>
            <a:pPr lvl="1"/>
            <a:r>
              <a:rPr lang="en-US" sz="2700" dirty="0"/>
              <a:t>U</a:t>
            </a:r>
            <a:r>
              <a:rPr lang="en-US" sz="2700" dirty="0" smtClean="0"/>
              <a:t>nderlying </a:t>
            </a:r>
            <a:r>
              <a:rPr lang="en-US" sz="2700" dirty="0"/>
              <a:t>disease</a:t>
            </a:r>
          </a:p>
          <a:p>
            <a:pPr lvl="1"/>
            <a:r>
              <a:rPr lang="en-US" sz="2700" dirty="0"/>
              <a:t>D</a:t>
            </a:r>
            <a:r>
              <a:rPr lang="en-US" sz="2700" dirty="0" smtClean="0"/>
              <a:t>ialysis </a:t>
            </a:r>
            <a:r>
              <a:rPr lang="en-US" sz="2700" dirty="0"/>
              <a:t>induced hypotension</a:t>
            </a:r>
          </a:p>
          <a:p>
            <a:pPr lvl="1"/>
            <a:r>
              <a:rPr lang="en-US" sz="2700" dirty="0"/>
              <a:t>DDS</a:t>
            </a:r>
          </a:p>
          <a:p>
            <a:pPr lvl="1"/>
            <a:r>
              <a:rPr lang="en-US" sz="2700" dirty="0"/>
              <a:t>Dialysate contaminant</a:t>
            </a:r>
          </a:p>
          <a:p>
            <a:pPr lvl="1"/>
            <a:r>
              <a:rPr lang="en-US" sz="2700" dirty="0"/>
              <a:t>Incompatible </a:t>
            </a:r>
            <a:r>
              <a:rPr lang="en-US" sz="2700" dirty="0" smtClean="0"/>
              <a:t>blood</a:t>
            </a:r>
            <a:endParaRPr lang="en-US" sz="27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144477" y="1958237"/>
            <a:ext cx="4472802" cy="44958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Hematologic</a:t>
            </a:r>
          </a:p>
          <a:p>
            <a:pPr lvl="1"/>
            <a:r>
              <a:rPr lang="en-US" dirty="0" smtClean="0"/>
              <a:t>Anemia</a:t>
            </a:r>
          </a:p>
          <a:p>
            <a:pPr lvl="1"/>
            <a:r>
              <a:rPr lang="en-US" dirty="0" smtClean="0"/>
              <a:t>Thrombocytopenia</a:t>
            </a:r>
          </a:p>
          <a:p>
            <a:pPr lvl="1"/>
            <a:r>
              <a:rPr lang="en-US" dirty="0" smtClean="0"/>
              <a:t>Leukopenia/leukocytosis</a:t>
            </a:r>
          </a:p>
          <a:p>
            <a:pPr lvl="1"/>
            <a:r>
              <a:rPr lang="en-US" dirty="0" smtClean="0"/>
              <a:t>Likely due to primary disease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155236" y="1957784"/>
            <a:ext cx="4281543" cy="44958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Respiratory</a:t>
            </a:r>
          </a:p>
          <a:p>
            <a:pPr lvl="1"/>
            <a:r>
              <a:rPr lang="en-US" sz="2700" dirty="0" smtClean="0"/>
              <a:t>Uremic </a:t>
            </a:r>
            <a:r>
              <a:rPr lang="en-US" sz="2700" dirty="0" err="1"/>
              <a:t>pneumonititis</a:t>
            </a:r>
            <a:endParaRPr lang="en-US" sz="2700" dirty="0"/>
          </a:p>
          <a:p>
            <a:pPr lvl="1"/>
            <a:r>
              <a:rPr lang="en-US" sz="2700" dirty="0" smtClean="0"/>
              <a:t>Pulmonary hemorrhage</a:t>
            </a:r>
          </a:p>
          <a:p>
            <a:pPr lvl="1"/>
            <a:r>
              <a:rPr lang="en-US" sz="2700" dirty="0" smtClean="0"/>
              <a:t>Pleural </a:t>
            </a:r>
            <a:r>
              <a:rPr lang="en-US" sz="2700" dirty="0"/>
              <a:t>effusion</a:t>
            </a:r>
          </a:p>
          <a:p>
            <a:pPr lvl="1"/>
            <a:r>
              <a:rPr lang="en-US" sz="2700" dirty="0" smtClean="0"/>
              <a:t>Pulmonary </a:t>
            </a:r>
            <a:r>
              <a:rPr lang="en-US" sz="2700" dirty="0"/>
              <a:t>edema</a:t>
            </a:r>
          </a:p>
          <a:p>
            <a:pPr lvl="1"/>
            <a:r>
              <a:rPr lang="en-US" sz="2700" dirty="0" smtClean="0"/>
              <a:t>hypoventilation</a:t>
            </a:r>
          </a:p>
          <a:p>
            <a:pPr lvl="1"/>
            <a:r>
              <a:rPr lang="en-US" sz="2700" dirty="0" smtClean="0"/>
              <a:t>Pulmonary </a:t>
            </a:r>
            <a:r>
              <a:rPr lang="en-US" sz="2700" dirty="0"/>
              <a:t>thromboembolism </a:t>
            </a:r>
            <a:endParaRPr lang="en-US" sz="2700" dirty="0" smtClean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135698" y="1954124"/>
            <a:ext cx="4422967" cy="44958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Neurologic</a:t>
            </a:r>
          </a:p>
          <a:p>
            <a:pPr lvl="1"/>
            <a:r>
              <a:rPr lang="en-US" sz="2700" dirty="0"/>
              <a:t>Uremic encephalopathy</a:t>
            </a:r>
          </a:p>
          <a:p>
            <a:pPr lvl="1"/>
            <a:r>
              <a:rPr lang="en-US" sz="2700" dirty="0"/>
              <a:t>Intracranial bleeding or thrombosis</a:t>
            </a:r>
          </a:p>
          <a:p>
            <a:pPr lvl="1"/>
            <a:r>
              <a:rPr lang="en-US" sz="2700" dirty="0"/>
              <a:t>Dialysis </a:t>
            </a:r>
            <a:r>
              <a:rPr lang="en-US" sz="2700" dirty="0" smtClean="0"/>
              <a:t>disequilibrium</a:t>
            </a:r>
            <a:endParaRPr lang="en-US" sz="2700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135698" y="1937268"/>
            <a:ext cx="4057546" cy="44958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Vascular access</a:t>
            </a:r>
          </a:p>
          <a:p>
            <a:pPr lvl="1"/>
            <a:r>
              <a:rPr lang="en-US" sz="2700" dirty="0"/>
              <a:t>Thrombosis</a:t>
            </a:r>
          </a:p>
          <a:p>
            <a:pPr lvl="1"/>
            <a:r>
              <a:rPr lang="en-US" sz="2700" dirty="0"/>
              <a:t>Failure to provide adequate blood flow</a:t>
            </a:r>
          </a:p>
          <a:p>
            <a:pPr lvl="1"/>
            <a:r>
              <a:rPr lang="en-US" sz="2700" dirty="0" smtClean="0"/>
              <a:t>Bleeding</a:t>
            </a:r>
            <a:endParaRPr lang="en-US" sz="2700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135698" y="1954124"/>
            <a:ext cx="3884257" cy="44958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Hypotension</a:t>
            </a:r>
          </a:p>
          <a:p>
            <a:pPr lvl="1"/>
            <a:r>
              <a:rPr lang="en-US" sz="2700" dirty="0" smtClean="0"/>
              <a:t>Ultrafiltration</a:t>
            </a:r>
          </a:p>
          <a:p>
            <a:pPr lvl="1"/>
            <a:r>
              <a:rPr lang="en-US" sz="2700" dirty="0"/>
              <a:t>L</a:t>
            </a:r>
            <a:r>
              <a:rPr lang="en-US" sz="2700" dirty="0" smtClean="0"/>
              <a:t>arge </a:t>
            </a:r>
            <a:r>
              <a:rPr lang="en-US" sz="2700" dirty="0"/>
              <a:t>extracorporeal blood volumes</a:t>
            </a:r>
          </a:p>
          <a:p>
            <a:pPr lvl="1"/>
            <a:r>
              <a:rPr lang="en-US" sz="2700" dirty="0" smtClean="0"/>
              <a:t>50</a:t>
            </a:r>
            <a:r>
              <a:rPr lang="en-US" sz="2700" dirty="0"/>
              <a:t>% of feline cases </a:t>
            </a:r>
            <a:endParaRPr lang="en-US" sz="2700" dirty="0" smtClean="0"/>
          </a:p>
          <a:p>
            <a:pPr lvl="1"/>
            <a:r>
              <a:rPr lang="en-US" sz="2700" dirty="0" err="1" smtClean="0"/>
              <a:t>Bradykinin</a:t>
            </a:r>
            <a:r>
              <a:rPr lang="en-US" sz="2700" dirty="0" smtClean="0"/>
              <a:t> </a:t>
            </a:r>
            <a:r>
              <a:rPr lang="en-US" sz="2700" dirty="0"/>
              <a:t>production </a:t>
            </a:r>
            <a:r>
              <a:rPr lang="en-US" sz="2700" dirty="0" smtClean="0"/>
              <a:t>in </a:t>
            </a:r>
            <a:r>
              <a:rPr lang="en-US" sz="2700" dirty="0"/>
              <a:t>the dialyzer </a:t>
            </a:r>
            <a:r>
              <a:rPr lang="en-US" sz="2700" dirty="0" smtClean="0"/>
              <a:t>circuit</a:t>
            </a:r>
            <a:endParaRPr lang="en-US" sz="2700" dirty="0"/>
          </a:p>
        </p:txBody>
      </p:sp>
      <p:pic>
        <p:nvPicPr>
          <p:cNvPr id="4" name="Picture 3" descr="dontcry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202" y="1548097"/>
            <a:ext cx="3931042" cy="490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75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Osmotic Shift Disequilibrium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6333700" cy="4495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Rapid change in solute concentrations</a:t>
            </a:r>
          </a:p>
          <a:p>
            <a:r>
              <a:rPr lang="en-US" dirty="0" smtClean="0"/>
              <a:t>Clinical signs:</a:t>
            </a:r>
          </a:p>
          <a:p>
            <a:pPr lvl="1"/>
            <a:r>
              <a:rPr lang="en-US" dirty="0" smtClean="0"/>
              <a:t>Agitation</a:t>
            </a:r>
          </a:p>
          <a:p>
            <a:pPr lvl="1"/>
            <a:r>
              <a:rPr lang="en-US" dirty="0" smtClean="0"/>
              <a:t>Disorientation</a:t>
            </a:r>
          </a:p>
          <a:p>
            <a:pPr lvl="1"/>
            <a:r>
              <a:rPr lang="en-US" dirty="0" smtClean="0"/>
              <a:t>Vomiting</a:t>
            </a:r>
          </a:p>
          <a:p>
            <a:pPr lvl="1"/>
            <a:r>
              <a:rPr lang="en-US" dirty="0" smtClean="0"/>
              <a:t>Seizure</a:t>
            </a:r>
          </a:p>
          <a:p>
            <a:r>
              <a:rPr lang="en-US" dirty="0" smtClean="0"/>
              <a:t>Prevention</a:t>
            </a:r>
          </a:p>
          <a:p>
            <a:pPr lvl="1"/>
            <a:r>
              <a:rPr lang="en-US" dirty="0" smtClean="0"/>
              <a:t>Mannitol</a:t>
            </a:r>
          </a:p>
          <a:p>
            <a:pPr lvl="1"/>
            <a:r>
              <a:rPr lang="en-US" dirty="0" smtClean="0"/>
              <a:t>Sodium modeling</a:t>
            </a:r>
          </a:p>
          <a:p>
            <a:pPr lvl="1"/>
            <a:r>
              <a:rPr lang="en-US" dirty="0" smtClean="0"/>
              <a:t>Limited efficiency sessions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15387" b="-1"/>
          <a:stretch/>
        </p:blipFill>
        <p:spPr>
          <a:xfrm>
            <a:off x="5025657" y="2164522"/>
            <a:ext cx="3924300" cy="42983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CRRT Complications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Diehl 2008:</a:t>
            </a:r>
          </a:p>
          <a:p>
            <a:pPr lvl="2"/>
            <a:r>
              <a:rPr lang="en-US" sz="2400" dirty="0" smtClean="0"/>
              <a:t>Predominantly reported to </a:t>
            </a:r>
            <a:r>
              <a:rPr lang="en-US" sz="2400" dirty="0"/>
              <a:t>be due to dialysate </a:t>
            </a:r>
            <a:r>
              <a:rPr lang="en-US" sz="2400" dirty="0" smtClean="0"/>
              <a:t>composition</a:t>
            </a:r>
            <a:endParaRPr lang="en-US" sz="2400" dirty="0"/>
          </a:p>
          <a:p>
            <a:pPr lvl="3"/>
            <a:r>
              <a:rPr lang="en-US" dirty="0"/>
              <a:t>Hypokalemia</a:t>
            </a:r>
          </a:p>
          <a:p>
            <a:pPr lvl="3"/>
            <a:r>
              <a:rPr lang="en-US" dirty="0"/>
              <a:t>Hypernatremia</a:t>
            </a:r>
          </a:p>
          <a:p>
            <a:pPr lvl="3"/>
            <a:r>
              <a:rPr lang="en-US" dirty="0"/>
              <a:t>Metabolic acidosis</a:t>
            </a:r>
          </a:p>
          <a:p>
            <a:pPr lvl="2"/>
            <a:r>
              <a:rPr lang="en-US" sz="2400" dirty="0"/>
              <a:t>Citrate </a:t>
            </a:r>
            <a:r>
              <a:rPr lang="en-US" sz="2400" dirty="0" smtClean="0"/>
              <a:t>gap</a:t>
            </a:r>
            <a:endParaRPr lang="en-US" sz="2400" dirty="0"/>
          </a:p>
          <a:p>
            <a:pPr lvl="3"/>
            <a:r>
              <a:rPr lang="en-US" dirty="0" smtClean="0"/>
              <a:t>Ionized </a:t>
            </a:r>
            <a:r>
              <a:rPr lang="en-US" dirty="0" err="1"/>
              <a:t>hypocalcemia</a:t>
            </a:r>
            <a:r>
              <a:rPr lang="en-US" dirty="0"/>
              <a:t> and total </a:t>
            </a:r>
            <a:r>
              <a:rPr lang="en-US" dirty="0" err="1"/>
              <a:t>hypercalcemia</a:t>
            </a:r>
            <a:r>
              <a:rPr lang="en-US" dirty="0"/>
              <a:t> </a:t>
            </a:r>
          </a:p>
          <a:p>
            <a:pPr lvl="3"/>
            <a:r>
              <a:rPr lang="en-US" dirty="0" smtClean="0"/>
              <a:t>Result </a:t>
            </a:r>
            <a:r>
              <a:rPr lang="en-US" dirty="0"/>
              <a:t>of citrate administration</a:t>
            </a:r>
          </a:p>
          <a:p>
            <a:pPr lvl="2"/>
            <a:r>
              <a:rPr lang="en-US" sz="2400" dirty="0" smtClean="0"/>
              <a:t>Hypotension</a:t>
            </a:r>
            <a:endParaRPr lang="en-US" sz="2400" dirty="0"/>
          </a:p>
          <a:p>
            <a:pPr lvl="3"/>
            <a:r>
              <a:rPr lang="en-US" sz="2100" dirty="0" smtClean="0"/>
              <a:t>Two patient deaths</a:t>
            </a:r>
          </a:p>
          <a:p>
            <a:pPr lvl="2"/>
            <a:r>
              <a:rPr lang="en-US" sz="2400" dirty="0" smtClean="0"/>
              <a:t>Filter clotting</a:t>
            </a:r>
          </a:p>
          <a:p>
            <a:pPr lvl="3"/>
            <a:r>
              <a:rPr lang="en-US" sz="2100" dirty="0" smtClean="0"/>
              <a:t>High </a:t>
            </a:r>
            <a:r>
              <a:rPr lang="en-US" sz="2100" dirty="0"/>
              <a:t>frequency of blood transfusions necessary </a:t>
            </a:r>
          </a:p>
        </p:txBody>
      </p:sp>
    </p:spTree>
    <p:extLst>
      <p:ext uri="{BB962C8B-B14F-4D97-AF65-F5344CB8AC3E}">
        <p14:creationId xmlns:p14="http://schemas.microsoft.com/office/powerpoint/2010/main" val="38383648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CRRT Complications/disadvantages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Prolonged hypothermia</a:t>
            </a:r>
          </a:p>
          <a:p>
            <a:endParaRPr lang="en-US" dirty="0" smtClean="0"/>
          </a:p>
          <a:p>
            <a:r>
              <a:rPr lang="en-US" dirty="0" smtClean="0"/>
              <a:t>Calcium </a:t>
            </a:r>
            <a:r>
              <a:rPr lang="en-US" dirty="0" err="1" smtClean="0"/>
              <a:t>dysregulation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Labor intensive</a:t>
            </a:r>
          </a:p>
          <a:p>
            <a:endParaRPr lang="en-US" dirty="0" smtClean="0"/>
          </a:p>
          <a:p>
            <a:r>
              <a:rPr lang="en-US" dirty="0" smtClean="0"/>
              <a:t>Long treatment times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55821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CRRT Advantages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Improved </a:t>
            </a:r>
            <a:r>
              <a:rPr lang="en-US" dirty="0" err="1" smtClean="0"/>
              <a:t>hemodialytic</a:t>
            </a:r>
            <a:r>
              <a:rPr lang="en-US" dirty="0" smtClean="0"/>
              <a:t> tolerance</a:t>
            </a:r>
          </a:p>
          <a:p>
            <a:pPr lvl="1"/>
            <a:r>
              <a:rPr lang="en-US" dirty="0" smtClean="0"/>
              <a:t>Improved fluid balance</a:t>
            </a:r>
          </a:p>
          <a:p>
            <a:pPr lvl="1"/>
            <a:r>
              <a:rPr lang="en-US" dirty="0" smtClean="0"/>
              <a:t>Slower ultrafiltration</a:t>
            </a:r>
          </a:p>
          <a:p>
            <a:r>
              <a:rPr lang="en-US" dirty="0" smtClean="0"/>
              <a:t>Improved long term control of azotemia, electrolytes, and acid-base status</a:t>
            </a:r>
          </a:p>
          <a:p>
            <a:r>
              <a:rPr lang="en-US" dirty="0" smtClean="0"/>
              <a:t>Minimized complications due to gradual changes in toxin concentrations</a:t>
            </a:r>
          </a:p>
          <a:p>
            <a:r>
              <a:rPr lang="en-US" dirty="0" smtClean="0"/>
              <a:t>Removes larger substances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7537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PD Complications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193568" y="1600200"/>
            <a:ext cx="4732193" cy="4495800"/>
          </a:xfrm>
        </p:spPr>
        <p:txBody>
          <a:bodyPr>
            <a:normAutofit lnSpcReduction="10000"/>
          </a:bodyPr>
          <a:lstStyle/>
          <a:p>
            <a:pPr lvl="1"/>
            <a:r>
              <a:rPr lang="en-US" sz="2800" dirty="0"/>
              <a:t>Catheter occlusion</a:t>
            </a:r>
          </a:p>
          <a:p>
            <a:pPr lvl="1"/>
            <a:r>
              <a:rPr lang="en-US" sz="2800" dirty="0" smtClean="0"/>
              <a:t>Loss </a:t>
            </a:r>
            <a:r>
              <a:rPr lang="en-US" sz="2800" dirty="0"/>
              <a:t>of ultrafiltration</a:t>
            </a:r>
          </a:p>
          <a:p>
            <a:pPr lvl="1"/>
            <a:r>
              <a:rPr lang="en-US" sz="2800" dirty="0" smtClean="0"/>
              <a:t>Placement issues</a:t>
            </a:r>
            <a:endParaRPr lang="en-US" sz="2800" dirty="0"/>
          </a:p>
          <a:p>
            <a:pPr lvl="1"/>
            <a:r>
              <a:rPr lang="en-US" sz="2800" dirty="0" smtClean="0"/>
              <a:t>Dialysate </a:t>
            </a:r>
            <a:r>
              <a:rPr lang="en-US" sz="2800" dirty="0"/>
              <a:t>leakage </a:t>
            </a:r>
          </a:p>
          <a:p>
            <a:pPr lvl="1"/>
            <a:r>
              <a:rPr lang="en-US" sz="2800" dirty="0" smtClean="0"/>
              <a:t>Dialysis </a:t>
            </a:r>
            <a:r>
              <a:rPr lang="en-US" sz="2800" dirty="0"/>
              <a:t>disequilibrium</a:t>
            </a:r>
          </a:p>
          <a:p>
            <a:pPr lvl="1"/>
            <a:r>
              <a:rPr lang="en-US" sz="2800" dirty="0"/>
              <a:t>Metabolic complications</a:t>
            </a:r>
          </a:p>
          <a:p>
            <a:pPr lvl="2"/>
            <a:r>
              <a:rPr lang="en-US" sz="2400" dirty="0"/>
              <a:t>Electrolyte derangements</a:t>
            </a:r>
          </a:p>
          <a:p>
            <a:pPr lvl="2"/>
            <a:r>
              <a:rPr lang="en-US" sz="2400" dirty="0"/>
              <a:t>Protein loss</a:t>
            </a:r>
          </a:p>
          <a:p>
            <a:pPr lvl="2"/>
            <a:r>
              <a:rPr lang="en-US" sz="2400" dirty="0" smtClean="0"/>
              <a:t>Hyperglycemia</a:t>
            </a:r>
          </a:p>
          <a:p>
            <a:pPr lvl="1"/>
            <a:r>
              <a:rPr lang="en-US" sz="2700" dirty="0" smtClean="0"/>
              <a:t>Peritonitis</a:t>
            </a:r>
            <a:endParaRPr lang="en-US" sz="27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1238033" y="3604039"/>
            <a:ext cx="2235200" cy="3175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3054" t="8874" r="3251" b="7901"/>
          <a:stretch/>
        </p:blipFill>
        <p:spPr>
          <a:xfrm>
            <a:off x="845433" y="1622287"/>
            <a:ext cx="2995276" cy="223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165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PD Complications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720574"/>
            <a:ext cx="3970395" cy="4495800"/>
          </a:xfrm>
        </p:spPr>
        <p:txBody>
          <a:bodyPr/>
          <a:lstStyle/>
          <a:p>
            <a:r>
              <a:rPr lang="en-US" dirty="0" smtClean="0"/>
              <a:t>Septic peritonitis</a:t>
            </a:r>
          </a:p>
          <a:p>
            <a:pPr lvl="1"/>
            <a:r>
              <a:rPr lang="en-US" dirty="0" smtClean="0"/>
              <a:t>Ascending bacterium</a:t>
            </a:r>
          </a:p>
          <a:p>
            <a:pPr lvl="1"/>
            <a:r>
              <a:rPr lang="en-US" dirty="0" smtClean="0"/>
              <a:t>Bowel perforation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Therapy</a:t>
            </a:r>
          </a:p>
          <a:p>
            <a:pPr lvl="1"/>
            <a:r>
              <a:rPr lang="en-US" dirty="0" smtClean="0"/>
              <a:t>Catheter exchange</a:t>
            </a:r>
          </a:p>
          <a:p>
            <a:pPr lvl="1"/>
            <a:r>
              <a:rPr lang="en-US" dirty="0" smtClean="0"/>
              <a:t>Antibiotics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0433" t="26736"/>
          <a:stretch/>
        </p:blipFill>
        <p:spPr>
          <a:xfrm rot="5400000">
            <a:off x="4966873" y="2397707"/>
            <a:ext cx="3950572" cy="307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9861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Outcomes, hemodialysis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100" dirty="0" smtClean="0"/>
              <a:t>Cats </a:t>
            </a:r>
            <a:r>
              <a:rPr lang="en-US" sz="3100" dirty="0"/>
              <a:t>and </a:t>
            </a:r>
            <a:r>
              <a:rPr lang="en-US" sz="3100" dirty="0" smtClean="0"/>
              <a:t>hemodialysis, Langston 1997</a:t>
            </a:r>
            <a:endParaRPr lang="en-US" sz="3100" dirty="0"/>
          </a:p>
          <a:p>
            <a:pPr lvl="1"/>
            <a:r>
              <a:rPr lang="en-US" sz="2700" dirty="0"/>
              <a:t>Overall survival was 34%</a:t>
            </a:r>
          </a:p>
          <a:p>
            <a:pPr lvl="1"/>
            <a:r>
              <a:rPr lang="en-US" sz="2700" dirty="0" smtClean="0"/>
              <a:t>55</a:t>
            </a:r>
            <a:r>
              <a:rPr lang="en-US" sz="2700" dirty="0"/>
              <a:t>% of </a:t>
            </a:r>
            <a:r>
              <a:rPr lang="en-US" sz="2700" dirty="0" err="1"/>
              <a:t>oliguric</a:t>
            </a:r>
            <a:r>
              <a:rPr lang="en-US" sz="2700" dirty="0"/>
              <a:t>/</a:t>
            </a:r>
            <a:r>
              <a:rPr lang="en-US" sz="2700" dirty="0" err="1"/>
              <a:t>anuric</a:t>
            </a:r>
            <a:r>
              <a:rPr lang="en-US" sz="2700" dirty="0"/>
              <a:t> survived</a:t>
            </a:r>
          </a:p>
          <a:p>
            <a:pPr lvl="1"/>
            <a:r>
              <a:rPr lang="en-US" sz="2700" dirty="0"/>
              <a:t>75% of </a:t>
            </a:r>
            <a:r>
              <a:rPr lang="en-US" sz="2700" dirty="0" err="1" smtClean="0"/>
              <a:t>nonoliguric</a:t>
            </a:r>
            <a:r>
              <a:rPr lang="en-US" sz="2700" dirty="0" smtClean="0"/>
              <a:t>/</a:t>
            </a:r>
            <a:r>
              <a:rPr lang="en-US" sz="2700" dirty="0" err="1" smtClean="0"/>
              <a:t>anuric</a:t>
            </a:r>
            <a:r>
              <a:rPr lang="en-US" sz="2700" dirty="0" smtClean="0"/>
              <a:t> survived</a:t>
            </a:r>
          </a:p>
          <a:p>
            <a:pPr lvl="1"/>
            <a:r>
              <a:rPr lang="en-US" sz="2700" dirty="0" err="1" smtClean="0"/>
              <a:t>Worwag</a:t>
            </a:r>
            <a:r>
              <a:rPr lang="en-US" sz="2700" dirty="0" smtClean="0"/>
              <a:t> 2008: 2/8 survived AKI with dialysis</a:t>
            </a:r>
            <a:endParaRPr lang="en-US" sz="2700" dirty="0"/>
          </a:p>
          <a:p>
            <a:r>
              <a:rPr lang="en-US" sz="3100" dirty="0"/>
              <a:t>Secondary to </a:t>
            </a:r>
            <a:r>
              <a:rPr lang="en-US" sz="3100" dirty="0" smtClean="0"/>
              <a:t>Leptospirosis </a:t>
            </a:r>
            <a:r>
              <a:rPr lang="en-US" sz="3100" dirty="0"/>
              <a:t>in </a:t>
            </a:r>
            <a:r>
              <a:rPr lang="en-US" sz="3100" dirty="0" smtClean="0"/>
              <a:t>dogs, </a:t>
            </a:r>
            <a:r>
              <a:rPr lang="en-US" sz="3100" dirty="0" err="1"/>
              <a:t>Adin</a:t>
            </a:r>
            <a:r>
              <a:rPr lang="en-US" sz="3100" dirty="0"/>
              <a:t> </a:t>
            </a:r>
            <a:r>
              <a:rPr lang="en-US" sz="3100" dirty="0" smtClean="0"/>
              <a:t>2000</a:t>
            </a:r>
          </a:p>
          <a:p>
            <a:pPr lvl="1"/>
            <a:r>
              <a:rPr lang="en-US" sz="2400" dirty="0" smtClean="0"/>
              <a:t>14 </a:t>
            </a:r>
            <a:r>
              <a:rPr lang="en-US" sz="2400" dirty="0"/>
              <a:t>dogs failing medical management for AKI and requiring dialysis</a:t>
            </a:r>
          </a:p>
          <a:p>
            <a:pPr lvl="1"/>
            <a:r>
              <a:rPr lang="en-US" dirty="0"/>
              <a:t>86% survival</a:t>
            </a:r>
          </a:p>
          <a:p>
            <a:r>
              <a:rPr lang="en-US" sz="3100" dirty="0" smtClean="0"/>
              <a:t>Secondary </a:t>
            </a:r>
            <a:r>
              <a:rPr lang="en-US" sz="3100" dirty="0"/>
              <a:t>to grape or raisin toxicity in </a:t>
            </a:r>
            <a:r>
              <a:rPr lang="en-US" sz="3100" dirty="0" smtClean="0"/>
              <a:t>dogs, </a:t>
            </a:r>
            <a:r>
              <a:rPr lang="en-US" sz="2700" dirty="0" smtClean="0"/>
              <a:t>Stanley 2008</a:t>
            </a:r>
            <a:endParaRPr lang="en-US" sz="2700" dirty="0"/>
          </a:p>
          <a:p>
            <a:pPr lvl="1"/>
            <a:r>
              <a:rPr lang="en-US" dirty="0" smtClean="0"/>
              <a:t>Reversal </a:t>
            </a:r>
            <a:r>
              <a:rPr lang="en-US" dirty="0"/>
              <a:t>of currant-induced AKI in </a:t>
            </a:r>
            <a:r>
              <a:rPr lang="en-US" dirty="0" smtClean="0"/>
              <a:t>dog</a:t>
            </a:r>
          </a:p>
          <a:p>
            <a:r>
              <a:rPr lang="en-US" dirty="0" smtClean="0"/>
              <a:t>Secondary to lily intoxication in cats, Berg 2007</a:t>
            </a:r>
            <a:endParaRPr lang="en-US" dirty="0"/>
          </a:p>
          <a:p>
            <a:pPr lvl="1"/>
            <a:r>
              <a:rPr lang="en-US" dirty="0" smtClean="0"/>
              <a:t>Reversal of AKI presumed secondary to </a:t>
            </a:r>
            <a:r>
              <a:rPr lang="en-US" i="1" dirty="0" err="1" smtClean="0"/>
              <a:t>Lilium</a:t>
            </a:r>
            <a:r>
              <a:rPr lang="en-US" i="1" dirty="0" smtClean="0"/>
              <a:t> </a:t>
            </a:r>
            <a:r>
              <a:rPr lang="en-US" i="1" dirty="0" err="1" smtClean="0"/>
              <a:t>lancifolium</a:t>
            </a:r>
            <a:endParaRPr lang="en-US" i="1" dirty="0" smtClean="0"/>
          </a:p>
        </p:txBody>
      </p:sp>
    </p:spTree>
    <p:extLst>
      <p:ext uri="{BB962C8B-B14F-4D97-AF65-F5344CB8AC3E}">
        <p14:creationId xmlns:p14="http://schemas.microsoft.com/office/powerpoint/2010/main" val="3863612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Outcome, hemodialysis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4467352" cy="4495800"/>
          </a:xfrm>
        </p:spPr>
        <p:txBody>
          <a:bodyPr>
            <a:normAutofit/>
          </a:bodyPr>
          <a:lstStyle/>
          <a:p>
            <a:pPr lvl="1"/>
            <a:r>
              <a:rPr lang="en-US" sz="2800" dirty="0" err="1" smtClean="0"/>
              <a:t>Segev</a:t>
            </a:r>
            <a:r>
              <a:rPr lang="en-US" sz="2800" dirty="0" smtClean="0"/>
              <a:t> et al 2008</a:t>
            </a:r>
          </a:p>
          <a:p>
            <a:pPr marL="365760" lvl="1" indent="0">
              <a:buNone/>
            </a:pPr>
            <a:endParaRPr lang="en-US" sz="2800" dirty="0" smtClean="0"/>
          </a:p>
          <a:p>
            <a:pPr lvl="1"/>
            <a:r>
              <a:rPr lang="en-US" sz="2800" dirty="0"/>
              <a:t>S</a:t>
            </a:r>
            <a:r>
              <a:rPr lang="en-US" sz="2800" dirty="0" smtClean="0"/>
              <a:t>coring </a:t>
            </a:r>
            <a:r>
              <a:rPr lang="en-US" sz="2800" dirty="0"/>
              <a:t>system </a:t>
            </a:r>
            <a:r>
              <a:rPr lang="en-US" sz="2800" dirty="0" smtClean="0"/>
              <a:t>for AKI in dogs managed </a:t>
            </a:r>
            <a:r>
              <a:rPr lang="en-US" sz="2800" dirty="0"/>
              <a:t>by hemodialysis </a:t>
            </a:r>
          </a:p>
          <a:p>
            <a:pPr lvl="2"/>
            <a:r>
              <a:rPr lang="en-US" sz="2400" dirty="0"/>
              <a:t>182 dogs analyzed</a:t>
            </a:r>
          </a:p>
          <a:p>
            <a:pPr lvl="2"/>
            <a:r>
              <a:rPr lang="en-US" sz="2400" dirty="0"/>
              <a:t>52.7% mortality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9043" y="1806893"/>
            <a:ext cx="3167005" cy="47255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13432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Peritoneal </a:t>
            </a:r>
            <a:r>
              <a:rPr lang="en-US" dirty="0"/>
              <a:t>D</a:t>
            </a:r>
            <a:r>
              <a:rPr lang="en-US" dirty="0" smtClean="0"/>
              <a:t>ialysis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92170" y="1600200"/>
            <a:ext cx="4073877" cy="4495800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1938: First recorded case</a:t>
            </a:r>
          </a:p>
          <a:p>
            <a:endParaRPr lang="en-US" dirty="0" smtClean="0"/>
          </a:p>
          <a:p>
            <a:r>
              <a:rPr lang="en-US" dirty="0" smtClean="0"/>
              <a:t>Improved systems developed in 1950s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407" y="1600200"/>
            <a:ext cx="2948652" cy="5129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1947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Outcome, CRRT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000" dirty="0" smtClean="0"/>
              <a:t>Median </a:t>
            </a:r>
            <a:r>
              <a:rPr lang="en-US" sz="3000" dirty="0"/>
              <a:t>duration of CRRT 16.3 hours in dogs, 11.5 hours in cats</a:t>
            </a:r>
          </a:p>
          <a:p>
            <a:r>
              <a:rPr lang="en-US" sz="3000" dirty="0"/>
              <a:t>41% of dogs survived to </a:t>
            </a:r>
            <a:r>
              <a:rPr lang="en-US" sz="3000" dirty="0" smtClean="0"/>
              <a:t>discharge</a:t>
            </a:r>
            <a:endParaRPr lang="en-US" sz="3000" dirty="0"/>
          </a:p>
          <a:p>
            <a:pPr lvl="1"/>
            <a:r>
              <a:rPr lang="en-US" sz="2700" dirty="0" smtClean="0"/>
              <a:t>3 </a:t>
            </a:r>
            <a:r>
              <a:rPr lang="en-US" sz="2700" dirty="0"/>
              <a:t>dogs </a:t>
            </a:r>
            <a:r>
              <a:rPr lang="en-US" sz="2700" dirty="0" smtClean="0"/>
              <a:t>non-</a:t>
            </a:r>
            <a:r>
              <a:rPr lang="en-US" sz="2700" dirty="0" err="1" smtClean="0"/>
              <a:t>azotemic</a:t>
            </a:r>
            <a:r>
              <a:rPr lang="en-US" sz="2700" dirty="0" smtClean="0"/>
              <a:t> </a:t>
            </a:r>
            <a:r>
              <a:rPr lang="en-US" sz="2700" dirty="0"/>
              <a:t>at recheck </a:t>
            </a:r>
            <a:endParaRPr lang="en-US" sz="2700" dirty="0" smtClean="0"/>
          </a:p>
          <a:p>
            <a:pPr lvl="1"/>
            <a:r>
              <a:rPr lang="en-US" sz="2700" dirty="0" smtClean="0"/>
              <a:t>4 </a:t>
            </a:r>
            <a:r>
              <a:rPr lang="en-US" sz="2700" dirty="0"/>
              <a:t>dogs remained </a:t>
            </a:r>
            <a:r>
              <a:rPr lang="en-US" sz="2700" dirty="0" err="1"/>
              <a:t>azotemic</a:t>
            </a:r>
            <a:r>
              <a:rPr lang="en-US" sz="2700" dirty="0"/>
              <a:t> on </a:t>
            </a:r>
            <a:r>
              <a:rPr lang="en-US" sz="2700" dirty="0" smtClean="0"/>
              <a:t>recheck</a:t>
            </a:r>
          </a:p>
          <a:p>
            <a:r>
              <a:rPr lang="en-US" sz="3300" dirty="0" smtClean="0"/>
              <a:t>44</a:t>
            </a:r>
            <a:r>
              <a:rPr lang="en-US" sz="3300" dirty="0"/>
              <a:t>% of cats survived to </a:t>
            </a:r>
            <a:r>
              <a:rPr lang="en-US" sz="3300" dirty="0" smtClean="0"/>
              <a:t>discharge</a:t>
            </a:r>
            <a:endParaRPr lang="en-US" sz="3300" dirty="0"/>
          </a:p>
          <a:p>
            <a:pPr lvl="1"/>
            <a:r>
              <a:rPr lang="en-US" sz="3000" dirty="0" smtClean="0"/>
              <a:t>5 </a:t>
            </a:r>
            <a:r>
              <a:rPr lang="en-US" sz="3000" dirty="0"/>
              <a:t>cats </a:t>
            </a:r>
            <a:r>
              <a:rPr lang="en-US" sz="3000" dirty="0" smtClean="0"/>
              <a:t>non-</a:t>
            </a:r>
            <a:r>
              <a:rPr lang="en-US" sz="3000" dirty="0" err="1" smtClean="0"/>
              <a:t>azotemic</a:t>
            </a:r>
            <a:r>
              <a:rPr lang="en-US" sz="3000" dirty="0" smtClean="0"/>
              <a:t> </a:t>
            </a:r>
          </a:p>
          <a:p>
            <a:pPr lvl="1"/>
            <a:r>
              <a:rPr lang="en-US" sz="3000" dirty="0" smtClean="0"/>
              <a:t>1 </a:t>
            </a:r>
            <a:r>
              <a:rPr lang="en-US" sz="3000" dirty="0"/>
              <a:t>cat remained </a:t>
            </a:r>
            <a:r>
              <a:rPr lang="en-US" sz="3000" dirty="0" err="1"/>
              <a:t>azotemic</a:t>
            </a:r>
            <a:r>
              <a:rPr lang="en-US" sz="3000" dirty="0"/>
              <a:t> </a:t>
            </a:r>
            <a:endParaRPr lang="en-US" sz="3000" dirty="0" smtClean="0"/>
          </a:p>
          <a:p>
            <a:pPr lvl="1"/>
            <a:r>
              <a:rPr lang="en-US" sz="3000" dirty="0" smtClean="0"/>
              <a:t>1 </a:t>
            </a:r>
            <a:r>
              <a:rPr lang="en-US" sz="3000" dirty="0"/>
              <a:t>cat was euthanized without recheck </a:t>
            </a:r>
            <a:r>
              <a:rPr lang="en-US" sz="3000" dirty="0" err="1" smtClean="0"/>
              <a:t>labwork</a:t>
            </a:r>
            <a:endParaRPr lang="en-US" sz="3000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97304" y="6427304"/>
            <a:ext cx="1292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Diehl 2008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3515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Outcome, Peritoneal Dialysis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sz="3100" dirty="0"/>
              <a:t>Crisp 1989</a:t>
            </a:r>
          </a:p>
          <a:p>
            <a:pPr lvl="1"/>
            <a:r>
              <a:rPr lang="en-US" sz="2700" dirty="0"/>
              <a:t>27 dogs and cats treatment for AKI</a:t>
            </a:r>
          </a:p>
          <a:p>
            <a:pPr lvl="1"/>
            <a:r>
              <a:rPr lang="en-US" sz="2700" dirty="0"/>
              <a:t>22% survived to discharge</a:t>
            </a:r>
          </a:p>
          <a:p>
            <a:r>
              <a:rPr lang="en-US" sz="3100" dirty="0" err="1" smtClean="0"/>
              <a:t>Beckel</a:t>
            </a:r>
            <a:r>
              <a:rPr lang="en-US" sz="3100" dirty="0" smtClean="0"/>
              <a:t> </a:t>
            </a:r>
            <a:r>
              <a:rPr lang="en-US" sz="3100" dirty="0"/>
              <a:t>2005</a:t>
            </a:r>
          </a:p>
          <a:p>
            <a:pPr lvl="1"/>
            <a:r>
              <a:rPr lang="en-US" sz="2700" dirty="0"/>
              <a:t>5 dogs treated for leptospirosis</a:t>
            </a:r>
          </a:p>
          <a:p>
            <a:pPr lvl="1"/>
            <a:r>
              <a:rPr lang="en-US" sz="2700" dirty="0"/>
              <a:t>4 survived to discharge</a:t>
            </a:r>
          </a:p>
          <a:p>
            <a:r>
              <a:rPr lang="en-US" sz="3100" dirty="0" smtClean="0"/>
              <a:t>Fox 1987</a:t>
            </a:r>
            <a:endParaRPr lang="en-US" sz="3100" dirty="0"/>
          </a:p>
          <a:p>
            <a:pPr lvl="1"/>
            <a:r>
              <a:rPr lang="en-US" sz="2700" dirty="0"/>
              <a:t>Case </a:t>
            </a:r>
            <a:r>
              <a:rPr lang="en-US" sz="2700" dirty="0" smtClean="0"/>
              <a:t>report: a </a:t>
            </a:r>
            <a:r>
              <a:rPr lang="en-US" sz="2700" dirty="0"/>
              <a:t>dog treated for ethylene glycol successfully with PD</a:t>
            </a:r>
          </a:p>
          <a:p>
            <a:r>
              <a:rPr lang="en-US" sz="3100" dirty="0"/>
              <a:t>Wyatt 1998</a:t>
            </a:r>
          </a:p>
          <a:p>
            <a:pPr lvl="1"/>
            <a:r>
              <a:rPr lang="en-US" sz="2700" dirty="0"/>
              <a:t>Case </a:t>
            </a:r>
            <a:r>
              <a:rPr lang="en-US" sz="2700" dirty="0" smtClean="0"/>
              <a:t>report: a </a:t>
            </a:r>
            <a:r>
              <a:rPr lang="en-US" sz="2700" dirty="0"/>
              <a:t>dog treated with ischemic renal failure </a:t>
            </a:r>
            <a:r>
              <a:rPr lang="en-US" sz="2700" dirty="0" smtClean="0"/>
              <a:t>successfully</a:t>
            </a:r>
            <a:endParaRPr lang="en-US" sz="2700" dirty="0"/>
          </a:p>
          <a:p>
            <a:r>
              <a:rPr lang="en-US" sz="3100" dirty="0" smtClean="0"/>
              <a:t>Dorval </a:t>
            </a:r>
            <a:r>
              <a:rPr lang="en-US" sz="3100" dirty="0"/>
              <a:t>2009</a:t>
            </a:r>
          </a:p>
          <a:p>
            <a:pPr lvl="1"/>
            <a:r>
              <a:rPr lang="en-US" sz="2700" dirty="0"/>
              <a:t>Six cats treated for AKI</a:t>
            </a:r>
          </a:p>
          <a:p>
            <a:pPr lvl="1"/>
            <a:r>
              <a:rPr lang="en-US" sz="2700" dirty="0"/>
              <a:t>5/6 survived to discharge</a:t>
            </a:r>
          </a:p>
          <a:p>
            <a:r>
              <a:rPr lang="en-US" sz="3100" dirty="0"/>
              <a:t>Cooper 2011</a:t>
            </a:r>
          </a:p>
          <a:p>
            <a:pPr lvl="1"/>
            <a:r>
              <a:rPr lang="en-US" sz="2700" dirty="0"/>
              <a:t>22 cases of PD in cats w/ AKI</a:t>
            </a:r>
          </a:p>
          <a:p>
            <a:pPr lvl="1"/>
            <a:r>
              <a:rPr lang="en-US" sz="2700" dirty="0" smtClean="0"/>
              <a:t>45.5</a:t>
            </a:r>
            <a:r>
              <a:rPr lang="en-US" sz="2700" dirty="0"/>
              <a:t>% discharged from </a:t>
            </a:r>
            <a:r>
              <a:rPr lang="en-US" sz="2700" dirty="0" smtClean="0"/>
              <a:t>hospital</a:t>
            </a:r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12054514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Intermittent hemodialysis predominantly functions by</a:t>
            </a:r>
          </a:p>
          <a:p>
            <a:pPr lvl="1"/>
            <a:r>
              <a:rPr lang="en-US" dirty="0" smtClean="0"/>
              <a:t>Diffusion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Convection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Adsorption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Ultrafiltration</a:t>
            </a:r>
          </a:p>
        </p:txBody>
      </p:sp>
    </p:spTree>
    <p:extLst>
      <p:ext uri="{BB962C8B-B14F-4D97-AF65-F5344CB8AC3E}">
        <p14:creationId xmlns:p14="http://schemas.microsoft.com/office/powerpoint/2010/main" val="26660564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Of the four types of continuous renal replacement therapy, which is the most similar to intermittent hemodialysis</a:t>
            </a:r>
          </a:p>
          <a:p>
            <a:pPr lvl="1"/>
            <a:r>
              <a:rPr lang="en-US" dirty="0" smtClean="0"/>
              <a:t>Slow, continuous ultrafiltration</a:t>
            </a:r>
          </a:p>
          <a:p>
            <a:pPr lvl="1"/>
            <a:r>
              <a:rPr lang="en-US" dirty="0" smtClean="0"/>
              <a:t>Continuous </a:t>
            </a:r>
            <a:r>
              <a:rPr lang="en-US" dirty="0" err="1" smtClean="0"/>
              <a:t>venovenous</a:t>
            </a:r>
            <a:r>
              <a:rPr lang="en-US" dirty="0" smtClean="0"/>
              <a:t> hemofiltration</a:t>
            </a:r>
          </a:p>
          <a:p>
            <a:pPr lvl="1"/>
            <a:r>
              <a:rPr lang="en-US" dirty="0" smtClean="0"/>
              <a:t>Continuous </a:t>
            </a:r>
            <a:r>
              <a:rPr lang="en-US" dirty="0" err="1" smtClean="0"/>
              <a:t>venovenous</a:t>
            </a:r>
            <a:r>
              <a:rPr lang="en-US" dirty="0" smtClean="0"/>
              <a:t> hemodialysis</a:t>
            </a:r>
          </a:p>
          <a:p>
            <a:pPr lvl="1"/>
            <a:r>
              <a:rPr lang="en-US" dirty="0" smtClean="0"/>
              <a:t>Continuous </a:t>
            </a:r>
            <a:r>
              <a:rPr lang="en-US" dirty="0" err="1" smtClean="0"/>
              <a:t>venovenous</a:t>
            </a:r>
            <a:r>
              <a:rPr lang="en-US" dirty="0" smtClean="0"/>
              <a:t> </a:t>
            </a:r>
            <a:r>
              <a:rPr lang="en-US" dirty="0" err="1" smtClean="0"/>
              <a:t>hemodiafiltration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526771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Removal of toxins is highest with</a:t>
            </a:r>
          </a:p>
          <a:p>
            <a:pPr lvl="1"/>
            <a:r>
              <a:rPr lang="en-US" dirty="0" smtClean="0"/>
              <a:t>High molecular weight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Small volume of distribution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High lipid solubility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Low extracellular fluid volume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37638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List four strategies to toxin removal: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21874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List four strategies to increase large molecular weight toxin removal:</a:t>
            </a:r>
          </a:p>
          <a:p>
            <a:pPr lvl="1"/>
            <a:r>
              <a:rPr lang="en-US" dirty="0" smtClean="0"/>
              <a:t>Increased frequency of dialysis</a:t>
            </a:r>
          </a:p>
          <a:p>
            <a:pPr lvl="1"/>
            <a:r>
              <a:rPr lang="en-US" dirty="0" smtClean="0"/>
              <a:t>Increased flow rate (blood or dialysate)</a:t>
            </a:r>
          </a:p>
          <a:p>
            <a:pPr lvl="1"/>
            <a:r>
              <a:rPr lang="en-US" dirty="0" smtClean="0"/>
              <a:t>Increased length of session</a:t>
            </a:r>
          </a:p>
          <a:p>
            <a:pPr lvl="1"/>
            <a:r>
              <a:rPr lang="en-US" dirty="0" smtClean="0"/>
              <a:t>Increased unit size</a:t>
            </a:r>
          </a:p>
          <a:p>
            <a:pPr lvl="1"/>
            <a:r>
              <a:rPr lang="en-US" dirty="0" smtClean="0"/>
              <a:t>Increased pore size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0494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556516915"/>
              </p:ext>
            </p:extLst>
          </p:nvPr>
        </p:nvGraphicFramePr>
        <p:xfrm>
          <a:off x="595135" y="1917738"/>
          <a:ext cx="8153400" cy="3571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7472"/>
                <a:gridCol w="2204967"/>
                <a:gridCol w="2099129"/>
                <a:gridCol w="2221832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IHD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CRRT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Treatment time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Primary </a:t>
                      </a:r>
                      <a:r>
                        <a:rPr lang="en-US" baseline="0" dirty="0" smtClean="0"/>
                        <a:t>forces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Ultrafiltration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Pump</a:t>
                      </a:r>
                      <a:r>
                        <a:rPr lang="en-US" baseline="0" dirty="0" smtClean="0"/>
                        <a:t> mechanism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Exchange surface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02141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161475760"/>
              </p:ext>
            </p:extLst>
          </p:nvPr>
        </p:nvGraphicFramePr>
        <p:xfrm>
          <a:off x="595135" y="1917738"/>
          <a:ext cx="8153400" cy="3571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7472"/>
                <a:gridCol w="2204967"/>
                <a:gridCol w="2099129"/>
                <a:gridCol w="2221832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IHD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CRRT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Treatment time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1-6 hours as</a:t>
                      </a:r>
                      <a:r>
                        <a:rPr lang="en-US" baseline="0" dirty="0" smtClean="0"/>
                        <a:t> needed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24/7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3-6 hour</a:t>
                      </a:r>
                      <a:r>
                        <a:rPr lang="en-US" baseline="0" dirty="0" smtClean="0"/>
                        <a:t> dwell times, 3-4 times daily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Primary </a:t>
                      </a:r>
                      <a:r>
                        <a:rPr lang="en-US" baseline="0" dirty="0" smtClean="0"/>
                        <a:t>forces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Ultrafiltration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Pump</a:t>
                      </a:r>
                      <a:r>
                        <a:rPr lang="en-US" baseline="0" dirty="0" smtClean="0"/>
                        <a:t> mechanism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Exchange surface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09855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161475760"/>
              </p:ext>
            </p:extLst>
          </p:nvPr>
        </p:nvGraphicFramePr>
        <p:xfrm>
          <a:off x="595135" y="1917738"/>
          <a:ext cx="8153400" cy="330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7472"/>
                <a:gridCol w="2204967"/>
                <a:gridCol w="2099129"/>
                <a:gridCol w="2221832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IHD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CRRT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Treatment time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1-6 hours as</a:t>
                      </a:r>
                      <a:r>
                        <a:rPr lang="en-US" baseline="0" dirty="0" smtClean="0"/>
                        <a:t> needed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24/7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3-6 hour</a:t>
                      </a:r>
                      <a:r>
                        <a:rPr lang="en-US" baseline="0" dirty="0" smtClean="0"/>
                        <a:t> dwell times, 3-4 times daily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Primary </a:t>
                      </a:r>
                      <a:r>
                        <a:rPr lang="en-US" baseline="0" dirty="0" smtClean="0"/>
                        <a:t>forces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Diffusion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Diffusion,</a:t>
                      </a:r>
                      <a:r>
                        <a:rPr lang="en-US" baseline="0" dirty="0" smtClean="0"/>
                        <a:t> convection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Diffusion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Ultrafiltration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Pump</a:t>
                      </a:r>
                      <a:r>
                        <a:rPr lang="en-US" baseline="0" dirty="0" smtClean="0"/>
                        <a:t> mechanism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Exchange surface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09855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Dialysis Principles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199"/>
            <a:ext cx="8153400" cy="5016087"/>
          </a:xfrm>
        </p:spPr>
        <p:txBody>
          <a:bodyPr>
            <a:normAutofit/>
          </a:bodyPr>
          <a:lstStyle/>
          <a:p>
            <a:r>
              <a:rPr lang="en-US" dirty="0" smtClean="0"/>
              <a:t>Blood is exposed to a solution intended to transfer solutes across a semipermeable membrane (dialysate)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All methods of dialysis are led by a few principles:</a:t>
            </a:r>
          </a:p>
          <a:p>
            <a:pPr lvl="1"/>
            <a:r>
              <a:rPr lang="en-US" dirty="0" smtClean="0"/>
              <a:t>Diffusion</a:t>
            </a:r>
          </a:p>
          <a:p>
            <a:pPr lvl="1"/>
            <a:r>
              <a:rPr lang="en-US" dirty="0" smtClean="0"/>
              <a:t>Convection/ultrafiltration</a:t>
            </a:r>
          </a:p>
          <a:p>
            <a:pPr lvl="1"/>
            <a:r>
              <a:rPr lang="en-US" dirty="0" smtClean="0"/>
              <a:t>Adsorption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161475760"/>
              </p:ext>
            </p:extLst>
          </p:nvPr>
        </p:nvGraphicFramePr>
        <p:xfrm>
          <a:off x="595135" y="1917738"/>
          <a:ext cx="8153400" cy="330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7472"/>
                <a:gridCol w="2204967"/>
                <a:gridCol w="2099129"/>
                <a:gridCol w="2221832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IHD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CRRT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Treatment time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1-6 hours as</a:t>
                      </a:r>
                      <a:r>
                        <a:rPr lang="en-US" baseline="0" dirty="0" smtClean="0"/>
                        <a:t> needed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24/7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3-6 hour</a:t>
                      </a:r>
                      <a:r>
                        <a:rPr lang="en-US" baseline="0" dirty="0" smtClean="0"/>
                        <a:t> dwell times, 3-4 times daily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Primary </a:t>
                      </a:r>
                      <a:r>
                        <a:rPr lang="en-US" baseline="0" dirty="0" smtClean="0"/>
                        <a:t>forces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Diffusion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Diffusion,</a:t>
                      </a:r>
                      <a:r>
                        <a:rPr lang="en-US" baseline="0" dirty="0" smtClean="0"/>
                        <a:t> convection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Diffusion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Ultrafiltration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err="1" smtClean="0"/>
                        <a:t>Transmembrane</a:t>
                      </a:r>
                      <a:r>
                        <a:rPr lang="en-US" baseline="0" dirty="0" smtClean="0"/>
                        <a:t> pressure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err="1" smtClean="0"/>
                        <a:t>Transmembrane</a:t>
                      </a:r>
                      <a:r>
                        <a:rPr lang="en-US" baseline="0" dirty="0" smtClean="0"/>
                        <a:t> pressure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Osmotic or oncotic pressure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Pump</a:t>
                      </a:r>
                      <a:r>
                        <a:rPr lang="en-US" baseline="0" dirty="0" smtClean="0"/>
                        <a:t> mechanism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Exchange surface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09855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283574268"/>
              </p:ext>
            </p:extLst>
          </p:nvPr>
        </p:nvGraphicFramePr>
        <p:xfrm>
          <a:off x="595135" y="1917738"/>
          <a:ext cx="8153400" cy="330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7472"/>
                <a:gridCol w="2204967"/>
                <a:gridCol w="2099129"/>
                <a:gridCol w="2221832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IHD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CRRT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Treatment time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1-6 hours as</a:t>
                      </a:r>
                      <a:r>
                        <a:rPr lang="en-US" baseline="0" dirty="0" smtClean="0"/>
                        <a:t> needed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24/7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3-6 hour</a:t>
                      </a:r>
                      <a:r>
                        <a:rPr lang="en-US" baseline="0" dirty="0" smtClean="0"/>
                        <a:t> dwell times, 3-4 times daily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Primary </a:t>
                      </a:r>
                      <a:r>
                        <a:rPr lang="en-US" baseline="0" dirty="0" smtClean="0"/>
                        <a:t>forces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Diffusion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Diffusion,</a:t>
                      </a:r>
                      <a:r>
                        <a:rPr lang="en-US" baseline="0" dirty="0" smtClean="0"/>
                        <a:t> convection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Diffusion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Ultrafiltration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err="1" smtClean="0"/>
                        <a:t>Transmembrane</a:t>
                      </a:r>
                      <a:r>
                        <a:rPr lang="en-US" baseline="0" dirty="0" smtClean="0"/>
                        <a:t> pressure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err="1" smtClean="0"/>
                        <a:t>Transmembrane</a:t>
                      </a:r>
                      <a:r>
                        <a:rPr lang="en-US" baseline="0" dirty="0" smtClean="0"/>
                        <a:t> pressure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Osmotic or oncotic pressure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Pump</a:t>
                      </a:r>
                      <a:r>
                        <a:rPr lang="en-US" baseline="0" dirty="0" smtClean="0"/>
                        <a:t> mechanism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Extracorporeal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Extracorporeal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Patient</a:t>
                      </a:r>
                      <a:r>
                        <a:rPr lang="en-US" baseline="0" dirty="0" smtClean="0"/>
                        <a:t> blood supply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Exchange surface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09855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36460150"/>
              </p:ext>
            </p:extLst>
          </p:nvPr>
        </p:nvGraphicFramePr>
        <p:xfrm>
          <a:off x="595135" y="1917738"/>
          <a:ext cx="8153400" cy="330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7472"/>
                <a:gridCol w="2204967"/>
                <a:gridCol w="2099129"/>
                <a:gridCol w="2221832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IHD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CRRT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Treatment time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1-6 hours as</a:t>
                      </a:r>
                      <a:r>
                        <a:rPr lang="en-US" baseline="0" dirty="0" smtClean="0"/>
                        <a:t> needed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24/7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3-6 hour</a:t>
                      </a:r>
                      <a:r>
                        <a:rPr lang="en-US" baseline="0" dirty="0" smtClean="0"/>
                        <a:t> dwell times, 3-4 times daily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Primary </a:t>
                      </a:r>
                      <a:r>
                        <a:rPr lang="en-US" baseline="0" dirty="0" smtClean="0"/>
                        <a:t>forces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Diffusion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Diffusion,</a:t>
                      </a:r>
                      <a:r>
                        <a:rPr lang="en-US" baseline="0" dirty="0" smtClean="0"/>
                        <a:t> convection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Diffusion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Ultrafiltration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err="1" smtClean="0"/>
                        <a:t>Transmembrane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smtClean="0"/>
                        <a:t>pressure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err="1" smtClean="0"/>
                        <a:t>Transmembrane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smtClean="0"/>
                        <a:t>pressure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Osmotic </a:t>
                      </a:r>
                      <a:r>
                        <a:rPr lang="en-US" baseline="0" dirty="0" smtClean="0"/>
                        <a:t>or oncotic pressure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Pump</a:t>
                      </a:r>
                      <a:r>
                        <a:rPr lang="en-US" baseline="0" dirty="0" smtClean="0"/>
                        <a:t> mechanism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Extracorporeal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Extracorporeal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Patient</a:t>
                      </a:r>
                      <a:r>
                        <a:rPr lang="en-US" baseline="0" dirty="0" smtClean="0"/>
                        <a:t> blood supply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Exchange surface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Semi-permeable</a:t>
                      </a:r>
                      <a:r>
                        <a:rPr lang="en-US" baseline="0" dirty="0" smtClean="0"/>
                        <a:t> membrane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Semi-permeable</a:t>
                      </a:r>
                      <a:r>
                        <a:rPr lang="en-US" baseline="0" dirty="0" smtClean="0"/>
                        <a:t> membrane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Mesentery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4943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directions?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Liver dialysis</a:t>
            </a:r>
          </a:p>
          <a:p>
            <a:endParaRPr lang="en-US" dirty="0" smtClean="0"/>
          </a:p>
          <a:p>
            <a:r>
              <a:rPr lang="en-US" dirty="0" smtClean="0"/>
              <a:t>SIRS</a:t>
            </a:r>
          </a:p>
          <a:p>
            <a:endParaRPr lang="en-US" dirty="0" smtClean="0"/>
          </a:p>
          <a:p>
            <a:r>
              <a:rPr lang="en-US" dirty="0" smtClean="0"/>
              <a:t>CHF</a:t>
            </a:r>
          </a:p>
          <a:p>
            <a:endParaRPr lang="en-US" dirty="0" smtClean="0"/>
          </a:p>
          <a:p>
            <a:r>
              <a:rPr lang="en-US" dirty="0" smtClean="0"/>
              <a:t>Apheresis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5" descr="LiverDo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772" y="1609725"/>
            <a:ext cx="3589338" cy="448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37437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252044" y="1600199"/>
            <a:ext cx="4891956" cy="4915015"/>
          </a:xfrm>
        </p:spPr>
        <p:txBody>
          <a:bodyPr>
            <a:normAutofit/>
          </a:bodyPr>
          <a:lstStyle/>
          <a:p>
            <a:r>
              <a:rPr lang="en-US" dirty="0" smtClean="0"/>
              <a:t>Solutes diffuse across pores in the membrane</a:t>
            </a:r>
          </a:p>
          <a:p>
            <a:pPr lvl="1"/>
            <a:r>
              <a:rPr lang="en-US" dirty="0" smtClean="0"/>
              <a:t>[High] to [Low]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Goal is to remove toxins and preserve electrolytes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Same principle delivers depleted blood components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648" y="2357749"/>
            <a:ext cx="3810000" cy="287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Diffusive Properties of Solutes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5032069" cy="44958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Diffusion rate inversely proportional to molecular size</a:t>
            </a:r>
          </a:p>
          <a:p>
            <a:r>
              <a:rPr lang="en-US" dirty="0" smtClean="0"/>
              <a:t>Urea (60 </a:t>
            </a:r>
            <a:r>
              <a:rPr lang="en-US" dirty="0" err="1" smtClean="0"/>
              <a:t>d</a:t>
            </a:r>
            <a:r>
              <a:rPr lang="en-US" dirty="0" smtClean="0"/>
              <a:t>) diffuses faster than </a:t>
            </a:r>
            <a:r>
              <a:rPr lang="en-US" dirty="0" err="1" smtClean="0"/>
              <a:t>creatinine</a:t>
            </a:r>
            <a:r>
              <a:rPr lang="en-US" dirty="0" smtClean="0"/>
              <a:t> (113 </a:t>
            </a:r>
            <a:r>
              <a:rPr lang="en-US" dirty="0" err="1" smtClean="0"/>
              <a:t>d</a:t>
            </a:r>
            <a:r>
              <a:rPr lang="en-US" dirty="0" smtClean="0"/>
              <a:t>)</a:t>
            </a:r>
          </a:p>
          <a:p>
            <a:r>
              <a:rPr lang="en-US" dirty="0" smtClean="0"/>
              <a:t>Protein bound substances do not diffuse well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rcRect r="13849" b="21833"/>
          <a:stretch>
            <a:fillRect/>
          </a:stretch>
        </p:blipFill>
        <p:spPr>
          <a:xfrm>
            <a:off x="5874033" y="2036084"/>
            <a:ext cx="2396115" cy="35738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883" y="566665"/>
            <a:ext cx="7294235" cy="61775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Median.thmx</Template>
  <TotalTime>14492</TotalTime>
  <Words>6988</Words>
  <Application>Microsoft Macintosh PowerPoint</Application>
  <PresentationFormat>On-screen Show (4:3)</PresentationFormat>
  <Paragraphs>1265</Paragraphs>
  <Slides>73</Slides>
  <Notes>51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73</vt:i4>
      </vt:variant>
    </vt:vector>
  </HeadingPairs>
  <TitlesOfParts>
    <vt:vector size="74" baseType="lpstr">
      <vt:lpstr>Median</vt:lpstr>
      <vt:lpstr>Dialysis</vt:lpstr>
      <vt:lpstr>Dialysis Outline</vt:lpstr>
      <vt:lpstr>Hemodialysis</vt:lpstr>
      <vt:lpstr>Hemodialysis</vt:lpstr>
      <vt:lpstr>Continuous Renal Replacement Therapy</vt:lpstr>
      <vt:lpstr>Peritoneal Dialysis</vt:lpstr>
      <vt:lpstr>Dialysis Principles</vt:lpstr>
      <vt:lpstr>Diffusion</vt:lpstr>
      <vt:lpstr>Diffusive Properties of Solutes</vt:lpstr>
      <vt:lpstr>Convection</vt:lpstr>
      <vt:lpstr>Adsorption</vt:lpstr>
      <vt:lpstr>CRRT Modes of Operation</vt:lpstr>
      <vt:lpstr>CRRT Modes of Operation</vt:lpstr>
      <vt:lpstr>Indications to Initiate Dialysis</vt:lpstr>
      <vt:lpstr>Indications to Initiate Dialysis</vt:lpstr>
      <vt:lpstr>Indication for Hemodialysis</vt:lpstr>
      <vt:lpstr>Indications for Hemodialysis</vt:lpstr>
      <vt:lpstr>Indications for Hemodialysis</vt:lpstr>
      <vt:lpstr>Indications for Hemodialysis</vt:lpstr>
      <vt:lpstr>Indications for CRRT</vt:lpstr>
      <vt:lpstr>Indications for Peritoneal dialysis</vt:lpstr>
      <vt:lpstr>CRRT/IHD Contraindications</vt:lpstr>
      <vt:lpstr>PD Contraindications</vt:lpstr>
      <vt:lpstr>Equipment</vt:lpstr>
      <vt:lpstr>Vascular Access</vt:lpstr>
      <vt:lpstr>Vascular Access</vt:lpstr>
      <vt:lpstr>Peritoneal Access</vt:lpstr>
      <vt:lpstr>Peritoneal Access</vt:lpstr>
      <vt:lpstr>Intermittent Hemodialysis</vt:lpstr>
      <vt:lpstr>Continuous Renal Replacement Therapy</vt:lpstr>
      <vt:lpstr>Semi-Permeable Membrane</vt:lpstr>
      <vt:lpstr>Hemodialysis Dosing</vt:lpstr>
      <vt:lpstr>Estimating Efficacy</vt:lpstr>
      <vt:lpstr>Dialysis Principles</vt:lpstr>
      <vt:lpstr>Diffusion</vt:lpstr>
      <vt:lpstr>Diffusive Properties of Solutes</vt:lpstr>
      <vt:lpstr>Convection</vt:lpstr>
      <vt:lpstr>Adsorption</vt:lpstr>
      <vt:lpstr>CRRT Modes of Operation</vt:lpstr>
      <vt:lpstr>Peritoneal Dialysis</vt:lpstr>
      <vt:lpstr>Peritoneal Dialysis Dosing</vt:lpstr>
      <vt:lpstr>Peritoneal Dialysis</vt:lpstr>
      <vt:lpstr>Peritoneal Dialysis</vt:lpstr>
      <vt:lpstr>Monitoring</vt:lpstr>
      <vt:lpstr>Anticoagulation</vt:lpstr>
      <vt:lpstr>Anticoagulation</vt:lpstr>
      <vt:lpstr>Anticoagulation-Traditional</vt:lpstr>
      <vt:lpstr>Anticoagulation-Traditional</vt:lpstr>
      <vt:lpstr>Anticoagulation-Traditional</vt:lpstr>
      <vt:lpstr>Anticoagulation-Non-traditional</vt:lpstr>
      <vt:lpstr>IHD/CRRT Complications</vt:lpstr>
      <vt:lpstr>Osmotic Shift Disequilibrium</vt:lpstr>
      <vt:lpstr>CRRT Complications</vt:lpstr>
      <vt:lpstr>CRRT Complications/disadvantages</vt:lpstr>
      <vt:lpstr>CRRT Advantages</vt:lpstr>
      <vt:lpstr>PD Complications</vt:lpstr>
      <vt:lpstr>PD Complications</vt:lpstr>
      <vt:lpstr>Outcomes, hemodialysis</vt:lpstr>
      <vt:lpstr>Outcome, hemodialysis</vt:lpstr>
      <vt:lpstr>Outcome, CRRT</vt:lpstr>
      <vt:lpstr>Outcome, Peritoneal Dialysis</vt:lpstr>
      <vt:lpstr>Questions</vt:lpstr>
      <vt:lpstr>Questions</vt:lpstr>
      <vt:lpstr>Questions</vt:lpstr>
      <vt:lpstr>Questions</vt:lpstr>
      <vt:lpstr>Questions</vt:lpstr>
      <vt:lpstr>Overview</vt:lpstr>
      <vt:lpstr>Overview</vt:lpstr>
      <vt:lpstr>Overview</vt:lpstr>
      <vt:lpstr>Overview</vt:lpstr>
      <vt:lpstr>Overview</vt:lpstr>
      <vt:lpstr>Overview</vt:lpstr>
      <vt:lpstr>Future directions?</vt:lpstr>
    </vt:vector>
  </TitlesOfParts>
  <Company>Animal Medical Center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Ethylene glycol toxicosis</dc:title>
  <dc:creator>Joel Weltman</dc:creator>
  <cp:lastModifiedBy>Joel Weltman</cp:lastModifiedBy>
  <cp:revision>84</cp:revision>
  <dcterms:created xsi:type="dcterms:W3CDTF">2010-02-11T02:25:44Z</dcterms:created>
  <dcterms:modified xsi:type="dcterms:W3CDTF">2012-05-08T19:32:32Z</dcterms:modified>
</cp:coreProperties>
</file>