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5" r:id="rId2"/>
    <p:sldId id="267" r:id="rId3"/>
    <p:sldId id="263" r:id="rId4"/>
    <p:sldId id="264" r:id="rId5"/>
    <p:sldId id="266" r:id="rId6"/>
    <p:sldId id="256" r:id="rId7"/>
    <p:sldId id="272" r:id="rId8"/>
    <p:sldId id="257" r:id="rId9"/>
    <p:sldId id="258" r:id="rId10"/>
    <p:sldId id="259" r:id="rId11"/>
    <p:sldId id="260" r:id="rId12"/>
    <p:sldId id="261" r:id="rId13"/>
    <p:sldId id="262" r:id="rId14"/>
    <p:sldId id="269" r:id="rId15"/>
    <p:sldId id="270" r:id="rId16"/>
    <p:sldId id="271" r:id="rId1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02" autoAdjust="0"/>
    <p:restoredTop sz="94609" autoAdjust="0"/>
  </p:normalViewPr>
  <p:slideViewPr>
    <p:cSldViewPr>
      <p:cViewPr>
        <p:scale>
          <a:sx n="100" d="100"/>
          <a:sy n="100" d="100"/>
        </p:scale>
        <p:origin x="-480" y="-8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viewProps" Target="viewProps.xml"/><Relationship Id="rId21" Type="http://schemas.openxmlformats.org/officeDocument/2006/relationships/theme" Target="theme/theme1.xml"/><Relationship Id="rId22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printerSettings" Target="printerSettings/printerSettings1.bin"/><Relationship Id="rId1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842D3C-7D83-4299-9CC1-4BBB729D83EB}" type="datetimeFigureOut">
              <a:rPr lang="en-US" smtClean="0"/>
              <a:t>6/10/11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11AF8-84EE-4D3A-8B04-C1855D800F5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842D3C-7D83-4299-9CC1-4BBB729D83EB}" type="datetimeFigureOut">
              <a:rPr lang="en-US" smtClean="0"/>
              <a:t>6/10/11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11AF8-84EE-4D3A-8B04-C1855D800F5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842D3C-7D83-4299-9CC1-4BBB729D83EB}" type="datetimeFigureOut">
              <a:rPr lang="en-US" smtClean="0"/>
              <a:t>6/10/11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11AF8-84EE-4D3A-8B04-C1855D800F5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842D3C-7D83-4299-9CC1-4BBB729D83EB}" type="datetimeFigureOut">
              <a:rPr lang="en-US" smtClean="0"/>
              <a:t>6/10/11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11AF8-84EE-4D3A-8B04-C1855D800F5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842D3C-7D83-4299-9CC1-4BBB729D83EB}" type="datetimeFigureOut">
              <a:rPr lang="en-US" smtClean="0"/>
              <a:t>6/10/11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11AF8-84EE-4D3A-8B04-C1855D800F5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842D3C-7D83-4299-9CC1-4BBB729D83EB}" type="datetimeFigureOut">
              <a:rPr lang="en-US" smtClean="0"/>
              <a:t>6/10/11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11AF8-84EE-4D3A-8B04-C1855D800F5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842D3C-7D83-4299-9CC1-4BBB729D83EB}" type="datetimeFigureOut">
              <a:rPr lang="en-US" smtClean="0"/>
              <a:t>6/10/11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11AF8-84EE-4D3A-8B04-C1855D800F5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842D3C-7D83-4299-9CC1-4BBB729D83EB}" type="datetimeFigureOut">
              <a:rPr lang="en-US" smtClean="0"/>
              <a:t>6/10/11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11AF8-84EE-4D3A-8B04-C1855D800F5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842D3C-7D83-4299-9CC1-4BBB729D83EB}" type="datetimeFigureOut">
              <a:rPr lang="en-US" smtClean="0"/>
              <a:t>6/10/11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11AF8-84EE-4D3A-8B04-C1855D800F5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842D3C-7D83-4299-9CC1-4BBB729D83EB}" type="datetimeFigureOut">
              <a:rPr lang="en-US" smtClean="0"/>
              <a:t>6/10/11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11AF8-84EE-4D3A-8B04-C1855D800F5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842D3C-7D83-4299-9CC1-4BBB729D83EB}" type="datetimeFigureOut">
              <a:rPr lang="en-US" smtClean="0"/>
              <a:t>6/10/11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11AF8-84EE-4D3A-8B04-C1855D800F5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E842D3C-7D83-4299-9CC1-4BBB729D83EB}" type="datetimeFigureOut">
              <a:rPr lang="en-US" smtClean="0"/>
              <a:t>6/10/11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111AF8-84EE-4D3A-8B04-C1855D800F54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9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0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1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2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4" Type="http://schemas.openxmlformats.org/officeDocument/2006/relationships/image" Target="../media/image3.png"/><Relationship Id="rId5" Type="http://schemas.openxmlformats.org/officeDocument/2006/relationships/image" Target="../media/image4.png"/><Relationship Id="rId6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7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1"/>
          <p:cNvSpPr/>
          <p:nvPr/>
        </p:nvSpPr>
        <p:spPr>
          <a:xfrm>
            <a:off x="3200400" y="2209800"/>
            <a:ext cx="2819400" cy="3048000"/>
          </a:xfrm>
          <a:prstGeom prst="ellipse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accent3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PeopleSoft</a:t>
            </a:r>
          </a:p>
          <a:p>
            <a:pPr algn="ctr"/>
            <a:r>
              <a:rPr lang="en-US" dirty="0" smtClean="0">
                <a:solidFill>
                  <a:schemeClr val="tx1"/>
                </a:solidFill>
              </a:rPr>
              <a:t>Payroll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" name="Oval 2"/>
          <p:cNvSpPr/>
          <p:nvPr/>
        </p:nvSpPr>
        <p:spPr>
          <a:xfrm>
            <a:off x="4800600" y="3733800"/>
            <a:ext cx="1828800" cy="1447800"/>
          </a:xfrm>
          <a:prstGeom prst="ellipse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3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Job Component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5" name="Oval 4"/>
          <p:cNvSpPr/>
          <p:nvPr/>
        </p:nvSpPr>
        <p:spPr>
          <a:xfrm>
            <a:off x="4724400" y="2133600"/>
            <a:ext cx="1828800" cy="1447800"/>
          </a:xfrm>
          <a:prstGeom prst="ellipse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3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Person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6" name="Oval 5"/>
          <p:cNvSpPr/>
          <p:nvPr/>
        </p:nvSpPr>
        <p:spPr>
          <a:xfrm>
            <a:off x="2514600" y="2209800"/>
            <a:ext cx="1828800" cy="1371600"/>
          </a:xfrm>
          <a:prstGeom prst="ellipse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3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Setup Tables</a:t>
            </a:r>
          </a:p>
          <a:p>
            <a:pPr algn="ctr"/>
            <a:r>
              <a:rPr lang="en-US" sz="800" dirty="0" smtClean="0">
                <a:solidFill>
                  <a:schemeClr val="tx1"/>
                </a:solidFill>
              </a:rPr>
              <a:t>(Installation, HRMS, Benefits, Payroll)</a:t>
            </a:r>
            <a:endParaRPr lang="en-US" sz="800" dirty="0">
              <a:solidFill>
                <a:schemeClr val="tx1"/>
              </a:solidFill>
            </a:endParaRPr>
          </a:p>
        </p:txBody>
      </p:sp>
      <p:sp>
        <p:nvSpPr>
          <p:cNvPr id="7" name="Oval 6"/>
          <p:cNvSpPr/>
          <p:nvPr/>
        </p:nvSpPr>
        <p:spPr>
          <a:xfrm>
            <a:off x="2514600" y="3733800"/>
            <a:ext cx="1828800" cy="1447800"/>
          </a:xfrm>
          <a:prstGeom prst="ellipse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3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Benefits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1597157" y="152400"/>
            <a:ext cx="5755076" cy="175432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algn="ctr"/>
            <a:r>
              <a:rPr lang="en-US" sz="5400" b="1" cap="none" spc="0" dirty="0" smtClean="0">
                <a:ln/>
                <a:solidFill>
                  <a:schemeClr val="accent3"/>
                </a:solidFill>
                <a:effectLst/>
              </a:rPr>
              <a:t>PeopleSoft </a:t>
            </a:r>
            <a:r>
              <a:rPr lang="en-US" sz="5400" b="1" dirty="0" smtClean="0">
                <a:ln/>
                <a:solidFill>
                  <a:schemeClr val="accent3"/>
                </a:solidFill>
              </a:rPr>
              <a:t>Payroll </a:t>
            </a:r>
          </a:p>
          <a:p>
            <a:pPr algn="ctr"/>
            <a:r>
              <a:rPr lang="en-US" sz="5400" b="1" dirty="0" smtClean="0">
                <a:ln/>
                <a:solidFill>
                  <a:schemeClr val="accent3"/>
                </a:solidFill>
              </a:rPr>
              <a:t>Data Dependencies</a:t>
            </a:r>
            <a:endParaRPr lang="en-US" sz="5400" b="1" cap="none" spc="0" dirty="0">
              <a:ln/>
              <a:solidFill>
                <a:schemeClr val="accent3"/>
              </a:solidFill>
              <a:effectLst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5" grpId="0" animBg="1"/>
      <p:bldP spid="6" grpId="0" animBg="1"/>
      <p:bldP spid="7" grpId="0" animBg="1"/>
      <p:bldP spid="8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1000" y="457200"/>
            <a:ext cx="8610600" cy="6019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ectangle 5"/>
          <p:cNvSpPr/>
          <p:nvPr/>
        </p:nvSpPr>
        <p:spPr>
          <a:xfrm>
            <a:off x="6172200" y="1066800"/>
            <a:ext cx="1066800" cy="228600"/>
          </a:xfrm>
          <a:prstGeom prst="rect">
            <a:avLst/>
          </a:prstGeom>
          <a:noFill/>
          <a:ln w="571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4724400" y="1752600"/>
            <a:ext cx="1066800" cy="228600"/>
          </a:xfrm>
          <a:prstGeom prst="rect">
            <a:avLst/>
          </a:prstGeom>
          <a:noFill/>
          <a:ln w="571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2819400" y="1752600"/>
            <a:ext cx="1295400" cy="228600"/>
          </a:xfrm>
          <a:prstGeom prst="rect">
            <a:avLst/>
          </a:prstGeom>
          <a:noFill/>
          <a:ln w="571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457200" y="1752600"/>
            <a:ext cx="1066800" cy="228600"/>
          </a:xfrm>
          <a:prstGeom prst="rect">
            <a:avLst/>
          </a:prstGeom>
          <a:noFill/>
          <a:ln w="571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457200" y="2057400"/>
            <a:ext cx="1066800" cy="228600"/>
          </a:xfrm>
          <a:prstGeom prst="rect">
            <a:avLst/>
          </a:prstGeom>
          <a:noFill/>
          <a:ln w="571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9" grpId="0" animBg="1"/>
      <p:bldP spid="10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1000" y="533400"/>
            <a:ext cx="8686800" cy="6324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Rectangle 6"/>
          <p:cNvSpPr/>
          <p:nvPr/>
        </p:nvSpPr>
        <p:spPr>
          <a:xfrm>
            <a:off x="2209800" y="1219200"/>
            <a:ext cx="1066800" cy="228600"/>
          </a:xfrm>
          <a:prstGeom prst="rect">
            <a:avLst/>
          </a:prstGeom>
          <a:noFill/>
          <a:ln w="571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4876800" y="762000"/>
            <a:ext cx="1066800" cy="228600"/>
          </a:xfrm>
          <a:prstGeom prst="rect">
            <a:avLst/>
          </a:prstGeom>
          <a:noFill/>
          <a:ln w="571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3733800" y="1219200"/>
            <a:ext cx="762000" cy="228600"/>
          </a:xfrm>
          <a:prstGeom prst="rect">
            <a:avLst/>
          </a:prstGeom>
          <a:noFill/>
          <a:ln w="571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457200" y="1219200"/>
            <a:ext cx="838200" cy="457200"/>
          </a:xfrm>
          <a:prstGeom prst="rect">
            <a:avLst/>
          </a:prstGeom>
          <a:noFill/>
          <a:ln w="571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609600" y="1981200"/>
            <a:ext cx="1066800" cy="228600"/>
          </a:xfrm>
          <a:prstGeom prst="rect">
            <a:avLst/>
          </a:prstGeom>
          <a:noFill/>
          <a:ln w="571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10" grpId="0" animBg="1"/>
      <p:bldP spid="11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3400" y="381000"/>
            <a:ext cx="8229600" cy="6400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ectangle 5"/>
          <p:cNvSpPr/>
          <p:nvPr/>
        </p:nvSpPr>
        <p:spPr>
          <a:xfrm>
            <a:off x="4800600" y="609600"/>
            <a:ext cx="1066800" cy="228600"/>
          </a:xfrm>
          <a:prstGeom prst="rect">
            <a:avLst/>
          </a:prstGeom>
          <a:noFill/>
          <a:ln w="571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3733800" y="1066800"/>
            <a:ext cx="685800" cy="228600"/>
          </a:xfrm>
          <a:prstGeom prst="rect">
            <a:avLst/>
          </a:prstGeom>
          <a:noFill/>
          <a:ln w="571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2209800" y="1066800"/>
            <a:ext cx="1066800" cy="228600"/>
          </a:xfrm>
          <a:prstGeom prst="rect">
            <a:avLst/>
          </a:prstGeom>
          <a:noFill/>
          <a:ln w="571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457200" y="1066800"/>
            <a:ext cx="1066800" cy="228600"/>
          </a:xfrm>
          <a:prstGeom prst="rect">
            <a:avLst/>
          </a:prstGeom>
          <a:noFill/>
          <a:ln w="571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457200" y="1295400"/>
            <a:ext cx="1066800" cy="228600"/>
          </a:xfrm>
          <a:prstGeom prst="rect">
            <a:avLst/>
          </a:prstGeom>
          <a:noFill/>
          <a:ln w="571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457200" y="1828800"/>
            <a:ext cx="1066800" cy="228600"/>
          </a:xfrm>
          <a:prstGeom prst="rect">
            <a:avLst/>
          </a:prstGeom>
          <a:noFill/>
          <a:ln w="571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609600" y="2514600"/>
            <a:ext cx="4876800" cy="381000"/>
          </a:xfrm>
          <a:prstGeom prst="rect">
            <a:avLst/>
          </a:prstGeom>
          <a:noFill/>
          <a:ln w="571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4724400" y="1143000"/>
            <a:ext cx="1066800" cy="228600"/>
          </a:xfrm>
          <a:prstGeom prst="rect">
            <a:avLst/>
          </a:prstGeom>
          <a:noFill/>
          <a:ln w="571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4800" y="457200"/>
            <a:ext cx="8763000" cy="6248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ectangle 5"/>
          <p:cNvSpPr/>
          <p:nvPr/>
        </p:nvSpPr>
        <p:spPr>
          <a:xfrm>
            <a:off x="4876800" y="685800"/>
            <a:ext cx="1066800" cy="228600"/>
          </a:xfrm>
          <a:prstGeom prst="rect">
            <a:avLst/>
          </a:prstGeom>
          <a:noFill/>
          <a:ln w="571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228600" y="1371600"/>
            <a:ext cx="1066800" cy="228600"/>
          </a:xfrm>
          <a:prstGeom prst="rect">
            <a:avLst/>
          </a:prstGeom>
          <a:noFill/>
          <a:ln w="571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228600" y="1600200"/>
            <a:ext cx="1066800" cy="228600"/>
          </a:xfrm>
          <a:prstGeom prst="rect">
            <a:avLst/>
          </a:prstGeom>
          <a:noFill/>
          <a:ln w="571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2133600" y="1371600"/>
            <a:ext cx="1066800" cy="228600"/>
          </a:xfrm>
          <a:prstGeom prst="rect">
            <a:avLst/>
          </a:prstGeom>
          <a:noFill/>
          <a:ln w="571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1447800" y="3733800"/>
            <a:ext cx="1066800" cy="152400"/>
          </a:xfrm>
          <a:prstGeom prst="rect">
            <a:avLst/>
          </a:prstGeom>
          <a:noFill/>
          <a:ln w="571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381000" y="3733800"/>
            <a:ext cx="838200" cy="152400"/>
          </a:xfrm>
          <a:prstGeom prst="rect">
            <a:avLst/>
          </a:prstGeom>
          <a:noFill/>
          <a:ln w="571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52400" y="361890"/>
            <a:ext cx="243840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u="sng" dirty="0" smtClean="0"/>
              <a:t>Data Questions: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066800" y="457200"/>
            <a:ext cx="90678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 smtClean="0"/>
              <a:t> </a:t>
            </a:r>
          </a:p>
        </p:txBody>
      </p:sp>
      <p:sp>
        <p:nvSpPr>
          <p:cNvPr id="7" name="Rectangle 6"/>
          <p:cNvSpPr/>
          <p:nvPr/>
        </p:nvSpPr>
        <p:spPr>
          <a:xfrm>
            <a:off x="152400" y="2249269"/>
            <a:ext cx="78486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n-US" b="1" dirty="0"/>
              <a:t>What data attributes are needed (required and optional)?</a:t>
            </a:r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152400" y="1030069"/>
            <a:ext cx="82296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n-US" b="1" dirty="0" smtClean="0"/>
              <a:t>Does Workday have the same required concepts as PeopleSoft (</a:t>
            </a:r>
            <a:r>
              <a:rPr lang="en-US" b="1" dirty="0" err="1" smtClean="0"/>
              <a:t>ie</a:t>
            </a:r>
            <a:r>
              <a:rPr lang="en-US" b="1" dirty="0" smtClean="0"/>
              <a:t>: </a:t>
            </a:r>
            <a:r>
              <a:rPr lang="en-US" b="1" dirty="0" err="1" smtClean="0"/>
              <a:t>empl_rcd</a:t>
            </a:r>
            <a:r>
              <a:rPr lang="en-US" b="1" dirty="0" smtClean="0"/>
              <a:t>)?</a:t>
            </a:r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152400" y="1498937"/>
            <a:ext cx="84582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n-US" b="1" dirty="0"/>
              <a:t>Will all necessary data attributes from Workday map into PeopleSoft?</a:t>
            </a:r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152400" y="1879937"/>
            <a:ext cx="78486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n-US" b="1" dirty="0"/>
              <a:t>How will setup data be maintained?  Manual or automated?</a:t>
            </a:r>
            <a:endParaRPr lang="en-US" dirty="0"/>
          </a:p>
        </p:txBody>
      </p:sp>
      <p:sp>
        <p:nvSpPr>
          <p:cNvPr id="11" name="Rectangle 10"/>
          <p:cNvSpPr/>
          <p:nvPr/>
        </p:nvSpPr>
        <p:spPr>
          <a:xfrm>
            <a:off x="152400" y="2630269"/>
            <a:ext cx="74676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n-US" b="1" dirty="0"/>
              <a:t>What data will Workday need back from PeopleSoft?</a:t>
            </a:r>
          </a:p>
        </p:txBody>
      </p:sp>
      <p:sp>
        <p:nvSpPr>
          <p:cNvPr id="14" name="Rectangle 13"/>
          <p:cNvSpPr/>
          <p:nvPr/>
        </p:nvSpPr>
        <p:spPr>
          <a:xfrm>
            <a:off x="152400" y="3011269"/>
            <a:ext cx="89916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n-US" b="1" dirty="0"/>
              <a:t>Are there are major components needed in PeopleSoft that haven’t been identified during this BRIEF analysis period?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2620853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3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3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4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4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  <p:bldP spid="3" grpId="0"/>
      <p:bldP spid="7" grpId="0"/>
      <p:bldP spid="8" grpId="0"/>
      <p:bldP spid="9" grpId="0"/>
      <p:bldP spid="10" grpId="0"/>
      <p:bldP spid="11" grpId="0"/>
      <p:bldP spid="14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52400" y="361890"/>
            <a:ext cx="44196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u="sng" dirty="0" smtClean="0"/>
              <a:t>Integration and Interface Questions: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066800" y="457200"/>
            <a:ext cx="90678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 smtClean="0"/>
              <a:t> 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52400" y="990600"/>
            <a:ext cx="3657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n-US" b="1" dirty="0"/>
              <a:t>Batch or real-</a:t>
            </a:r>
            <a:r>
              <a:rPr lang="en-US" b="1" dirty="0" smtClean="0"/>
              <a:t>time integrations?</a:t>
            </a:r>
            <a:endParaRPr lang="en-US" b="1" dirty="0"/>
          </a:p>
        </p:txBody>
      </p:sp>
      <p:sp>
        <p:nvSpPr>
          <p:cNvPr id="12" name="Rectangle 11"/>
          <p:cNvSpPr/>
          <p:nvPr/>
        </p:nvSpPr>
        <p:spPr>
          <a:xfrm>
            <a:off x="152400" y="1371600"/>
            <a:ext cx="86106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n-US" b="1" dirty="0"/>
              <a:t>Will PeopleSoft transmit files to all Payroll providers? (Tax Deferred, Select </a:t>
            </a:r>
            <a:r>
              <a:rPr lang="en-US" b="1" dirty="0" smtClean="0"/>
              <a:t>Benefits)</a:t>
            </a:r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152400" y="1740932"/>
            <a:ext cx="89916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n-US" b="1" dirty="0"/>
              <a:t>Are there any </a:t>
            </a:r>
            <a:r>
              <a:rPr lang="en-US" b="1" dirty="0" smtClean="0"/>
              <a:t>outbound interfaces </a:t>
            </a:r>
            <a:r>
              <a:rPr lang="en-US" b="1" dirty="0"/>
              <a:t>from Payroll that require more than just </a:t>
            </a:r>
            <a:r>
              <a:rPr lang="en-US" b="1" dirty="0" smtClean="0"/>
              <a:t>Payroll data?</a:t>
            </a:r>
            <a:endParaRPr lang="en-US" dirty="0"/>
          </a:p>
        </p:txBody>
      </p:sp>
      <p:sp>
        <p:nvSpPr>
          <p:cNvPr id="16" name="Rectangle 15"/>
          <p:cNvSpPr/>
          <p:nvPr/>
        </p:nvSpPr>
        <p:spPr>
          <a:xfrm>
            <a:off x="152400" y="2121932"/>
            <a:ext cx="89916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n-US" b="1" dirty="0"/>
              <a:t>Are there any </a:t>
            </a:r>
            <a:r>
              <a:rPr lang="en-US" b="1" dirty="0" smtClean="0"/>
              <a:t>inbound interfaces into Payroll </a:t>
            </a:r>
            <a:r>
              <a:rPr lang="en-US" b="1" dirty="0"/>
              <a:t>that </a:t>
            </a:r>
            <a:r>
              <a:rPr lang="en-US" b="1" dirty="0" smtClean="0"/>
              <a:t>post data needed by HR? </a:t>
            </a:r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152400" y="3373159"/>
            <a:ext cx="243840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u="sng" dirty="0" smtClean="0"/>
              <a:t>Process Questions: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066800" y="2133600"/>
            <a:ext cx="90678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 smtClean="0"/>
              <a:t> </a:t>
            </a:r>
          </a:p>
        </p:txBody>
      </p:sp>
      <p:sp>
        <p:nvSpPr>
          <p:cNvPr id="19" name="Rectangle 18"/>
          <p:cNvSpPr/>
          <p:nvPr/>
        </p:nvSpPr>
        <p:spPr>
          <a:xfrm>
            <a:off x="152400" y="4546937"/>
            <a:ext cx="481413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n-US" b="1" dirty="0"/>
              <a:t>Which business processes will trigger events?  </a:t>
            </a:r>
          </a:p>
        </p:txBody>
      </p:sp>
      <p:sp>
        <p:nvSpPr>
          <p:cNvPr id="20" name="Rectangle 19"/>
          <p:cNvSpPr/>
          <p:nvPr/>
        </p:nvSpPr>
        <p:spPr>
          <a:xfrm>
            <a:off x="152400" y="5004137"/>
            <a:ext cx="66294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n-US" b="1" dirty="0"/>
              <a:t>Are there multiple business processes that trigger same event?</a:t>
            </a:r>
            <a:endParaRPr lang="en-US" dirty="0"/>
          </a:p>
        </p:txBody>
      </p:sp>
      <p:sp>
        <p:nvSpPr>
          <p:cNvPr id="21" name="TextBox 20"/>
          <p:cNvSpPr txBox="1"/>
          <p:nvPr/>
        </p:nvSpPr>
        <p:spPr>
          <a:xfrm>
            <a:off x="152400" y="3925669"/>
            <a:ext cx="8915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n-US" b="1" dirty="0" smtClean="0"/>
              <a:t>Will Workday self-service provide information about paychecks or will PS e-Pay be used?</a:t>
            </a:r>
            <a:br>
              <a:rPr lang="en-US" b="1" dirty="0" smtClean="0"/>
            </a:br>
            <a:r>
              <a:rPr lang="en-US" b="1" dirty="0" smtClean="0"/>
              <a:t>Employee Essentials?</a:t>
            </a:r>
            <a:endParaRPr lang="en-US" b="1" dirty="0"/>
          </a:p>
        </p:txBody>
      </p:sp>
      <p:sp>
        <p:nvSpPr>
          <p:cNvPr id="15" name="Rectangle 14"/>
          <p:cNvSpPr/>
          <p:nvPr/>
        </p:nvSpPr>
        <p:spPr>
          <a:xfrm>
            <a:off x="152400" y="5449669"/>
            <a:ext cx="86106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n-US" b="1" dirty="0"/>
              <a:t>Are there </a:t>
            </a:r>
            <a:r>
              <a:rPr lang="en-US" b="1" dirty="0" smtClean="0"/>
              <a:t>Payroll audit reports that are run that require data outside of what has been identified?</a:t>
            </a:r>
            <a:endParaRPr lang="en-US" dirty="0"/>
          </a:p>
        </p:txBody>
      </p:sp>
      <p:sp>
        <p:nvSpPr>
          <p:cNvPr id="23" name="Rectangle 22"/>
          <p:cNvSpPr/>
          <p:nvPr/>
        </p:nvSpPr>
        <p:spPr>
          <a:xfrm>
            <a:off x="152400" y="2514600"/>
            <a:ext cx="89916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n-US" b="1" dirty="0" smtClean="0"/>
              <a:t>Re-assessment of all current integration design work will be needed based on this approach – must keep in mind long-term.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118921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3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5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5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6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7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  <p:bldP spid="3" grpId="0"/>
      <p:bldP spid="4" grpId="0"/>
      <p:bldP spid="12" grpId="0"/>
      <p:bldP spid="13" grpId="0"/>
      <p:bldP spid="16" grpId="0"/>
      <p:bldP spid="17" grpId="1"/>
      <p:bldP spid="18" grpId="0"/>
      <p:bldP spid="19" grpId="0"/>
      <p:bldP spid="20" grpId="0"/>
      <p:bldP spid="21" grpId="0"/>
      <p:bldP spid="15" grpId="0"/>
      <p:bldP spid="23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609600" y="990600"/>
            <a:ext cx="66294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n-US" b="1" dirty="0" smtClean="0"/>
              <a:t>How will upgrades in WD and PS be coordinated, tested?</a:t>
            </a:r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228600" y="457200"/>
            <a:ext cx="31242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u="sng" dirty="0" smtClean="0"/>
              <a:t>Operational Questions:</a:t>
            </a:r>
          </a:p>
        </p:txBody>
      </p:sp>
      <p:sp>
        <p:nvSpPr>
          <p:cNvPr id="4" name="Rectangle 3"/>
          <p:cNvSpPr/>
          <p:nvPr/>
        </p:nvSpPr>
        <p:spPr>
          <a:xfrm>
            <a:off x="609600" y="2080736"/>
            <a:ext cx="66294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n-US" b="1" dirty="0" smtClean="0"/>
              <a:t>How will data failures be addressed?</a:t>
            </a:r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609600" y="2537936"/>
            <a:ext cx="66294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n-US" b="1" dirty="0" smtClean="0"/>
              <a:t>Who will maintain non-Payroll setup tables?  Payroll? HR?</a:t>
            </a:r>
            <a:endParaRPr lang="en-US" dirty="0"/>
          </a:p>
        </p:txBody>
      </p:sp>
      <p:sp>
        <p:nvSpPr>
          <p:cNvPr id="6" name="Rectangle 5"/>
          <p:cNvSpPr/>
          <p:nvPr/>
        </p:nvSpPr>
        <p:spPr>
          <a:xfrm>
            <a:off x="609600" y="3059668"/>
            <a:ext cx="75438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n-US" b="1" dirty="0" smtClean="0"/>
              <a:t>Support for integrations – new skill set to current staff – training?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609600" y="3516868"/>
            <a:ext cx="66294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n-US" b="1" dirty="0" smtClean="0"/>
              <a:t>How will upgrades in WD and PS be coordinated, tested?</a:t>
            </a:r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609600" y="1371600"/>
            <a:ext cx="80772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n-US" b="1" dirty="0" smtClean="0"/>
              <a:t>Will HR continue to be a functional sign-off point for PS upgrades since PS HR/Benefits functionality will continue to be used?</a:t>
            </a:r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609600" y="3974068"/>
            <a:ext cx="78486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n-US" b="1" dirty="0" smtClean="0"/>
              <a:t>Will the subset of HRPY data that exists in PS continue to flow into HRPY data mart?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5967812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3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3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4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4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  <p:bldP spid="5" grpId="0"/>
      <p:bldP spid="6" grpId="0"/>
      <p:bldP spid="7" grpId="0"/>
      <p:bldP spid="8" grpId="0"/>
      <p:bldP spid="9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539274" y="3094342"/>
            <a:ext cx="1368592" cy="1038441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 smtClean="0">
                <a:solidFill>
                  <a:schemeClr val="tx1"/>
                </a:solidFill>
              </a:rPr>
              <a:t>Workday</a:t>
            </a:r>
            <a:endParaRPr lang="en-US" sz="1600" b="1" dirty="0">
              <a:solidFill>
                <a:schemeClr val="tx1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2743200" y="1875142"/>
            <a:ext cx="5395282" cy="3154058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 smtClean="0"/>
          </a:p>
          <a:p>
            <a:pPr algn="ctr"/>
            <a:endParaRPr lang="en-US" sz="1600" dirty="0"/>
          </a:p>
          <a:p>
            <a:pPr algn="ctr"/>
            <a:endParaRPr lang="en-US" sz="1600" dirty="0" smtClean="0"/>
          </a:p>
          <a:p>
            <a:pPr algn="ctr"/>
            <a:endParaRPr lang="en-US" sz="1600" dirty="0"/>
          </a:p>
          <a:p>
            <a:pPr algn="ctr"/>
            <a:endParaRPr lang="en-US" sz="1600" dirty="0" smtClean="0"/>
          </a:p>
          <a:p>
            <a:pPr algn="ctr"/>
            <a:endParaRPr lang="en-US" sz="1600" dirty="0"/>
          </a:p>
          <a:p>
            <a:pPr algn="ctr"/>
            <a:endParaRPr lang="en-US" sz="1600" dirty="0" smtClean="0"/>
          </a:p>
          <a:p>
            <a:pPr algn="ctr"/>
            <a:endParaRPr lang="en-US" sz="1600" dirty="0" smtClean="0"/>
          </a:p>
          <a:p>
            <a:pPr algn="ctr"/>
            <a:endParaRPr lang="en-US" sz="1600" dirty="0"/>
          </a:p>
          <a:p>
            <a:pPr algn="ctr"/>
            <a:endParaRPr lang="en-US" sz="1600" dirty="0" smtClean="0"/>
          </a:p>
          <a:p>
            <a:pPr algn="ctr"/>
            <a:endParaRPr lang="en-US" sz="1600" dirty="0"/>
          </a:p>
          <a:p>
            <a:pPr algn="ctr"/>
            <a:endParaRPr lang="en-US" sz="1600" dirty="0"/>
          </a:p>
        </p:txBody>
      </p:sp>
      <p:sp>
        <p:nvSpPr>
          <p:cNvPr id="4" name="Preparation 5"/>
          <p:cNvSpPr/>
          <p:nvPr/>
        </p:nvSpPr>
        <p:spPr>
          <a:xfrm>
            <a:off x="3177856" y="3037163"/>
            <a:ext cx="1776299" cy="1394425"/>
          </a:xfrm>
          <a:prstGeom prst="flowChartPreparation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 smtClean="0"/>
              <a:t>Data Cleansing Hub</a:t>
            </a:r>
          </a:p>
          <a:p>
            <a:pPr algn="ctr"/>
            <a:r>
              <a:rPr lang="en-US" sz="900" dirty="0" smtClean="0"/>
              <a:t>(edits for lengths, transform into PS values </a:t>
            </a:r>
            <a:r>
              <a:rPr lang="en-US" sz="900" dirty="0" err="1" smtClean="0"/>
              <a:t>etc</a:t>
            </a:r>
            <a:r>
              <a:rPr lang="en-US" sz="900" dirty="0" smtClean="0"/>
              <a:t>)</a:t>
            </a:r>
            <a:endParaRPr lang="en-US" sz="900" dirty="0"/>
          </a:p>
        </p:txBody>
      </p:sp>
      <p:cxnSp>
        <p:nvCxnSpPr>
          <p:cNvPr id="5" name="Straight Arrow Connector 4"/>
          <p:cNvCxnSpPr/>
          <p:nvPr/>
        </p:nvCxnSpPr>
        <p:spPr>
          <a:xfrm>
            <a:off x="1905000" y="3702354"/>
            <a:ext cx="1269990" cy="4150"/>
          </a:xfrm>
          <a:prstGeom prst="straightConnector1">
            <a:avLst/>
          </a:prstGeom>
          <a:ln>
            <a:solidFill>
              <a:srgbClr val="00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Rectangle 5"/>
          <p:cNvSpPr/>
          <p:nvPr/>
        </p:nvSpPr>
        <p:spPr>
          <a:xfrm>
            <a:off x="5244671" y="3485363"/>
            <a:ext cx="1195267" cy="489709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Job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5244671" y="4260274"/>
            <a:ext cx="1195267" cy="489709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Benefits</a:t>
            </a:r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6841346" y="3103563"/>
            <a:ext cx="1195267" cy="126462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Payroll</a:t>
            </a:r>
            <a:endParaRPr lang="en-US" dirty="0"/>
          </a:p>
        </p:txBody>
      </p:sp>
      <p:cxnSp>
        <p:nvCxnSpPr>
          <p:cNvPr id="9" name="Elbow Connector 8"/>
          <p:cNvCxnSpPr>
            <a:stCxn id="4" idx="3"/>
            <a:endCxn id="6" idx="1"/>
          </p:cNvCxnSpPr>
          <p:nvPr/>
        </p:nvCxnSpPr>
        <p:spPr>
          <a:xfrm flipV="1">
            <a:off x="4954155" y="3730218"/>
            <a:ext cx="290516" cy="4158"/>
          </a:xfrm>
          <a:prstGeom prst="bentConnector3">
            <a:avLst/>
          </a:prstGeom>
          <a:ln>
            <a:solidFill>
              <a:srgbClr val="00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Elbow Connector 9"/>
          <p:cNvCxnSpPr>
            <a:stCxn id="4" idx="3"/>
            <a:endCxn id="7" idx="1"/>
          </p:cNvCxnSpPr>
          <p:nvPr/>
        </p:nvCxnSpPr>
        <p:spPr>
          <a:xfrm>
            <a:off x="4954155" y="3734376"/>
            <a:ext cx="290516" cy="770753"/>
          </a:xfrm>
          <a:prstGeom prst="bentConnector3">
            <a:avLst/>
          </a:prstGeom>
          <a:ln>
            <a:solidFill>
              <a:srgbClr val="00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Elbow Connector 10"/>
          <p:cNvCxnSpPr>
            <a:stCxn id="7" idx="3"/>
            <a:endCxn id="8" idx="1"/>
          </p:cNvCxnSpPr>
          <p:nvPr/>
        </p:nvCxnSpPr>
        <p:spPr>
          <a:xfrm flipV="1">
            <a:off x="6439938" y="3735873"/>
            <a:ext cx="401408" cy="769256"/>
          </a:xfrm>
          <a:prstGeom prst="bentConnector3">
            <a:avLst/>
          </a:prstGeom>
          <a:ln>
            <a:solidFill>
              <a:srgbClr val="00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Elbow Connector 11"/>
          <p:cNvCxnSpPr>
            <a:stCxn id="6" idx="3"/>
            <a:endCxn id="8" idx="1"/>
          </p:cNvCxnSpPr>
          <p:nvPr/>
        </p:nvCxnSpPr>
        <p:spPr>
          <a:xfrm>
            <a:off x="6439938" y="3730218"/>
            <a:ext cx="401408" cy="5655"/>
          </a:xfrm>
          <a:prstGeom prst="bentConnector3">
            <a:avLst/>
          </a:prstGeom>
          <a:ln>
            <a:solidFill>
              <a:srgbClr val="00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Elbow Connector 12"/>
          <p:cNvCxnSpPr>
            <a:stCxn id="8" idx="0"/>
            <a:endCxn id="2" idx="0"/>
          </p:cNvCxnSpPr>
          <p:nvPr/>
        </p:nvCxnSpPr>
        <p:spPr>
          <a:xfrm rot="16200000" flipV="1">
            <a:off x="4326665" y="-8752"/>
            <a:ext cx="9221" cy="6215410"/>
          </a:xfrm>
          <a:prstGeom prst="bentConnector3">
            <a:avLst>
              <a:gd name="adj1" fmla="val 6160080"/>
            </a:avLst>
          </a:prstGeom>
          <a:ln>
            <a:solidFill>
              <a:srgbClr val="00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Rectangle 13"/>
          <p:cNvSpPr/>
          <p:nvPr/>
        </p:nvSpPr>
        <p:spPr>
          <a:xfrm>
            <a:off x="5244671" y="2782847"/>
            <a:ext cx="1195267" cy="489709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Person</a:t>
            </a:r>
            <a:endParaRPr lang="en-US" dirty="0"/>
          </a:p>
        </p:txBody>
      </p:sp>
      <p:cxnSp>
        <p:nvCxnSpPr>
          <p:cNvPr id="15" name="Elbow Connector 14"/>
          <p:cNvCxnSpPr>
            <a:stCxn id="4" idx="3"/>
            <a:endCxn id="14" idx="1"/>
          </p:cNvCxnSpPr>
          <p:nvPr/>
        </p:nvCxnSpPr>
        <p:spPr>
          <a:xfrm flipV="1">
            <a:off x="4954155" y="3027702"/>
            <a:ext cx="290516" cy="706674"/>
          </a:xfrm>
          <a:prstGeom prst="bentConnector3">
            <a:avLst/>
          </a:prstGeom>
          <a:ln>
            <a:solidFill>
              <a:srgbClr val="00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Elbow Connector 15"/>
          <p:cNvCxnSpPr>
            <a:stCxn id="14" idx="3"/>
            <a:endCxn id="8" idx="1"/>
          </p:cNvCxnSpPr>
          <p:nvPr/>
        </p:nvCxnSpPr>
        <p:spPr>
          <a:xfrm>
            <a:off x="6439938" y="3027702"/>
            <a:ext cx="401408" cy="708171"/>
          </a:xfrm>
          <a:prstGeom prst="bentConnector3">
            <a:avLst>
              <a:gd name="adj1" fmla="val 50000"/>
            </a:avLst>
          </a:prstGeom>
          <a:ln>
            <a:solidFill>
              <a:srgbClr val="00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TextBox 16"/>
          <p:cNvSpPr txBox="1"/>
          <p:nvPr/>
        </p:nvSpPr>
        <p:spPr>
          <a:xfrm>
            <a:off x="4724400" y="1951342"/>
            <a:ext cx="141107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/>
              <a:t>PeopleSoft</a:t>
            </a:r>
            <a:endParaRPr lang="en-US" sz="2000" b="1" dirty="0"/>
          </a:p>
        </p:txBody>
      </p:sp>
      <p:sp>
        <p:nvSpPr>
          <p:cNvPr id="18" name="TextBox 17"/>
          <p:cNvSpPr txBox="1"/>
          <p:nvPr/>
        </p:nvSpPr>
        <p:spPr>
          <a:xfrm>
            <a:off x="533399" y="4084942"/>
            <a:ext cx="2094411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 smtClean="0"/>
              <a:t>Many events in Workday will trigger data integration into PS.  </a:t>
            </a:r>
          </a:p>
        </p:txBody>
      </p:sp>
      <p:cxnSp>
        <p:nvCxnSpPr>
          <p:cNvPr id="21" name="Straight Arrow Connector 20"/>
          <p:cNvCxnSpPr/>
          <p:nvPr/>
        </p:nvCxnSpPr>
        <p:spPr>
          <a:xfrm>
            <a:off x="1930410" y="3854754"/>
            <a:ext cx="1269990" cy="4150"/>
          </a:xfrm>
          <a:prstGeom prst="straightConnector1">
            <a:avLst/>
          </a:prstGeom>
          <a:ln>
            <a:solidFill>
              <a:srgbClr val="00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/>
          <p:cNvCxnSpPr/>
          <p:nvPr/>
        </p:nvCxnSpPr>
        <p:spPr>
          <a:xfrm>
            <a:off x="1930410" y="4007154"/>
            <a:ext cx="1346190" cy="1588"/>
          </a:xfrm>
          <a:prstGeom prst="straightConnector1">
            <a:avLst/>
          </a:prstGeom>
          <a:ln>
            <a:solidFill>
              <a:srgbClr val="00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3" name="TextBox 22"/>
          <p:cNvSpPr txBox="1"/>
          <p:nvPr/>
        </p:nvSpPr>
        <p:spPr>
          <a:xfrm>
            <a:off x="1295400" y="2286000"/>
            <a:ext cx="2819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 smtClean="0"/>
              <a:t>Assumption:  Hub will not cleanse data back into WD values</a:t>
            </a:r>
            <a:endParaRPr lang="en-US" sz="1400" b="1" dirty="0"/>
          </a:p>
        </p:txBody>
      </p:sp>
      <p:sp>
        <p:nvSpPr>
          <p:cNvPr id="24" name="Rectangle 23"/>
          <p:cNvSpPr/>
          <p:nvPr/>
        </p:nvSpPr>
        <p:spPr>
          <a:xfrm>
            <a:off x="632272" y="228600"/>
            <a:ext cx="8110426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spc="200" dirty="0" smtClean="0">
                <a:ln w="29210">
                  <a:solidFill>
                    <a:schemeClr val="accent3">
                      <a:tint val="10000"/>
                    </a:schemeClr>
                  </a:solidFill>
                </a:ln>
                <a:solidFill>
                  <a:schemeClr val="accent3">
                    <a:satMod val="200000"/>
                    <a:alpha val="50000"/>
                  </a:schemeClr>
                </a:solidFill>
                <a:effectLst>
                  <a:innerShdw blurRad="50800" dist="50800" dir="8100000">
                    <a:srgbClr val="7D7D7D">
                      <a:alpha val="73000"/>
                    </a:srgbClr>
                  </a:innerShdw>
                </a:effectLst>
              </a:rPr>
              <a:t>Conceptual Flow Diagram</a:t>
            </a:r>
            <a:endParaRPr lang="en-US" sz="5400" b="1" spc="200" dirty="0">
              <a:ln w="29210">
                <a:solidFill>
                  <a:schemeClr val="accent3">
                    <a:tint val="10000"/>
                  </a:schemeClr>
                </a:solidFill>
              </a:ln>
              <a:solidFill>
                <a:schemeClr val="accent3">
                  <a:satMod val="200000"/>
                  <a:alpha val="50000"/>
                </a:schemeClr>
              </a:solidFill>
              <a:effectLst>
                <a:innerShdw blurRad="50800" dist="50800" dir="8100000">
                  <a:srgbClr val="7D7D7D">
                    <a:alpha val="73000"/>
                  </a:srgbClr>
                </a:innerShdw>
              </a:effectLst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7222 0.00024 L -2.22222E-6 -4.44444E-6 " pathEditMode="fixed" rAng="0" ptsTypes="AA">
                                      <p:cBhvr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611" y="-2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"/>
                            </p:stCondLst>
                            <p:childTnLst>
                              <p:par>
                                <p:cTn id="25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8611 -0.00023 L 2.22222E-6 2.96296E-6 " pathEditMode="fixed" rAng="0" ptsTypes="AA">
                                      <p:cBhvr>
                                        <p:cTn id="2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306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000"/>
                            </p:stCondLst>
                            <p:childTnLst>
                              <p:par>
                                <p:cTn id="2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000"/>
                            </p:stCondLst>
                            <p:childTnLst>
                              <p:par>
                                <p:cTn id="31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9444 -0.00023 L -1.11111E-6 -3.7037E-7 " pathEditMode="fixed" rAng="0" ptsTypes="AA">
                                      <p:cBhvr>
                                        <p:cTn id="32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722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00"/>
                            </p:stCondLst>
                            <p:childTnLst>
                              <p:par>
                                <p:cTn id="45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1000"/>
                            </p:stCondLst>
                            <p:childTnLst>
                              <p:par>
                                <p:cTn id="4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" presetID="1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  <p:bldP spid="6" grpId="0" animBg="1"/>
      <p:bldP spid="7" grpId="0" animBg="1"/>
      <p:bldP spid="8" grpId="0" animBg="1"/>
      <p:bldP spid="14" grpId="0" animBg="1"/>
      <p:bldP spid="17" grpId="0"/>
      <p:bldP spid="18" grpId="0"/>
      <p:bldP spid="2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52400" y="2286000"/>
            <a:ext cx="1676400" cy="381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chemeClr val="tx2"/>
                </a:solidFill>
              </a:rPr>
              <a:t>Payroll Pay Calc</a:t>
            </a:r>
            <a:endParaRPr lang="en-US" b="1" dirty="0">
              <a:solidFill>
                <a:schemeClr val="tx2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76200" y="76200"/>
            <a:ext cx="1828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chemeClr val="tx2"/>
                </a:solidFill>
              </a:rPr>
              <a:t>Payroll Pay Sheet</a:t>
            </a:r>
            <a:endParaRPr lang="en-US" b="1" dirty="0">
              <a:solidFill>
                <a:schemeClr val="tx2"/>
              </a:solidFill>
            </a:endParaRPr>
          </a:p>
        </p:txBody>
      </p:sp>
      <p:graphicFrame>
        <p:nvGraphicFramePr>
          <p:cNvPr id="8" name="Table 7"/>
          <p:cNvGraphicFramePr>
            <a:graphicFrameLocks noGrp="1"/>
          </p:cNvGraphicFramePr>
          <p:nvPr/>
        </p:nvGraphicFramePr>
        <p:xfrm>
          <a:off x="1828800" y="76200"/>
          <a:ext cx="4343400" cy="2484126"/>
        </p:xfrm>
        <a:graphic>
          <a:graphicData uri="http://schemas.openxmlformats.org/drawingml/2006/table">
            <a:tbl>
              <a:tblPr/>
              <a:tblGrid>
                <a:gridCol w="1384300"/>
                <a:gridCol w="787400"/>
                <a:gridCol w="1384300"/>
                <a:gridCol w="787400"/>
              </a:tblGrid>
              <a:tr h="138007"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Table Name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38ED5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Table Owner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38ED5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Table Name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38ED5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Table Owner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38ED5"/>
                    </a:solidFill>
                  </a:tcPr>
                </a:tc>
              </a:tr>
              <a:tr h="138007"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PS_VACATION_BEN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Benefits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1E05B1"/>
                          </a:solidFill>
                          <a:latin typeface="Calibri"/>
                        </a:rPr>
                        <a:t>PS_ADDL_PAY_DATA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1E05B1"/>
                          </a:solidFill>
                          <a:latin typeface="Calibri"/>
                        </a:rPr>
                        <a:t>Payroll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</a:tr>
              <a:tr h="138007"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PS_VACATION_TBL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Benefits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1E05B1"/>
                          </a:solidFill>
                          <a:latin typeface="Calibri"/>
                        </a:rPr>
                        <a:t>PS_BALANCE_ID_DEF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1E05B1"/>
                          </a:solidFill>
                          <a:latin typeface="Calibri"/>
                        </a:rPr>
                        <a:t>Payroll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</a:tr>
              <a:tr h="138007"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PS_HOLIDAY_DATE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HR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1E05B1"/>
                          </a:solidFill>
                          <a:latin typeface="Calibri"/>
                        </a:rPr>
                        <a:t>PS_BALANCE_ID_QTR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1E05B1"/>
                          </a:solidFill>
                          <a:latin typeface="Calibri"/>
                        </a:rPr>
                        <a:t>Payroll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</a:tr>
              <a:tr h="138007"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PS_HOLIDAY_TBL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HR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1E05B1"/>
                          </a:solidFill>
                          <a:latin typeface="Calibri"/>
                        </a:rPr>
                        <a:t>PS_BALANCE_ID_TBL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1E05B1"/>
                          </a:solidFill>
                          <a:latin typeface="Calibri"/>
                        </a:rPr>
                        <a:t>Payroll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</a:tr>
              <a:tr h="138007"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PS_INSTALLATION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HR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1E05B1"/>
                          </a:solidFill>
                          <a:latin typeface="Calibri"/>
                        </a:rPr>
                        <a:t>PS_DED_NA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1E05B1"/>
                          </a:solidFill>
                          <a:latin typeface="Calibri"/>
                        </a:rPr>
                        <a:t>Payroll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</a:tr>
              <a:tr h="138007"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PS_JOB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HR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1E05B1"/>
                          </a:solidFill>
                          <a:latin typeface="Calibri"/>
                        </a:rPr>
                        <a:t>PS_EARNINGS_TBL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1E05B1"/>
                          </a:solidFill>
                          <a:latin typeface="Calibri"/>
                        </a:rPr>
                        <a:t>Payroll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</a:tr>
              <a:tr h="138007"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PS_NAMES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HR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 dirty="0">
                          <a:solidFill>
                            <a:srgbClr val="1E05B1"/>
                          </a:solidFill>
                          <a:latin typeface="Calibri"/>
                        </a:rPr>
                        <a:t>PS_FREQUENCY_TBL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1E05B1"/>
                          </a:solidFill>
                          <a:latin typeface="Calibri"/>
                        </a:rPr>
                        <a:t>Payroll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</a:tr>
              <a:tr h="138007"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PS_PER_ORG_ASGN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HR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1E05B1"/>
                          </a:solidFill>
                          <a:latin typeface="Calibri"/>
                        </a:rPr>
                        <a:t>PS_JOB_EARNS_DIST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1E05B1"/>
                          </a:solidFill>
                          <a:latin typeface="Calibri"/>
                        </a:rPr>
                        <a:t>Payroll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</a:tr>
              <a:tr h="138007"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PS_PRIMARY_JOBS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HR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1E05B1"/>
                          </a:solidFill>
                          <a:latin typeface="Calibri"/>
                        </a:rPr>
                        <a:t>PS_PAYGROUP_TBL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1E05B1"/>
                          </a:solidFill>
                          <a:latin typeface="Calibri"/>
                        </a:rPr>
                        <a:t>Payroll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</a:tr>
              <a:tr h="138007"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PS_SET_CNTRL_REC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HR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1E05B1"/>
                          </a:solidFill>
                          <a:latin typeface="Calibri"/>
                        </a:rPr>
                        <a:t>PS_PAYGRP_EMPLTYPE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1E05B1"/>
                          </a:solidFill>
                          <a:latin typeface="Calibri"/>
                        </a:rPr>
                        <a:t>Payroll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</a:tr>
              <a:tr h="138007"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PS_BEN_PROG_PARTIC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HR/Benefits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1E05B1"/>
                          </a:solidFill>
                          <a:latin typeface="Calibri"/>
                        </a:rPr>
                        <a:t>PS_PAYROLL_DATA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1E05B1"/>
                          </a:solidFill>
                          <a:latin typeface="Calibri"/>
                        </a:rPr>
                        <a:t>Payroll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</a:tr>
              <a:tr h="138007"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PS_COMPANY_TBL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HR/Benefits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1E05B1"/>
                          </a:solidFill>
                          <a:latin typeface="Calibri"/>
                        </a:rPr>
                        <a:t>PS_PAYSHEET_RUNCTL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1E05B1"/>
                          </a:solidFill>
                          <a:latin typeface="Calibri"/>
                        </a:rPr>
                        <a:t>Payroll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</a:tr>
              <a:tr h="138007"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1E05B1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1E05B1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1E05B1"/>
                          </a:solidFill>
                          <a:latin typeface="Calibri"/>
                        </a:rPr>
                        <a:t>PS_PAY_CALENDAR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1E05B1"/>
                          </a:solidFill>
                          <a:latin typeface="Calibri"/>
                        </a:rPr>
                        <a:t>Payroll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</a:tr>
              <a:tr h="138007"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1E05B1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1E05B1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1E05B1"/>
                          </a:solidFill>
                          <a:latin typeface="Calibri"/>
                        </a:rPr>
                        <a:t>PS_PAY_EARNINGS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1E05B1"/>
                          </a:solidFill>
                          <a:latin typeface="Calibri"/>
                        </a:rPr>
                        <a:t>Payroll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</a:tr>
              <a:tr h="138007"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1E05B1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1E05B1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1E05B1"/>
                          </a:solidFill>
                          <a:latin typeface="Calibri"/>
                        </a:rPr>
                        <a:t>PS_PAY_PAGE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1E05B1"/>
                          </a:solidFill>
                          <a:latin typeface="Calibri"/>
                        </a:rPr>
                        <a:t>Payroll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</a:tr>
              <a:tr h="138007"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1E05B1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1E05B1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1E05B1"/>
                          </a:solidFill>
                          <a:latin typeface="Calibri"/>
                        </a:rPr>
                        <a:t>PS_SRC_BANK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1E05B1"/>
                          </a:solidFill>
                          <a:latin typeface="Calibri"/>
                        </a:rPr>
                        <a:t>Payroll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</a:tr>
              <a:tr h="138007"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1E05B1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1E05B1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1E05B1"/>
                          </a:solidFill>
                          <a:latin typeface="Calibri"/>
                        </a:rPr>
                        <a:t>PS_TAX_DISTRIB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 dirty="0">
                          <a:solidFill>
                            <a:srgbClr val="1E05B1"/>
                          </a:solidFill>
                          <a:latin typeface="Calibri"/>
                        </a:rPr>
                        <a:t>Payroll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CC99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9" name="Table 8"/>
          <p:cNvGraphicFramePr>
            <a:graphicFrameLocks noGrp="1"/>
          </p:cNvGraphicFramePr>
          <p:nvPr/>
        </p:nvGraphicFramePr>
        <p:xfrm>
          <a:off x="1676405" y="2590800"/>
          <a:ext cx="7391395" cy="4169514"/>
        </p:xfrm>
        <a:graphic>
          <a:graphicData uri="http://schemas.openxmlformats.org/drawingml/2006/table">
            <a:tbl>
              <a:tblPr/>
              <a:tblGrid>
                <a:gridCol w="1174933"/>
                <a:gridCol w="662234"/>
                <a:gridCol w="1142890"/>
                <a:gridCol w="662234"/>
                <a:gridCol w="1228340"/>
                <a:gridCol w="662234"/>
                <a:gridCol w="1196296"/>
                <a:gridCol w="662234"/>
              </a:tblGrid>
              <a:tr h="209379"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Table Name</a:t>
                      </a:r>
                    </a:p>
                  </a:txBody>
                  <a:tcPr marL="5286" marR="5286" marT="528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38ED5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Table Owner</a:t>
                      </a:r>
                    </a:p>
                  </a:txBody>
                  <a:tcPr marL="5286" marR="5286" marT="528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38ED5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Table Name</a:t>
                      </a:r>
                    </a:p>
                  </a:txBody>
                  <a:tcPr marL="5286" marR="5286" marT="528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38ED5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Table Owner</a:t>
                      </a:r>
                    </a:p>
                  </a:txBody>
                  <a:tcPr marL="5286" marR="5286" marT="528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38ED5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Table Name</a:t>
                      </a:r>
                    </a:p>
                  </a:txBody>
                  <a:tcPr marL="5286" marR="5286" marT="528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38ED5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Table Owner</a:t>
                      </a:r>
                    </a:p>
                  </a:txBody>
                  <a:tcPr marL="5286" marR="5286" marT="528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38ED5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Table Name</a:t>
                      </a:r>
                    </a:p>
                  </a:txBody>
                  <a:tcPr marL="5286" marR="5286" marT="528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38ED5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Table Owner</a:t>
                      </a:r>
                    </a:p>
                  </a:txBody>
                  <a:tcPr marL="5286" marR="5286" marT="528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38ED5"/>
                    </a:solidFill>
                  </a:tcPr>
                </a:tc>
              </a:tr>
              <a:tr h="106911"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PS_AGE_COVG_TBL</a:t>
                      </a:r>
                    </a:p>
                  </a:txBody>
                  <a:tcPr marL="5286" marR="5286" marT="5286" marB="0" anchor="b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Benefits</a:t>
                      </a:r>
                    </a:p>
                  </a:txBody>
                  <a:tcPr marL="5286" marR="5286" marT="5286" marB="0" anchor="b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PS_JOB_USF</a:t>
                      </a:r>
                    </a:p>
                  </a:txBody>
                  <a:tcPr marL="5286" marR="5286" marT="5286" marB="0" anchor="b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HFG</a:t>
                      </a:r>
                    </a:p>
                  </a:txBody>
                  <a:tcPr marL="5286" marR="5286" marT="5286" marB="0" anchor="b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2504B2"/>
                          </a:solidFill>
                          <a:latin typeface="Calibri"/>
                        </a:rPr>
                        <a:t>PS_SRC_BANK</a:t>
                      </a:r>
                    </a:p>
                  </a:txBody>
                  <a:tcPr marL="5286" marR="5286" marT="5286" marB="0" anchor="b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2504B2"/>
                          </a:solidFill>
                          <a:latin typeface="Calibri"/>
                        </a:rPr>
                        <a:t>Payroll</a:t>
                      </a:r>
                    </a:p>
                  </a:txBody>
                  <a:tcPr marL="5286" marR="5286" marT="5286" marB="0" anchor="b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2504B2"/>
                          </a:solidFill>
                          <a:latin typeface="Calibri"/>
                        </a:rPr>
                        <a:t>PS_GENL_DED_FREQ</a:t>
                      </a:r>
                    </a:p>
                  </a:txBody>
                  <a:tcPr marL="5286" marR="5286" marT="5286" marB="0" anchor="b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2504B2"/>
                          </a:solidFill>
                          <a:latin typeface="Calibri"/>
                        </a:rPr>
                        <a:t>Payroll</a:t>
                      </a:r>
                    </a:p>
                  </a:txBody>
                  <a:tcPr marL="5286" marR="5286" marT="5286" marB="0" anchor="b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</a:tr>
              <a:tr h="106911"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PS_AGE_RATE_TBL</a:t>
                      </a:r>
                    </a:p>
                  </a:txBody>
                  <a:tcPr marL="5286" marR="5286" marT="5286" marB="0" anchor="b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Benefits</a:t>
                      </a:r>
                    </a:p>
                  </a:txBody>
                  <a:tcPr marL="5286" marR="5286" marT="5286" marB="0" anchor="b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PS_COMPANY_TBL</a:t>
                      </a:r>
                    </a:p>
                  </a:txBody>
                  <a:tcPr marL="5286" marR="5286" marT="5286" marB="0" anchor="b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HR</a:t>
                      </a:r>
                    </a:p>
                  </a:txBody>
                  <a:tcPr marL="5286" marR="5286" marT="5286" marB="0" anchor="b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2504B2"/>
                          </a:solidFill>
                          <a:latin typeface="Calibri"/>
                        </a:rPr>
                        <a:t>PS_ADDL_PAY_DATA</a:t>
                      </a:r>
                    </a:p>
                  </a:txBody>
                  <a:tcPr marL="5286" marR="5286" marT="5286" marB="0" anchor="b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2504B2"/>
                          </a:solidFill>
                          <a:latin typeface="Calibri"/>
                        </a:rPr>
                        <a:t>Payroll</a:t>
                      </a:r>
                    </a:p>
                  </a:txBody>
                  <a:tcPr marL="5286" marR="5286" marT="5286" marB="0" anchor="b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2504B2"/>
                          </a:solidFill>
                          <a:latin typeface="Calibri"/>
                        </a:rPr>
                        <a:t>PS_GENL_DED_TBL</a:t>
                      </a:r>
                    </a:p>
                  </a:txBody>
                  <a:tcPr marL="5286" marR="5286" marT="5286" marB="0" anchor="b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2504B2"/>
                          </a:solidFill>
                          <a:latin typeface="Calibri"/>
                        </a:rPr>
                        <a:t>Payroll</a:t>
                      </a:r>
                    </a:p>
                  </a:txBody>
                  <a:tcPr marL="5286" marR="5286" marT="5286" marB="0" anchor="b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</a:tr>
              <a:tr h="106911"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PS_BEN_DEFN_COST</a:t>
                      </a:r>
                    </a:p>
                  </a:txBody>
                  <a:tcPr marL="5286" marR="5286" marT="5286" marB="0" anchor="b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Benefits</a:t>
                      </a:r>
                    </a:p>
                  </a:txBody>
                  <a:tcPr marL="5286" marR="5286" marT="5286" marB="0" anchor="b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PS_FREQUENCY_TBL</a:t>
                      </a:r>
                    </a:p>
                  </a:txBody>
                  <a:tcPr marL="5286" marR="5286" marT="5286" marB="0" anchor="b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HR</a:t>
                      </a:r>
                    </a:p>
                  </a:txBody>
                  <a:tcPr marL="5286" marR="5286" marT="5286" marB="0" anchor="b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2504B2"/>
                          </a:solidFill>
                          <a:latin typeface="Calibri"/>
                        </a:rPr>
                        <a:t>PS_BALANCE_ID_DEF</a:t>
                      </a:r>
                    </a:p>
                  </a:txBody>
                  <a:tcPr marL="5286" marR="5286" marT="5286" marB="0" anchor="b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2504B2"/>
                          </a:solidFill>
                          <a:latin typeface="Calibri"/>
                        </a:rPr>
                        <a:t>Payroll</a:t>
                      </a:r>
                    </a:p>
                  </a:txBody>
                  <a:tcPr marL="5286" marR="5286" marT="5286" marB="0" anchor="b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2504B2"/>
                          </a:solidFill>
                          <a:latin typeface="Calibri"/>
                        </a:rPr>
                        <a:t>PS_GENL_DEDUCTION</a:t>
                      </a:r>
                    </a:p>
                  </a:txBody>
                  <a:tcPr marL="5286" marR="5286" marT="5286" marB="0" anchor="b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2504B2"/>
                          </a:solidFill>
                          <a:latin typeface="Calibri"/>
                        </a:rPr>
                        <a:t>Payroll</a:t>
                      </a:r>
                    </a:p>
                  </a:txBody>
                  <a:tcPr marL="5286" marR="5286" marT="5286" marB="0" anchor="b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</a:tr>
              <a:tr h="106911"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PS_BEN_DEFN_OPTN</a:t>
                      </a:r>
                    </a:p>
                  </a:txBody>
                  <a:tcPr marL="5286" marR="5286" marT="5286" marB="0" anchor="b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Benefits</a:t>
                      </a:r>
                    </a:p>
                  </a:txBody>
                  <a:tcPr marL="5286" marR="5286" marT="5286" marB="0" anchor="b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PS_JOB</a:t>
                      </a:r>
                    </a:p>
                  </a:txBody>
                  <a:tcPr marL="5286" marR="5286" marT="5286" marB="0" anchor="b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HR</a:t>
                      </a:r>
                    </a:p>
                  </a:txBody>
                  <a:tcPr marL="5286" marR="5286" marT="5286" marB="0" anchor="b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2504B2"/>
                          </a:solidFill>
                          <a:latin typeface="Calibri"/>
                        </a:rPr>
                        <a:t>PS_BALANCE_ID_QTR</a:t>
                      </a:r>
                    </a:p>
                  </a:txBody>
                  <a:tcPr marL="5286" marR="5286" marT="5286" marB="0" anchor="b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2504B2"/>
                          </a:solidFill>
                          <a:latin typeface="Calibri"/>
                        </a:rPr>
                        <a:t>Payroll</a:t>
                      </a:r>
                    </a:p>
                  </a:txBody>
                  <a:tcPr marL="5286" marR="5286" marT="5286" marB="0" anchor="b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2504B2"/>
                          </a:solidFill>
                          <a:latin typeface="Calibri"/>
                        </a:rPr>
                        <a:t>PS_LOCAL_TAX_DATA</a:t>
                      </a:r>
                    </a:p>
                  </a:txBody>
                  <a:tcPr marL="5286" marR="5286" marT="5286" marB="0" anchor="b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2504B2"/>
                          </a:solidFill>
                          <a:latin typeface="Calibri"/>
                        </a:rPr>
                        <a:t>Payroll</a:t>
                      </a:r>
                    </a:p>
                  </a:txBody>
                  <a:tcPr marL="5286" marR="5286" marT="5286" marB="0" anchor="b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</a:tr>
              <a:tr h="106911"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PS_BEN_DEFN_PGM</a:t>
                      </a:r>
                    </a:p>
                  </a:txBody>
                  <a:tcPr marL="5286" marR="5286" marT="5286" marB="0" anchor="b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Benefits</a:t>
                      </a:r>
                    </a:p>
                  </a:txBody>
                  <a:tcPr marL="5286" marR="5286" marT="5286" marB="0" anchor="b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PS_NAMES</a:t>
                      </a:r>
                    </a:p>
                  </a:txBody>
                  <a:tcPr marL="5286" marR="5286" marT="5286" marB="0" anchor="b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HR</a:t>
                      </a:r>
                    </a:p>
                  </a:txBody>
                  <a:tcPr marL="5286" marR="5286" marT="5286" marB="0" anchor="b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2504B2"/>
                          </a:solidFill>
                          <a:latin typeface="Calibri"/>
                        </a:rPr>
                        <a:t>PS_BALANCE_ID_TBL</a:t>
                      </a:r>
                    </a:p>
                  </a:txBody>
                  <a:tcPr marL="5286" marR="5286" marT="5286" marB="0" anchor="b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2504B2"/>
                          </a:solidFill>
                          <a:latin typeface="Calibri"/>
                        </a:rPr>
                        <a:t>Payroll</a:t>
                      </a:r>
                    </a:p>
                  </a:txBody>
                  <a:tcPr marL="5286" marR="5286" marT="5286" marB="0" anchor="b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2504B2"/>
                          </a:solidFill>
                          <a:latin typeface="Calibri"/>
                        </a:rPr>
                        <a:t>PS_LOCAL_TAX_TBL</a:t>
                      </a:r>
                    </a:p>
                  </a:txBody>
                  <a:tcPr marL="5286" marR="5286" marT="5286" marB="0" anchor="b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2504B2"/>
                          </a:solidFill>
                          <a:latin typeface="Calibri"/>
                        </a:rPr>
                        <a:t>Payroll</a:t>
                      </a:r>
                    </a:p>
                  </a:txBody>
                  <a:tcPr marL="5286" marR="5286" marT="5286" marB="0" anchor="b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</a:tr>
              <a:tr h="106911"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PS_BEN_PROG_PARTIC</a:t>
                      </a:r>
                    </a:p>
                  </a:txBody>
                  <a:tcPr marL="5286" marR="5286" marT="5286" marB="0" anchor="b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Benefits</a:t>
                      </a:r>
                    </a:p>
                  </a:txBody>
                  <a:tcPr marL="5286" marR="5286" marT="5286" marB="0" anchor="b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PS_PER_ORG_ASGN</a:t>
                      </a:r>
                    </a:p>
                  </a:txBody>
                  <a:tcPr marL="5286" marR="5286" marT="5286" marB="0" anchor="b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HR</a:t>
                      </a:r>
                    </a:p>
                  </a:txBody>
                  <a:tcPr marL="5286" marR="5286" marT="5286" marB="0" anchor="b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2504B2"/>
                          </a:solidFill>
                          <a:latin typeface="Calibri"/>
                        </a:rPr>
                        <a:t>PS_CO_STATETAX_TBL</a:t>
                      </a:r>
                    </a:p>
                  </a:txBody>
                  <a:tcPr marL="5286" marR="5286" marT="5286" marB="0" anchor="b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2504B2"/>
                          </a:solidFill>
                          <a:latin typeface="Calibri"/>
                        </a:rPr>
                        <a:t>Payroll</a:t>
                      </a:r>
                    </a:p>
                  </a:txBody>
                  <a:tcPr marL="5286" marR="5286" marT="5286" marB="0" anchor="b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2504B2"/>
                          </a:solidFill>
                          <a:latin typeface="Calibri"/>
                        </a:rPr>
                        <a:t>PS_LOCTX_RECIP_TBL</a:t>
                      </a:r>
                    </a:p>
                  </a:txBody>
                  <a:tcPr marL="5286" marR="5286" marT="5286" marB="0" anchor="b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2504B2"/>
                          </a:solidFill>
                          <a:latin typeface="Calibri"/>
                        </a:rPr>
                        <a:t>Payroll</a:t>
                      </a:r>
                    </a:p>
                  </a:txBody>
                  <a:tcPr marL="5286" marR="5286" marT="5286" marB="0" anchor="b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</a:tr>
              <a:tr h="106911"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PS_BN_PERSON</a:t>
                      </a:r>
                    </a:p>
                  </a:txBody>
                  <a:tcPr marL="5286" marR="5286" marT="5286" marB="0" anchor="b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Benefits</a:t>
                      </a:r>
                    </a:p>
                  </a:txBody>
                  <a:tcPr marL="5286" marR="5286" marT="5286" marB="0" anchor="b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PS_PERS_NID</a:t>
                      </a:r>
                    </a:p>
                  </a:txBody>
                  <a:tcPr marL="5286" marR="5286" marT="5286" marB="0" anchor="b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HR</a:t>
                      </a:r>
                    </a:p>
                  </a:txBody>
                  <a:tcPr marL="5286" marR="5286" marT="5286" marB="0" anchor="b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2504B2"/>
                          </a:solidFill>
                          <a:latin typeface="Calibri"/>
                        </a:rPr>
                        <a:t>PS_DED_ARREARS</a:t>
                      </a:r>
                    </a:p>
                  </a:txBody>
                  <a:tcPr marL="5286" marR="5286" marT="5286" marB="0" anchor="b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2504B2"/>
                          </a:solidFill>
                          <a:latin typeface="Calibri"/>
                        </a:rPr>
                        <a:t>Payroll</a:t>
                      </a:r>
                    </a:p>
                  </a:txBody>
                  <a:tcPr marL="5286" marR="5286" marT="5286" marB="0" anchor="b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2504B2"/>
                          </a:solidFill>
                          <a:latin typeface="Calibri"/>
                        </a:rPr>
                        <a:t>PS_PAY_CAL_BAL_ID</a:t>
                      </a:r>
                    </a:p>
                  </a:txBody>
                  <a:tcPr marL="5286" marR="5286" marT="5286" marB="0" anchor="b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2504B2"/>
                          </a:solidFill>
                          <a:latin typeface="Calibri"/>
                        </a:rPr>
                        <a:t>Payroll</a:t>
                      </a:r>
                    </a:p>
                  </a:txBody>
                  <a:tcPr marL="5286" marR="5286" marT="5286" marB="0" anchor="b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</a:tr>
              <a:tr h="106911"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PS_CALC_RULES_TBL</a:t>
                      </a:r>
                    </a:p>
                  </a:txBody>
                  <a:tcPr marL="5286" marR="5286" marT="5286" marB="0" anchor="b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Benefits</a:t>
                      </a:r>
                    </a:p>
                  </a:txBody>
                  <a:tcPr marL="5286" marR="5286" marT="5286" marB="0" anchor="b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PS_CONTRACT</a:t>
                      </a:r>
                    </a:p>
                  </a:txBody>
                  <a:tcPr marL="5286" marR="5286" marT="5286" marB="0" anchor="b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HR</a:t>
                      </a:r>
                    </a:p>
                  </a:txBody>
                  <a:tcPr marL="5286" marR="5286" marT="5286" marB="0" anchor="b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2504B2"/>
                          </a:solidFill>
                          <a:latin typeface="Calibri"/>
                        </a:rPr>
                        <a:t>PS_DEDUCTION_BAL</a:t>
                      </a:r>
                    </a:p>
                  </a:txBody>
                  <a:tcPr marL="5286" marR="5286" marT="5286" marB="0" anchor="b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2504B2"/>
                          </a:solidFill>
                          <a:latin typeface="Calibri"/>
                        </a:rPr>
                        <a:t>Payroll</a:t>
                      </a:r>
                    </a:p>
                  </a:txBody>
                  <a:tcPr marL="5286" marR="5286" marT="5286" marB="0" anchor="b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2504B2"/>
                          </a:solidFill>
                          <a:latin typeface="Calibri"/>
                        </a:rPr>
                        <a:t>PS_PAY_CALC_RUNCTL</a:t>
                      </a:r>
                    </a:p>
                  </a:txBody>
                  <a:tcPr marL="5286" marR="5286" marT="5286" marB="0" anchor="b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2504B2"/>
                          </a:solidFill>
                          <a:latin typeface="Calibri"/>
                        </a:rPr>
                        <a:t>Payroll</a:t>
                      </a:r>
                    </a:p>
                  </a:txBody>
                  <a:tcPr marL="5286" marR="5286" marT="5286" marB="0" anchor="b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</a:tr>
              <a:tr h="106911"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PS_COVG_GROUP_TBL</a:t>
                      </a:r>
                    </a:p>
                  </a:txBody>
                  <a:tcPr marL="5286" marR="5286" marT="5286" marB="0" anchor="b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Benefits</a:t>
                      </a:r>
                    </a:p>
                  </a:txBody>
                  <a:tcPr marL="5286" marR="5286" marT="5286" marB="0" anchor="b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PS_DED_PREPAY</a:t>
                      </a:r>
                    </a:p>
                  </a:txBody>
                  <a:tcPr marL="5286" marR="5286" marT="5286" marB="0" anchor="b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HR</a:t>
                      </a:r>
                    </a:p>
                  </a:txBody>
                  <a:tcPr marL="5286" marR="5286" marT="5286" marB="0" anchor="b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2504B2"/>
                          </a:solidFill>
                          <a:latin typeface="Calibri"/>
                        </a:rPr>
                        <a:t>PS_DEDUCTION_CLASS</a:t>
                      </a:r>
                    </a:p>
                  </a:txBody>
                  <a:tcPr marL="5286" marR="5286" marT="5286" marB="0" anchor="b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2504B2"/>
                          </a:solidFill>
                          <a:latin typeface="Calibri"/>
                        </a:rPr>
                        <a:t>Payroll</a:t>
                      </a:r>
                    </a:p>
                  </a:txBody>
                  <a:tcPr marL="5286" marR="5286" marT="5286" marB="0" anchor="b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2504B2"/>
                          </a:solidFill>
                          <a:latin typeface="Calibri"/>
                        </a:rPr>
                        <a:t>PS_PAY_CALENDAR</a:t>
                      </a:r>
                    </a:p>
                  </a:txBody>
                  <a:tcPr marL="5286" marR="5286" marT="5286" marB="0" anchor="b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2504B2"/>
                          </a:solidFill>
                          <a:latin typeface="Calibri"/>
                        </a:rPr>
                        <a:t>Payroll</a:t>
                      </a:r>
                    </a:p>
                  </a:txBody>
                  <a:tcPr marL="5286" marR="5286" marT="5286" marB="0" anchor="b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</a:tr>
              <a:tr h="106911"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PS_DISABILITY_BEN</a:t>
                      </a:r>
                    </a:p>
                  </a:txBody>
                  <a:tcPr marL="5286" marR="5286" marT="5286" marB="0" anchor="b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Benefits</a:t>
                      </a:r>
                    </a:p>
                  </a:txBody>
                  <a:tcPr marL="5286" marR="5286" marT="5286" marB="0" anchor="b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PS_PAY_TAX_1042</a:t>
                      </a:r>
                    </a:p>
                  </a:txBody>
                  <a:tcPr marL="5286" marR="5286" marT="5286" marB="0" anchor="b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HR</a:t>
                      </a:r>
                    </a:p>
                  </a:txBody>
                  <a:tcPr marL="5286" marR="5286" marT="5286" marB="0" anchor="b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2504B2"/>
                          </a:solidFill>
                          <a:latin typeface="Calibri"/>
                        </a:rPr>
                        <a:t>PS_DEDUCTION_FREQ</a:t>
                      </a:r>
                    </a:p>
                  </a:txBody>
                  <a:tcPr marL="5286" marR="5286" marT="5286" marB="0" anchor="b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2504B2"/>
                          </a:solidFill>
                          <a:latin typeface="Calibri"/>
                        </a:rPr>
                        <a:t>Payroll</a:t>
                      </a:r>
                    </a:p>
                  </a:txBody>
                  <a:tcPr marL="5286" marR="5286" marT="5286" marB="0" anchor="b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2504B2"/>
                          </a:solidFill>
                          <a:latin typeface="Calibri"/>
                        </a:rPr>
                        <a:t>PS_PAY_CHECK</a:t>
                      </a:r>
                    </a:p>
                  </a:txBody>
                  <a:tcPr marL="5286" marR="5286" marT="5286" marB="0" anchor="b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2504B2"/>
                          </a:solidFill>
                          <a:latin typeface="Calibri"/>
                        </a:rPr>
                        <a:t>Payroll</a:t>
                      </a:r>
                    </a:p>
                  </a:txBody>
                  <a:tcPr marL="5286" marR="5286" marT="5286" marB="0" anchor="b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</a:tr>
              <a:tr h="118761"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PS_DISBLTY_PLN_TBL</a:t>
                      </a:r>
                    </a:p>
                  </a:txBody>
                  <a:tcPr marL="5286" marR="5286" marT="5286" marB="0" anchor="b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Benefits</a:t>
                      </a:r>
                    </a:p>
                  </a:txBody>
                  <a:tcPr marL="5286" marR="5286" marT="5286" marB="0" anchor="b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PS_TAX1042_BALANCE</a:t>
                      </a:r>
                    </a:p>
                  </a:txBody>
                  <a:tcPr marL="5286" marR="5286" marT="5286" marB="0" anchor="b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HR</a:t>
                      </a:r>
                    </a:p>
                  </a:txBody>
                  <a:tcPr marL="5286" marR="5286" marT="5286" marB="0" anchor="b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2504B2"/>
                          </a:solidFill>
                          <a:latin typeface="Calibri"/>
                        </a:rPr>
                        <a:t>PS_DEDUCTION_TBL</a:t>
                      </a:r>
                    </a:p>
                  </a:txBody>
                  <a:tcPr marL="5286" marR="5286" marT="5286" marB="0" anchor="b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2504B2"/>
                          </a:solidFill>
                          <a:latin typeface="Calibri"/>
                        </a:rPr>
                        <a:t>Payroll</a:t>
                      </a:r>
                    </a:p>
                  </a:txBody>
                  <a:tcPr marL="5286" marR="5286" marT="5286" marB="0" anchor="b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2504B2"/>
                          </a:solidFill>
                          <a:latin typeface="Calibri"/>
                        </a:rPr>
                        <a:t>PS_PAY_DEDUCTION</a:t>
                      </a:r>
                    </a:p>
                  </a:txBody>
                  <a:tcPr marL="5286" marR="5286" marT="5286" marB="0" anchor="b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2504B2"/>
                          </a:solidFill>
                          <a:latin typeface="Calibri"/>
                        </a:rPr>
                        <a:t>Payroll</a:t>
                      </a:r>
                    </a:p>
                  </a:txBody>
                  <a:tcPr marL="5286" marR="5286" marT="5286" marB="0" anchor="b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</a:tr>
              <a:tr h="143955"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PS_FLAT_RATE_TBL</a:t>
                      </a:r>
                    </a:p>
                  </a:txBody>
                  <a:tcPr marL="5286" marR="5286" marT="5286" marB="0" anchor="b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Benefits</a:t>
                      </a:r>
                    </a:p>
                  </a:txBody>
                  <a:tcPr marL="5286" marR="5286" marT="5286" marB="0" anchor="b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PS_TREATY_EARN_TBL</a:t>
                      </a:r>
                    </a:p>
                  </a:txBody>
                  <a:tcPr marL="5286" marR="5286" marT="5286" marB="0" anchor="b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HR</a:t>
                      </a:r>
                    </a:p>
                  </a:txBody>
                  <a:tcPr marL="5286" marR="5286" marT="5286" marB="0" anchor="b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2504B2"/>
                          </a:solidFill>
                          <a:latin typeface="Calibri"/>
                        </a:rPr>
                        <a:t>PS_EARNINGS_ACCRL</a:t>
                      </a:r>
                    </a:p>
                  </a:txBody>
                  <a:tcPr marL="5286" marR="5286" marT="5286" marB="0" anchor="b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2504B2"/>
                          </a:solidFill>
                          <a:latin typeface="Calibri"/>
                        </a:rPr>
                        <a:t>Payroll</a:t>
                      </a:r>
                    </a:p>
                  </a:txBody>
                  <a:tcPr marL="5286" marR="5286" marT="5286" marB="0" anchor="b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2504B2"/>
                          </a:solidFill>
                          <a:latin typeface="Calibri"/>
                        </a:rPr>
                        <a:t>PS_PAY_EARNINGS</a:t>
                      </a:r>
                    </a:p>
                  </a:txBody>
                  <a:tcPr marL="5286" marR="5286" marT="5286" marB="0" anchor="b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2504B2"/>
                          </a:solidFill>
                          <a:latin typeface="Calibri"/>
                        </a:rPr>
                        <a:t>Payroll</a:t>
                      </a:r>
                    </a:p>
                  </a:txBody>
                  <a:tcPr marL="5286" marR="5286" marT="5286" marB="0" anchor="b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</a:tr>
              <a:tr h="106911"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PS_FSA_BENEF_TBL</a:t>
                      </a:r>
                    </a:p>
                  </a:txBody>
                  <a:tcPr marL="5286" marR="5286" marT="5286" marB="0" anchor="b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Benefits</a:t>
                      </a:r>
                    </a:p>
                  </a:txBody>
                  <a:tcPr marL="5286" marR="5286" marT="5286" marB="0" anchor="b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PS_TREATY_NRA_TBL</a:t>
                      </a:r>
                    </a:p>
                  </a:txBody>
                  <a:tcPr marL="5286" marR="5286" marT="5286" marB="0" anchor="b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HR</a:t>
                      </a:r>
                    </a:p>
                  </a:txBody>
                  <a:tcPr marL="5286" marR="5286" marT="5286" marB="0" anchor="b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2504B2"/>
                          </a:solidFill>
                          <a:latin typeface="Calibri"/>
                        </a:rPr>
                        <a:t>PS_EARNINGS_BAL</a:t>
                      </a:r>
                    </a:p>
                  </a:txBody>
                  <a:tcPr marL="5286" marR="5286" marT="5286" marB="0" anchor="b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2504B2"/>
                          </a:solidFill>
                          <a:latin typeface="Calibri"/>
                        </a:rPr>
                        <a:t>Payroll</a:t>
                      </a:r>
                    </a:p>
                  </a:txBody>
                  <a:tcPr marL="5286" marR="5286" marT="5286" marB="0" anchor="b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2504B2"/>
                          </a:solidFill>
                          <a:latin typeface="Calibri"/>
                        </a:rPr>
                        <a:t>PS_PAY_GARN_OVRD</a:t>
                      </a:r>
                    </a:p>
                  </a:txBody>
                  <a:tcPr marL="5286" marR="5286" marT="5286" marB="0" anchor="b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2504B2"/>
                          </a:solidFill>
                          <a:latin typeface="Calibri"/>
                        </a:rPr>
                        <a:t>Payroll</a:t>
                      </a:r>
                    </a:p>
                  </a:txBody>
                  <a:tcPr marL="5286" marR="5286" marT="5286" marB="0" anchor="b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</a:tr>
              <a:tr h="106911"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PS_FSA_BENEFIT</a:t>
                      </a:r>
                    </a:p>
                  </a:txBody>
                  <a:tcPr marL="5286" marR="5286" marT="5286" marB="0" anchor="b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Benefits</a:t>
                      </a:r>
                    </a:p>
                  </a:txBody>
                  <a:tcPr marL="5286" marR="5286" marT="5286" marB="0" anchor="b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PS_EMPL_DED_PROC</a:t>
                      </a:r>
                    </a:p>
                  </a:txBody>
                  <a:tcPr marL="5286" marR="5286" marT="5286" marB="0" anchor="b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HR</a:t>
                      </a:r>
                    </a:p>
                  </a:txBody>
                  <a:tcPr marL="5286" marR="5286" marT="5286" marB="0" anchor="b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2504B2"/>
                          </a:solidFill>
                          <a:latin typeface="Calibri"/>
                        </a:rPr>
                        <a:t>PS_EARNINGS_SPCL</a:t>
                      </a:r>
                    </a:p>
                  </a:txBody>
                  <a:tcPr marL="5286" marR="5286" marT="5286" marB="0" anchor="b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2504B2"/>
                          </a:solidFill>
                          <a:latin typeface="Calibri"/>
                        </a:rPr>
                        <a:t>Payroll</a:t>
                      </a:r>
                    </a:p>
                  </a:txBody>
                  <a:tcPr marL="5286" marR="5286" marT="5286" marB="0" anchor="b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2504B2"/>
                          </a:solidFill>
                          <a:latin typeface="Calibri"/>
                        </a:rPr>
                        <a:t>PS_PAY_LINE</a:t>
                      </a:r>
                    </a:p>
                  </a:txBody>
                  <a:tcPr marL="5286" marR="5286" marT="5286" marB="0" anchor="b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2504B2"/>
                          </a:solidFill>
                          <a:latin typeface="Calibri"/>
                        </a:rPr>
                        <a:t>Payroll</a:t>
                      </a:r>
                    </a:p>
                  </a:txBody>
                  <a:tcPr marL="5286" marR="5286" marT="5286" marB="0" anchor="b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</a:tr>
              <a:tr h="106911"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PS_HEALTH_BENEFIT</a:t>
                      </a:r>
                    </a:p>
                  </a:txBody>
                  <a:tcPr marL="5286" marR="5286" marT="5286" marB="0" anchor="b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Benefits</a:t>
                      </a:r>
                    </a:p>
                  </a:txBody>
                  <a:tcPr marL="5286" marR="5286" marT="5286" marB="0" anchor="b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PS_INSTALLATION</a:t>
                      </a:r>
                    </a:p>
                  </a:txBody>
                  <a:tcPr marL="5286" marR="5286" marT="5286" marB="0" anchor="b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HR</a:t>
                      </a:r>
                    </a:p>
                  </a:txBody>
                  <a:tcPr marL="5286" marR="5286" marT="5286" marB="0" anchor="b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2504B2"/>
                          </a:solidFill>
                          <a:latin typeface="Calibri"/>
                        </a:rPr>
                        <a:t>PS_EARNINGS_TBL</a:t>
                      </a:r>
                    </a:p>
                  </a:txBody>
                  <a:tcPr marL="5286" marR="5286" marT="5286" marB="0" anchor="b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2504B2"/>
                          </a:solidFill>
                          <a:latin typeface="Calibri"/>
                        </a:rPr>
                        <a:t>Payroll</a:t>
                      </a:r>
                    </a:p>
                  </a:txBody>
                  <a:tcPr marL="5286" marR="5286" marT="5286" marB="0" anchor="b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2504B2"/>
                          </a:solidFill>
                          <a:latin typeface="Calibri"/>
                        </a:rPr>
                        <a:t>PS_PAY_ONE_TIME</a:t>
                      </a:r>
                    </a:p>
                  </a:txBody>
                  <a:tcPr marL="5286" marR="5286" marT="5286" marB="0" anchor="b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2504B2"/>
                          </a:solidFill>
                          <a:latin typeface="Calibri"/>
                        </a:rPr>
                        <a:t>Payroll</a:t>
                      </a:r>
                    </a:p>
                  </a:txBody>
                  <a:tcPr marL="5286" marR="5286" marT="5286" marB="0" anchor="b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</a:tr>
              <a:tr h="75582"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PS_HSA_CONTRIB_LMT</a:t>
                      </a:r>
                    </a:p>
                  </a:txBody>
                  <a:tcPr marL="5286" marR="5286" marT="5286" marB="0" anchor="b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Benefits</a:t>
                      </a:r>
                    </a:p>
                  </a:txBody>
                  <a:tcPr marL="5286" marR="5286" marT="5286" marB="0" anchor="b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PS_PERS_SMOKER</a:t>
                      </a:r>
                    </a:p>
                  </a:txBody>
                  <a:tcPr marL="5286" marR="5286" marT="5286" marB="0" anchor="b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HR</a:t>
                      </a:r>
                    </a:p>
                  </a:txBody>
                  <a:tcPr marL="5286" marR="5286" marT="5286" marB="0" anchor="b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2504B2"/>
                          </a:solidFill>
                          <a:latin typeface="Calibri"/>
                        </a:rPr>
                        <a:t>PS_EARNS_SPCL_DEDN</a:t>
                      </a:r>
                    </a:p>
                  </a:txBody>
                  <a:tcPr marL="5286" marR="5286" marT="5286" marB="0" anchor="b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2504B2"/>
                          </a:solidFill>
                          <a:latin typeface="Calibri"/>
                        </a:rPr>
                        <a:t>Payroll</a:t>
                      </a:r>
                    </a:p>
                  </a:txBody>
                  <a:tcPr marL="5286" marR="5286" marT="5286" marB="0" anchor="b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2504B2"/>
                          </a:solidFill>
                          <a:latin typeface="Calibri"/>
                        </a:rPr>
                        <a:t>PS_PAY_OTH_EARNS</a:t>
                      </a:r>
                    </a:p>
                  </a:txBody>
                  <a:tcPr marL="5286" marR="5286" marT="5286" marB="0" anchor="b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2504B2"/>
                          </a:solidFill>
                          <a:latin typeface="Calibri"/>
                        </a:rPr>
                        <a:t>Payroll</a:t>
                      </a:r>
                    </a:p>
                  </a:txBody>
                  <a:tcPr marL="5286" marR="5286" marT="5286" marB="0" anchor="b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</a:tr>
              <a:tr h="100776"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PS_LIFE_ADD_BEN</a:t>
                      </a:r>
                    </a:p>
                  </a:txBody>
                  <a:tcPr marL="5286" marR="5286" marT="5286" marB="0" anchor="b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Benefits</a:t>
                      </a:r>
                    </a:p>
                  </a:txBody>
                  <a:tcPr marL="5286" marR="5286" marT="5286" marB="0" anchor="b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PS_PERSON_ADDRESS</a:t>
                      </a:r>
                    </a:p>
                  </a:txBody>
                  <a:tcPr marL="5286" marR="5286" marT="5286" marB="0" anchor="b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HR</a:t>
                      </a:r>
                    </a:p>
                  </a:txBody>
                  <a:tcPr marL="5286" marR="5286" marT="5286" marB="0" anchor="b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2504B2"/>
                          </a:solidFill>
                          <a:latin typeface="Calibri"/>
                        </a:rPr>
                        <a:t>PS_ERN_PROGRAM_DEF</a:t>
                      </a:r>
                    </a:p>
                  </a:txBody>
                  <a:tcPr marL="5286" marR="5286" marT="5286" marB="0" anchor="b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2504B2"/>
                          </a:solidFill>
                          <a:latin typeface="Calibri"/>
                        </a:rPr>
                        <a:t>Payroll</a:t>
                      </a:r>
                    </a:p>
                  </a:txBody>
                  <a:tcPr marL="5286" marR="5286" marT="5286" marB="0" anchor="b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2504B2"/>
                          </a:solidFill>
                          <a:latin typeface="Calibri"/>
                        </a:rPr>
                        <a:t>PS_PAY_PAGE</a:t>
                      </a:r>
                    </a:p>
                  </a:txBody>
                  <a:tcPr marL="5286" marR="5286" marT="5286" marB="0" anchor="b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2504B2"/>
                          </a:solidFill>
                          <a:latin typeface="Calibri"/>
                        </a:rPr>
                        <a:t>Payroll</a:t>
                      </a:r>
                    </a:p>
                  </a:txBody>
                  <a:tcPr marL="5286" marR="5286" marT="5286" marB="0" anchor="b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</a:tr>
              <a:tr h="125970"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PS_LIFE_ADD_TBL</a:t>
                      </a:r>
                    </a:p>
                  </a:txBody>
                  <a:tcPr marL="5286" marR="5286" marT="5286" marB="0" anchor="b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Benefits</a:t>
                      </a:r>
                    </a:p>
                  </a:txBody>
                  <a:tcPr marL="5286" marR="5286" marT="5286" marB="0" anchor="b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PS_PERSONAL_DT_FST</a:t>
                      </a:r>
                    </a:p>
                  </a:txBody>
                  <a:tcPr marL="5286" marR="5286" marT="5286" marB="0" anchor="b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HR</a:t>
                      </a:r>
                    </a:p>
                  </a:txBody>
                  <a:tcPr marL="5286" marR="5286" marT="5286" marB="0" anchor="b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2504B2"/>
                          </a:solidFill>
                          <a:latin typeface="Calibri"/>
                        </a:rPr>
                        <a:t>PS_ERN_PROGRAM_TBL</a:t>
                      </a:r>
                    </a:p>
                  </a:txBody>
                  <a:tcPr marL="5286" marR="5286" marT="5286" marB="0" anchor="b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2504B2"/>
                          </a:solidFill>
                          <a:latin typeface="Calibri"/>
                        </a:rPr>
                        <a:t>Payroll</a:t>
                      </a:r>
                    </a:p>
                  </a:txBody>
                  <a:tcPr marL="5286" marR="5286" marT="5286" marB="0" anchor="b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2504B2"/>
                          </a:solidFill>
                          <a:latin typeface="Calibri"/>
                        </a:rPr>
                        <a:t>PS_PAY_SPCL_EARNS</a:t>
                      </a:r>
                    </a:p>
                  </a:txBody>
                  <a:tcPr marL="5286" marR="5286" marT="5286" marB="0" anchor="b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2504B2"/>
                          </a:solidFill>
                          <a:latin typeface="Calibri"/>
                        </a:rPr>
                        <a:t>Payroll</a:t>
                      </a:r>
                    </a:p>
                  </a:txBody>
                  <a:tcPr marL="5286" marR="5286" marT="5286" marB="0" anchor="b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</a:tr>
              <a:tr h="106911"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PS_LIMIT_COORD_TBL</a:t>
                      </a:r>
                    </a:p>
                  </a:txBody>
                  <a:tcPr marL="5286" marR="5286" marT="5286" marB="0" anchor="b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Benefits</a:t>
                      </a:r>
                    </a:p>
                  </a:txBody>
                  <a:tcPr marL="5286" marR="5286" marT="5286" marB="0" anchor="b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286" marR="5286" marT="528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286" marR="5286" marT="528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2504B2"/>
                          </a:solidFill>
                          <a:latin typeface="Calibri"/>
                        </a:rPr>
                        <a:t>PS_FED_TAX_DATA</a:t>
                      </a:r>
                    </a:p>
                  </a:txBody>
                  <a:tcPr marL="5286" marR="5286" marT="5286" marB="0" anchor="b">
                    <a:lnL>
                      <a:noFill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2504B2"/>
                          </a:solidFill>
                          <a:latin typeface="Calibri"/>
                        </a:rPr>
                        <a:t>Payroll</a:t>
                      </a:r>
                    </a:p>
                  </a:txBody>
                  <a:tcPr marL="5286" marR="5286" marT="5286" marB="0" anchor="b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2504B2"/>
                          </a:solidFill>
                          <a:latin typeface="Calibri"/>
                        </a:rPr>
                        <a:t>PS_PAY_TAX</a:t>
                      </a:r>
                    </a:p>
                  </a:txBody>
                  <a:tcPr marL="5286" marR="5286" marT="5286" marB="0" anchor="b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2504B2"/>
                          </a:solidFill>
                          <a:latin typeface="Calibri"/>
                        </a:rPr>
                        <a:t>Payroll</a:t>
                      </a:r>
                    </a:p>
                  </a:txBody>
                  <a:tcPr marL="5286" marR="5286" marT="5286" marB="0" anchor="b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</a:tr>
              <a:tr h="106911"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PS_LIMIT_EXCLD_TBL</a:t>
                      </a:r>
                    </a:p>
                  </a:txBody>
                  <a:tcPr marL="5286" marR="5286" marT="5286" marB="0" anchor="b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Benefits</a:t>
                      </a:r>
                    </a:p>
                  </a:txBody>
                  <a:tcPr marL="5286" marR="5286" marT="5286" marB="0" anchor="b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286" marR="5286" marT="528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286" marR="5286" marT="528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2504B2"/>
                          </a:solidFill>
                          <a:latin typeface="Calibri"/>
                        </a:rPr>
                        <a:t>PS_GARN_BALANCE</a:t>
                      </a:r>
                    </a:p>
                  </a:txBody>
                  <a:tcPr marL="5286" marR="5286" marT="5286" marB="0" anchor="b">
                    <a:lnL>
                      <a:noFill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2504B2"/>
                          </a:solidFill>
                          <a:latin typeface="Calibri"/>
                        </a:rPr>
                        <a:t>Payroll</a:t>
                      </a:r>
                    </a:p>
                  </a:txBody>
                  <a:tcPr marL="5286" marR="5286" marT="5286" marB="0" anchor="b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2504B2"/>
                          </a:solidFill>
                          <a:latin typeface="Calibri"/>
                        </a:rPr>
                        <a:t>PS_PAY_TAX_OVRD</a:t>
                      </a:r>
                    </a:p>
                  </a:txBody>
                  <a:tcPr marL="5286" marR="5286" marT="5286" marB="0" anchor="b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2504B2"/>
                          </a:solidFill>
                          <a:latin typeface="Calibri"/>
                        </a:rPr>
                        <a:t>Payroll</a:t>
                      </a:r>
                    </a:p>
                  </a:txBody>
                  <a:tcPr marL="5286" marR="5286" marT="5286" marB="0" anchor="b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</a:tr>
              <a:tr h="106911"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PS_LIMIT_IMPIN_TBL</a:t>
                      </a:r>
                    </a:p>
                  </a:txBody>
                  <a:tcPr marL="5286" marR="5286" marT="5286" marB="0" anchor="b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Benefits</a:t>
                      </a:r>
                    </a:p>
                  </a:txBody>
                  <a:tcPr marL="5286" marR="5286" marT="5286" marB="0" anchor="b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286" marR="5286" marT="528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286" marR="5286" marT="528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2504B2"/>
                          </a:solidFill>
                          <a:latin typeface="Calibri"/>
                        </a:rPr>
                        <a:t>PS_GARN_DE_DED</a:t>
                      </a:r>
                    </a:p>
                  </a:txBody>
                  <a:tcPr marL="5286" marR="5286" marT="5286" marB="0" anchor="b">
                    <a:lnL>
                      <a:noFill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2504B2"/>
                          </a:solidFill>
                          <a:latin typeface="Calibri"/>
                        </a:rPr>
                        <a:t>Payroll</a:t>
                      </a:r>
                    </a:p>
                  </a:txBody>
                  <a:tcPr marL="5286" marR="5286" marT="5286" marB="0" anchor="b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2504B2"/>
                          </a:solidFill>
                          <a:latin typeface="Calibri"/>
                        </a:rPr>
                        <a:t>PS_PAYGROUP_TBL</a:t>
                      </a:r>
                    </a:p>
                  </a:txBody>
                  <a:tcPr marL="5286" marR="5286" marT="5286" marB="0" anchor="b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2504B2"/>
                          </a:solidFill>
                          <a:latin typeface="Calibri"/>
                        </a:rPr>
                        <a:t>Payroll</a:t>
                      </a:r>
                    </a:p>
                  </a:txBody>
                  <a:tcPr marL="5286" marR="5286" marT="5286" marB="0" anchor="b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</a:tr>
              <a:tr h="106911"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PS_LIMIT_INCLD_TBL</a:t>
                      </a:r>
                    </a:p>
                  </a:txBody>
                  <a:tcPr marL="5286" marR="5286" marT="5286" marB="0" anchor="b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Benefits</a:t>
                      </a:r>
                    </a:p>
                  </a:txBody>
                  <a:tcPr marL="5286" marR="5286" marT="5286" marB="0" anchor="b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286" marR="5286" marT="528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286" marR="5286" marT="528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2504B2"/>
                          </a:solidFill>
                          <a:latin typeface="Calibri"/>
                        </a:rPr>
                        <a:t>PS_GARN_DE_DEFN</a:t>
                      </a:r>
                    </a:p>
                  </a:txBody>
                  <a:tcPr marL="5286" marR="5286" marT="5286" marB="0" anchor="b">
                    <a:lnL>
                      <a:noFill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2504B2"/>
                          </a:solidFill>
                          <a:latin typeface="Calibri"/>
                        </a:rPr>
                        <a:t>Payroll</a:t>
                      </a:r>
                    </a:p>
                  </a:txBody>
                  <a:tcPr marL="5286" marR="5286" marT="5286" marB="0" anchor="b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2504B2"/>
                          </a:solidFill>
                          <a:latin typeface="Calibri"/>
                        </a:rPr>
                        <a:t>PS_PAYROLL_DATA</a:t>
                      </a:r>
                    </a:p>
                  </a:txBody>
                  <a:tcPr marL="5286" marR="5286" marT="5286" marB="0" anchor="b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2504B2"/>
                          </a:solidFill>
                          <a:latin typeface="Calibri"/>
                        </a:rPr>
                        <a:t>Payroll</a:t>
                      </a:r>
                    </a:p>
                  </a:txBody>
                  <a:tcPr marL="5286" marR="5286" marT="5286" marB="0" anchor="b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</a:tr>
              <a:tr h="106911"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PS_LIMIT_TBL</a:t>
                      </a:r>
                    </a:p>
                  </a:txBody>
                  <a:tcPr marL="5286" marR="5286" marT="5286" marB="0" anchor="b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Benefits</a:t>
                      </a:r>
                    </a:p>
                  </a:txBody>
                  <a:tcPr marL="5286" marR="5286" marT="5286" marB="0" anchor="b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286" marR="5286" marT="528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286" marR="5286" marT="528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2504B2"/>
                          </a:solidFill>
                          <a:latin typeface="Calibri"/>
                        </a:rPr>
                        <a:t>PS_GARN_DE_EARN</a:t>
                      </a:r>
                    </a:p>
                  </a:txBody>
                  <a:tcPr marL="5286" marR="5286" marT="5286" marB="0" anchor="b">
                    <a:lnL>
                      <a:noFill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2504B2"/>
                          </a:solidFill>
                          <a:latin typeface="Calibri"/>
                        </a:rPr>
                        <a:t>Payroll</a:t>
                      </a:r>
                    </a:p>
                  </a:txBody>
                  <a:tcPr marL="5286" marR="5286" marT="5286" marB="0" anchor="b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2504B2"/>
                          </a:solidFill>
                          <a:latin typeface="Calibri"/>
                        </a:rPr>
                        <a:t>PS_ST_OTH_TAX_TBL</a:t>
                      </a:r>
                    </a:p>
                  </a:txBody>
                  <a:tcPr marL="5286" marR="5286" marT="5286" marB="0" anchor="b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2504B2"/>
                          </a:solidFill>
                          <a:latin typeface="Calibri"/>
                        </a:rPr>
                        <a:t>Payroll</a:t>
                      </a:r>
                    </a:p>
                  </a:txBody>
                  <a:tcPr marL="5286" marR="5286" marT="5286" marB="0" anchor="b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</a:tr>
              <a:tr h="106911"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PS_PENSION_PLAN</a:t>
                      </a:r>
                    </a:p>
                  </a:txBody>
                  <a:tcPr marL="5286" marR="5286" marT="5286" marB="0" anchor="b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Benefits</a:t>
                      </a:r>
                    </a:p>
                  </a:txBody>
                  <a:tcPr marL="5286" marR="5286" marT="5286" marB="0" anchor="b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286" marR="5286" marT="528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286" marR="5286" marT="528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2504B2"/>
                          </a:solidFill>
                          <a:latin typeface="Calibri"/>
                        </a:rPr>
                        <a:t>PS_GARN_EMPL_DED</a:t>
                      </a:r>
                    </a:p>
                  </a:txBody>
                  <a:tcPr marL="5286" marR="5286" marT="5286" marB="0" anchor="b">
                    <a:lnL>
                      <a:noFill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2504B2"/>
                          </a:solidFill>
                          <a:latin typeface="Calibri"/>
                        </a:rPr>
                        <a:t>Payroll</a:t>
                      </a:r>
                    </a:p>
                  </a:txBody>
                  <a:tcPr marL="5286" marR="5286" marT="5286" marB="0" anchor="b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2504B2"/>
                          </a:solidFill>
                          <a:latin typeface="Calibri"/>
                        </a:rPr>
                        <a:t>PS_STATE_TAX_DATA</a:t>
                      </a:r>
                    </a:p>
                  </a:txBody>
                  <a:tcPr marL="5286" marR="5286" marT="5286" marB="0" anchor="b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2504B2"/>
                          </a:solidFill>
                          <a:latin typeface="Calibri"/>
                        </a:rPr>
                        <a:t>Payroll</a:t>
                      </a:r>
                    </a:p>
                  </a:txBody>
                  <a:tcPr marL="5286" marR="5286" marT="5286" marB="0" anchor="b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</a:tr>
              <a:tr h="106911"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PS_PRIMARY_JOBS</a:t>
                      </a:r>
                    </a:p>
                  </a:txBody>
                  <a:tcPr marL="5286" marR="5286" marT="5286" marB="0" anchor="b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Benefits</a:t>
                      </a:r>
                    </a:p>
                  </a:txBody>
                  <a:tcPr marL="5286" marR="5286" marT="5286" marB="0" anchor="b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286" marR="5286" marT="528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286" marR="5286" marT="528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2504B2"/>
                          </a:solidFill>
                          <a:latin typeface="Calibri"/>
                        </a:rPr>
                        <a:t>PS_GARN_EXEMPT_TBL</a:t>
                      </a:r>
                    </a:p>
                  </a:txBody>
                  <a:tcPr marL="5286" marR="5286" marT="5286" marB="0" anchor="b">
                    <a:lnL>
                      <a:noFill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2504B2"/>
                          </a:solidFill>
                          <a:latin typeface="Calibri"/>
                        </a:rPr>
                        <a:t>Payroll</a:t>
                      </a:r>
                    </a:p>
                  </a:txBody>
                  <a:tcPr marL="5286" marR="5286" marT="5286" marB="0" anchor="b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2504B2"/>
                          </a:solidFill>
                          <a:latin typeface="Calibri"/>
                        </a:rPr>
                        <a:t>PS_STATE_TAX_TBL</a:t>
                      </a:r>
                    </a:p>
                  </a:txBody>
                  <a:tcPr marL="5286" marR="5286" marT="5286" marB="0" anchor="b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2504B2"/>
                          </a:solidFill>
                          <a:latin typeface="Calibri"/>
                        </a:rPr>
                        <a:t>Payroll</a:t>
                      </a:r>
                    </a:p>
                  </a:txBody>
                  <a:tcPr marL="5286" marR="5286" marT="5286" marB="0" anchor="b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</a:tr>
              <a:tr h="106911"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PS_RTRMNT_PLAN</a:t>
                      </a:r>
                    </a:p>
                  </a:txBody>
                  <a:tcPr marL="5286" marR="5286" marT="5286" marB="0" anchor="b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Benefits</a:t>
                      </a:r>
                    </a:p>
                  </a:txBody>
                  <a:tcPr marL="5286" marR="5286" marT="5286" marB="0" anchor="b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286" marR="5286" marT="528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286" marR="5286" marT="528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2504B2"/>
                          </a:solidFill>
                          <a:latin typeface="Calibri"/>
                        </a:rPr>
                        <a:t>PS_GARN_OPERANDS</a:t>
                      </a:r>
                    </a:p>
                  </a:txBody>
                  <a:tcPr marL="5286" marR="5286" marT="5286" marB="0" anchor="b">
                    <a:lnL>
                      <a:noFill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2504B2"/>
                          </a:solidFill>
                          <a:latin typeface="Calibri"/>
                        </a:rPr>
                        <a:t>Payroll</a:t>
                      </a:r>
                    </a:p>
                  </a:txBody>
                  <a:tcPr marL="5286" marR="5286" marT="5286" marB="0" anchor="b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2504B2"/>
                          </a:solidFill>
                          <a:latin typeface="Calibri"/>
                        </a:rPr>
                        <a:t>PS_STATE_TAXRT_TBL</a:t>
                      </a:r>
                    </a:p>
                  </a:txBody>
                  <a:tcPr marL="5286" marR="5286" marT="5286" marB="0" anchor="b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2504B2"/>
                          </a:solidFill>
                          <a:latin typeface="Calibri"/>
                        </a:rPr>
                        <a:t>Payroll</a:t>
                      </a:r>
                    </a:p>
                  </a:txBody>
                  <a:tcPr marL="5286" marR="5286" marT="5286" marB="0" anchor="b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</a:tr>
              <a:tr h="106911"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PS_SAVINGS_MGT_EE</a:t>
                      </a:r>
                    </a:p>
                  </a:txBody>
                  <a:tcPr marL="5286" marR="5286" marT="5286" marB="0" anchor="b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Benefits</a:t>
                      </a:r>
                    </a:p>
                  </a:txBody>
                  <a:tcPr marL="5286" marR="5286" marT="5286" marB="0" anchor="b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286" marR="5286" marT="528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286" marR="5286" marT="528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2504B2"/>
                          </a:solidFill>
                          <a:latin typeface="Calibri"/>
                        </a:rPr>
                        <a:t>PS_GARN_PRORATE_RL</a:t>
                      </a:r>
                    </a:p>
                  </a:txBody>
                  <a:tcPr marL="5286" marR="5286" marT="5286" marB="0" anchor="b">
                    <a:lnL>
                      <a:noFill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2504B2"/>
                          </a:solidFill>
                          <a:latin typeface="Calibri"/>
                        </a:rPr>
                        <a:t>Payroll</a:t>
                      </a:r>
                    </a:p>
                  </a:txBody>
                  <a:tcPr marL="5286" marR="5286" marT="5286" marB="0" anchor="b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2504B2"/>
                          </a:solidFill>
                          <a:latin typeface="Calibri"/>
                        </a:rPr>
                        <a:t>PS_STTAX_RECIP_TBL</a:t>
                      </a:r>
                    </a:p>
                  </a:txBody>
                  <a:tcPr marL="5286" marR="5286" marT="5286" marB="0" anchor="b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2504B2"/>
                          </a:solidFill>
                          <a:latin typeface="Calibri"/>
                        </a:rPr>
                        <a:t>Payroll</a:t>
                      </a:r>
                    </a:p>
                  </a:txBody>
                  <a:tcPr marL="5286" marR="5286" marT="5286" marB="0" anchor="b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</a:tr>
              <a:tr h="106911"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PS_SAVINGS_PLAN</a:t>
                      </a:r>
                    </a:p>
                  </a:txBody>
                  <a:tcPr marL="5286" marR="5286" marT="5286" marB="0" anchor="b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Benefits</a:t>
                      </a:r>
                    </a:p>
                  </a:txBody>
                  <a:tcPr marL="5286" marR="5286" marT="5286" marB="0" anchor="b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286" marR="5286" marT="528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286" marR="5286" marT="528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2504B2"/>
                          </a:solidFill>
                          <a:latin typeface="Calibri"/>
                        </a:rPr>
                        <a:t>PS_GARN_RULE</a:t>
                      </a:r>
                    </a:p>
                  </a:txBody>
                  <a:tcPr marL="5286" marR="5286" marT="5286" marB="0" anchor="b">
                    <a:lnL>
                      <a:noFill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2504B2"/>
                          </a:solidFill>
                          <a:latin typeface="Calibri"/>
                        </a:rPr>
                        <a:t>Payroll</a:t>
                      </a:r>
                    </a:p>
                  </a:txBody>
                  <a:tcPr marL="5286" marR="5286" marT="5286" marB="0" anchor="b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2504B2"/>
                          </a:solidFill>
                          <a:latin typeface="Calibri"/>
                        </a:rPr>
                        <a:t>PS_TAX_BALANCE</a:t>
                      </a:r>
                    </a:p>
                  </a:txBody>
                  <a:tcPr marL="5286" marR="5286" marT="5286" marB="0" anchor="b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2504B2"/>
                          </a:solidFill>
                          <a:latin typeface="Calibri"/>
                        </a:rPr>
                        <a:t>Payroll</a:t>
                      </a:r>
                    </a:p>
                  </a:txBody>
                  <a:tcPr marL="5286" marR="5286" marT="5286" marB="0" anchor="b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</a:tr>
              <a:tr h="106911"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PS_SAVINGS_PLN_TBL</a:t>
                      </a:r>
                    </a:p>
                  </a:txBody>
                  <a:tcPr marL="5286" marR="5286" marT="5286" marB="0" anchor="b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Benefits</a:t>
                      </a:r>
                    </a:p>
                  </a:txBody>
                  <a:tcPr marL="5286" marR="5286" marT="5286" marB="0" anchor="b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286" marR="5286" marT="528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286" marR="5286" marT="528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2504B2"/>
                          </a:solidFill>
                          <a:latin typeface="Calibri"/>
                        </a:rPr>
                        <a:t>PS_GARN_RULE_TBL</a:t>
                      </a:r>
                    </a:p>
                  </a:txBody>
                  <a:tcPr marL="5286" marR="5286" marT="5286" marB="0" anchor="b">
                    <a:lnL>
                      <a:noFill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2504B2"/>
                          </a:solidFill>
                          <a:latin typeface="Calibri"/>
                        </a:rPr>
                        <a:t>Payroll</a:t>
                      </a:r>
                    </a:p>
                  </a:txBody>
                  <a:tcPr marL="5286" marR="5286" marT="5286" marB="0" anchor="b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2504B2"/>
                          </a:solidFill>
                          <a:latin typeface="Calibri"/>
                        </a:rPr>
                        <a:t>PS_TAXGR_BASE_TBL</a:t>
                      </a:r>
                    </a:p>
                  </a:txBody>
                  <a:tcPr marL="5286" marR="5286" marT="5286" marB="0" anchor="b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2504B2"/>
                          </a:solidFill>
                          <a:latin typeface="Calibri"/>
                        </a:rPr>
                        <a:t>Payroll</a:t>
                      </a:r>
                    </a:p>
                  </a:txBody>
                  <a:tcPr marL="5286" marR="5286" marT="5286" marB="0" anchor="b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</a:tr>
              <a:tr h="123498"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PS_VACATION_BEN</a:t>
                      </a:r>
                    </a:p>
                  </a:txBody>
                  <a:tcPr marL="5286" marR="5286" marT="5286" marB="0" anchor="b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Benefits</a:t>
                      </a:r>
                    </a:p>
                  </a:txBody>
                  <a:tcPr marL="5286" marR="5286" marT="5286" marB="0" anchor="b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286" marR="5286" marT="528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286" marR="5286" marT="528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2504B2"/>
                          </a:solidFill>
                          <a:latin typeface="Calibri"/>
                        </a:rPr>
                        <a:t>PS_GARN_SPEC</a:t>
                      </a:r>
                    </a:p>
                  </a:txBody>
                  <a:tcPr marL="5286" marR="5286" marT="5286" marB="0" anchor="b">
                    <a:lnL>
                      <a:noFill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2504B2"/>
                          </a:solidFill>
                          <a:latin typeface="Calibri"/>
                        </a:rPr>
                        <a:t>Payroll</a:t>
                      </a:r>
                    </a:p>
                  </a:txBody>
                  <a:tcPr marL="5286" marR="5286" marT="5286" marB="0" anchor="b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2504B2"/>
                          </a:solidFill>
                          <a:latin typeface="Calibri"/>
                        </a:rPr>
                        <a:t>PS_TAXGR_CMPNT_TBL</a:t>
                      </a:r>
                    </a:p>
                  </a:txBody>
                  <a:tcPr marL="5286" marR="5286" marT="5286" marB="0" anchor="b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2504B2"/>
                          </a:solidFill>
                          <a:latin typeface="Calibri"/>
                        </a:rPr>
                        <a:t>Payroll</a:t>
                      </a:r>
                    </a:p>
                  </a:txBody>
                  <a:tcPr marL="5286" marR="5286" marT="5286" marB="0" anchor="b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</a:tr>
              <a:tr h="106911"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FF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286" marR="5286" marT="528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FF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286" marR="5286" marT="528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286" marR="5286" marT="528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286" marR="5286" marT="528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2504B2"/>
                          </a:solidFill>
                          <a:latin typeface="Calibri"/>
                        </a:rPr>
                        <a:t>PS_GENL_DED_FREQ</a:t>
                      </a:r>
                    </a:p>
                  </a:txBody>
                  <a:tcPr marL="5286" marR="5286" marT="5286" marB="0" anchor="b">
                    <a:lnL>
                      <a:noFill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2504B2"/>
                          </a:solidFill>
                          <a:latin typeface="Calibri"/>
                        </a:rPr>
                        <a:t>Payroll</a:t>
                      </a:r>
                    </a:p>
                  </a:txBody>
                  <a:tcPr marL="5286" marR="5286" marT="5286" marB="0" anchor="b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2504B2"/>
                          </a:solidFill>
                          <a:latin typeface="Calibri"/>
                        </a:rPr>
                        <a:t>PS_TAXGR_DEFN_TBL</a:t>
                      </a:r>
                    </a:p>
                  </a:txBody>
                  <a:tcPr marL="5286" marR="5286" marT="5286" marB="0" anchor="b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 dirty="0">
                          <a:solidFill>
                            <a:srgbClr val="2504B2"/>
                          </a:solidFill>
                          <a:latin typeface="Calibri"/>
                        </a:rPr>
                        <a:t>Payroll</a:t>
                      </a:r>
                    </a:p>
                  </a:txBody>
                  <a:tcPr marL="5286" marR="5286" marT="5286" marB="0" anchor="b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CC99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4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54" presetClass="entr" presetSubtype="0" ac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4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54" presetClass="entr" presetSubtype="0" ac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12" name="Picture 8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400" y="762000"/>
            <a:ext cx="8902700" cy="571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510" name="Picture 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90800" y="3028950"/>
            <a:ext cx="4210050" cy="2838450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9525">
            <a:noFill/>
            <a:miter lim="800000"/>
            <a:headEnd/>
            <a:tailEnd/>
          </a:ln>
        </p:spPr>
      </p:pic>
      <p:pic>
        <p:nvPicPr>
          <p:cNvPr id="21511" name="Picture 7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590800" y="2114550"/>
            <a:ext cx="2571750" cy="981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2286000" y="152400"/>
            <a:ext cx="4343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/>
              <a:t>Base Benefits and Benefits Administration Flow &amp; Separation</a:t>
            </a:r>
            <a:endParaRPr lang="en-US" b="1" dirty="0"/>
          </a:p>
        </p:txBody>
      </p:sp>
      <p:sp>
        <p:nvSpPr>
          <p:cNvPr id="7" name="Line Callout 2 6"/>
          <p:cNvSpPr/>
          <p:nvPr/>
        </p:nvSpPr>
        <p:spPr>
          <a:xfrm>
            <a:off x="5105400" y="762000"/>
            <a:ext cx="1676400" cy="533400"/>
          </a:xfrm>
          <a:prstGeom prst="borderCallout2">
            <a:avLst>
              <a:gd name="adj1" fmla="val 18750"/>
              <a:gd name="adj2" fmla="val -8333"/>
              <a:gd name="adj3" fmla="val 18750"/>
              <a:gd name="adj4" fmla="val -16667"/>
              <a:gd name="adj5" fmla="val 46463"/>
              <a:gd name="adj6" fmla="val -53283"/>
            </a:avLst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900" b="1" dirty="0" smtClean="0">
                <a:solidFill>
                  <a:schemeClr val="tx1"/>
                </a:solidFill>
              </a:rPr>
              <a:t>On Job record.  Each employee is associated with 1 benefit program  (</a:t>
            </a:r>
            <a:r>
              <a:rPr lang="en-US" sz="900" b="1" dirty="0" err="1" smtClean="0">
                <a:solidFill>
                  <a:schemeClr val="tx1"/>
                </a:solidFill>
              </a:rPr>
              <a:t>exmpt</a:t>
            </a:r>
            <a:r>
              <a:rPr lang="en-US" sz="900" b="1" dirty="0" smtClean="0">
                <a:solidFill>
                  <a:schemeClr val="tx1"/>
                </a:solidFill>
              </a:rPr>
              <a:t> employee, contract college </a:t>
            </a:r>
            <a:r>
              <a:rPr lang="en-US" sz="900" b="1" dirty="0" err="1" smtClean="0">
                <a:solidFill>
                  <a:schemeClr val="tx1"/>
                </a:solidFill>
              </a:rPr>
              <a:t>exmpt</a:t>
            </a:r>
            <a:r>
              <a:rPr lang="en-US" sz="900" b="1" dirty="0" smtClean="0">
                <a:solidFill>
                  <a:schemeClr val="tx1"/>
                </a:solidFill>
              </a:rPr>
              <a:t>)</a:t>
            </a:r>
            <a:endParaRPr lang="en-US" sz="900" b="1" dirty="0">
              <a:solidFill>
                <a:schemeClr val="tx1"/>
              </a:solidFill>
            </a:endParaRPr>
          </a:p>
        </p:txBody>
      </p:sp>
      <p:sp>
        <p:nvSpPr>
          <p:cNvPr id="8" name="Line Callout 2 7"/>
          <p:cNvSpPr/>
          <p:nvPr/>
        </p:nvSpPr>
        <p:spPr>
          <a:xfrm>
            <a:off x="5105400" y="1371600"/>
            <a:ext cx="1676400" cy="457200"/>
          </a:xfrm>
          <a:prstGeom prst="borderCallout2">
            <a:avLst>
              <a:gd name="adj1" fmla="val 18750"/>
              <a:gd name="adj2" fmla="val -8333"/>
              <a:gd name="adj3" fmla="val 18750"/>
              <a:gd name="adj4" fmla="val -16667"/>
              <a:gd name="adj5" fmla="val 46463"/>
              <a:gd name="adj6" fmla="val -53283"/>
            </a:avLst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900" b="1" dirty="0" smtClean="0">
                <a:solidFill>
                  <a:schemeClr val="tx1"/>
                </a:solidFill>
              </a:rPr>
              <a:t>Each program has multiple plan types (medical, dental, savings, life etc)</a:t>
            </a:r>
            <a:endParaRPr lang="en-US" sz="900" b="1" dirty="0">
              <a:solidFill>
                <a:schemeClr val="tx1"/>
              </a:solidFill>
            </a:endParaRPr>
          </a:p>
        </p:txBody>
      </p:sp>
      <p:sp>
        <p:nvSpPr>
          <p:cNvPr id="9" name="Line Callout 2 8"/>
          <p:cNvSpPr/>
          <p:nvPr/>
        </p:nvSpPr>
        <p:spPr>
          <a:xfrm>
            <a:off x="533400" y="838200"/>
            <a:ext cx="1676400" cy="685800"/>
          </a:xfrm>
          <a:prstGeom prst="borderCallout2">
            <a:avLst>
              <a:gd name="adj1" fmla="val 104914"/>
              <a:gd name="adj2" fmla="val 24086"/>
              <a:gd name="adj3" fmla="val 158373"/>
              <a:gd name="adj4" fmla="val 22441"/>
              <a:gd name="adj5" fmla="val 198035"/>
              <a:gd name="adj6" fmla="val 33167"/>
            </a:avLst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900" b="1" dirty="0" smtClean="0">
                <a:solidFill>
                  <a:schemeClr val="tx1"/>
                </a:solidFill>
              </a:rPr>
              <a:t>Each plan has eligibility rules associated (note: eligibility rules are only used when processing thru </a:t>
            </a:r>
            <a:r>
              <a:rPr lang="en-US" sz="900" b="1" dirty="0" err="1" smtClean="0">
                <a:solidFill>
                  <a:schemeClr val="tx1"/>
                </a:solidFill>
              </a:rPr>
              <a:t>BenAdmin</a:t>
            </a:r>
            <a:r>
              <a:rPr lang="en-US" sz="900" b="1" dirty="0" smtClean="0">
                <a:solidFill>
                  <a:schemeClr val="tx1"/>
                </a:solidFill>
              </a:rPr>
              <a:t>)</a:t>
            </a:r>
            <a:endParaRPr lang="en-US" sz="900" b="1" dirty="0">
              <a:solidFill>
                <a:schemeClr val="tx1"/>
              </a:solidFill>
            </a:endParaRPr>
          </a:p>
        </p:txBody>
      </p:sp>
      <p:sp>
        <p:nvSpPr>
          <p:cNvPr id="23" name="Line Callout 2 22"/>
          <p:cNvSpPr/>
          <p:nvPr/>
        </p:nvSpPr>
        <p:spPr>
          <a:xfrm>
            <a:off x="1600200" y="1524000"/>
            <a:ext cx="1676400" cy="609600"/>
          </a:xfrm>
          <a:prstGeom prst="borderCallout2">
            <a:avLst>
              <a:gd name="adj1" fmla="val 102712"/>
              <a:gd name="adj2" fmla="val 49300"/>
              <a:gd name="adj3" fmla="val 126297"/>
              <a:gd name="adj4" fmla="val 31704"/>
              <a:gd name="adj5" fmla="val 138443"/>
              <a:gd name="adj6" fmla="val 21331"/>
            </a:avLst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900" b="1" dirty="0" smtClean="0">
                <a:solidFill>
                  <a:schemeClr val="tx1"/>
                </a:solidFill>
              </a:rPr>
              <a:t>Each plan type has specific plans (</a:t>
            </a:r>
            <a:r>
              <a:rPr lang="en-US" sz="900" b="1" dirty="0" err="1" smtClean="0">
                <a:solidFill>
                  <a:schemeClr val="tx1"/>
                </a:solidFill>
              </a:rPr>
              <a:t>ie</a:t>
            </a:r>
            <a:r>
              <a:rPr lang="en-US" sz="900" b="1" dirty="0" smtClean="0">
                <a:solidFill>
                  <a:schemeClr val="tx1"/>
                </a:solidFill>
              </a:rPr>
              <a:t>: Medical Plan Type has 131 plans (Blue Cross, </a:t>
            </a:r>
            <a:r>
              <a:rPr lang="en-US" sz="900" b="1" dirty="0" err="1" smtClean="0">
                <a:solidFill>
                  <a:schemeClr val="tx1"/>
                </a:solidFill>
              </a:rPr>
              <a:t>HealthNow</a:t>
            </a:r>
            <a:r>
              <a:rPr lang="en-US" sz="900" b="1" dirty="0" smtClean="0">
                <a:solidFill>
                  <a:schemeClr val="tx1"/>
                </a:solidFill>
              </a:rPr>
              <a:t>, 80/20 etc)</a:t>
            </a:r>
            <a:endParaRPr lang="en-US" sz="900" b="1" dirty="0">
              <a:solidFill>
                <a:schemeClr val="tx1"/>
              </a:solidFill>
            </a:endParaRPr>
          </a:p>
        </p:txBody>
      </p:sp>
      <p:sp>
        <p:nvSpPr>
          <p:cNvPr id="31" name="Line Callout 2 30"/>
          <p:cNvSpPr/>
          <p:nvPr/>
        </p:nvSpPr>
        <p:spPr>
          <a:xfrm>
            <a:off x="4343400" y="2514600"/>
            <a:ext cx="1676400" cy="457200"/>
          </a:xfrm>
          <a:prstGeom prst="borderCallout2">
            <a:avLst>
              <a:gd name="adj1" fmla="val 71581"/>
              <a:gd name="adj2" fmla="val -2158"/>
              <a:gd name="adj3" fmla="val 81014"/>
              <a:gd name="adj4" fmla="val -12550"/>
              <a:gd name="adj5" fmla="val 127595"/>
              <a:gd name="adj6" fmla="val -39389"/>
            </a:avLst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900" b="1" dirty="0" smtClean="0">
                <a:solidFill>
                  <a:schemeClr val="tx1"/>
                </a:solidFill>
              </a:rPr>
              <a:t>Each plan has each coverage option identified (</a:t>
            </a:r>
            <a:r>
              <a:rPr lang="en-US" sz="900" b="1" dirty="0" err="1" smtClean="0">
                <a:solidFill>
                  <a:schemeClr val="tx1"/>
                </a:solidFill>
              </a:rPr>
              <a:t>indiv</a:t>
            </a:r>
            <a:r>
              <a:rPr lang="en-US" sz="900" b="1" dirty="0" smtClean="0">
                <a:solidFill>
                  <a:schemeClr val="tx1"/>
                </a:solidFill>
              </a:rPr>
              <a:t>, </a:t>
            </a:r>
            <a:r>
              <a:rPr lang="en-US" sz="900" b="1" dirty="0" err="1" smtClean="0">
                <a:solidFill>
                  <a:schemeClr val="tx1"/>
                </a:solidFill>
              </a:rPr>
              <a:t>spouse+children</a:t>
            </a:r>
            <a:r>
              <a:rPr lang="en-US" sz="900" b="1" dirty="0" smtClean="0">
                <a:solidFill>
                  <a:schemeClr val="tx1"/>
                </a:solidFill>
              </a:rPr>
              <a:t> etc)</a:t>
            </a:r>
            <a:endParaRPr lang="en-US" sz="900" b="1" dirty="0">
              <a:solidFill>
                <a:schemeClr val="tx1"/>
              </a:solidFill>
            </a:endParaRPr>
          </a:p>
        </p:txBody>
      </p:sp>
      <p:cxnSp>
        <p:nvCxnSpPr>
          <p:cNvPr id="46" name="Shape 45"/>
          <p:cNvCxnSpPr>
            <a:stCxn id="9" idx="2"/>
          </p:cNvCxnSpPr>
          <p:nvPr/>
        </p:nvCxnSpPr>
        <p:spPr>
          <a:xfrm rot="10800000" flipH="1" flipV="1">
            <a:off x="533400" y="1181100"/>
            <a:ext cx="381000" cy="3467100"/>
          </a:xfrm>
          <a:prstGeom prst="bentConnector4">
            <a:avLst>
              <a:gd name="adj1" fmla="val -93962"/>
              <a:gd name="adj2" fmla="val 99979"/>
            </a:avLst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57" name="Line Callout 2 56"/>
          <p:cNvSpPr/>
          <p:nvPr/>
        </p:nvSpPr>
        <p:spPr>
          <a:xfrm>
            <a:off x="7239000" y="5867400"/>
            <a:ext cx="1676400" cy="838200"/>
          </a:xfrm>
          <a:prstGeom prst="borderCallout2">
            <a:avLst>
              <a:gd name="adj1" fmla="val -117"/>
              <a:gd name="adj2" fmla="val 64223"/>
              <a:gd name="adj3" fmla="val -35967"/>
              <a:gd name="adj4" fmla="val 85735"/>
              <a:gd name="adj5" fmla="val -78236"/>
              <a:gd name="adj6" fmla="val 85655"/>
            </a:avLst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900" b="1" dirty="0" smtClean="0">
                <a:solidFill>
                  <a:schemeClr val="tx1"/>
                </a:solidFill>
              </a:rPr>
              <a:t>Each action reason can have an benefits event classification associated with it.  On the action reason setup it is called benefits admin action</a:t>
            </a:r>
            <a:endParaRPr lang="en-US" sz="900" b="1" dirty="0">
              <a:solidFill>
                <a:schemeClr val="tx1"/>
              </a:solidFill>
            </a:endParaRPr>
          </a:p>
        </p:txBody>
      </p:sp>
      <p:sp>
        <p:nvSpPr>
          <p:cNvPr id="58" name="Line Callout 2 57"/>
          <p:cNvSpPr/>
          <p:nvPr/>
        </p:nvSpPr>
        <p:spPr>
          <a:xfrm>
            <a:off x="1371600" y="4953000"/>
            <a:ext cx="1371600" cy="533400"/>
          </a:xfrm>
          <a:prstGeom prst="borderCallout2">
            <a:avLst>
              <a:gd name="adj1" fmla="val 49283"/>
              <a:gd name="adj2" fmla="val 99214"/>
              <a:gd name="adj3" fmla="val 63421"/>
              <a:gd name="adj4" fmla="val 113522"/>
              <a:gd name="adj5" fmla="val 80108"/>
              <a:gd name="adj6" fmla="val 147405"/>
            </a:avLst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900" b="1" dirty="0" smtClean="0">
                <a:solidFill>
                  <a:schemeClr val="tx1"/>
                </a:solidFill>
              </a:rPr>
              <a:t>Each event rule contains all the event classes associated with it.</a:t>
            </a:r>
            <a:endParaRPr lang="en-US" sz="900" b="1" dirty="0">
              <a:solidFill>
                <a:schemeClr val="tx1"/>
              </a:solidFill>
            </a:endParaRPr>
          </a:p>
        </p:txBody>
      </p:sp>
      <p:pic>
        <p:nvPicPr>
          <p:cNvPr id="21515" name="Picture 11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419600" y="838200"/>
            <a:ext cx="3352800" cy="4533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516" name="Picture 12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419600" y="1676400"/>
            <a:ext cx="4029075" cy="2752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4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54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4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54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54" presetClass="entr" presetSubtype="0" ac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800" decel="100000"/>
                                        <p:tgtEl>
                                          <p:spTgt spid="215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800" decel="100000" fill="hold"/>
                                        <p:tgtEl>
                                          <p:spTgt spid="215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800" decel="100000" fill="hold"/>
                                        <p:tgtEl>
                                          <p:spTgt spid="215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800" decel="100000" fill="hold"/>
                                        <p:tgtEl>
                                          <p:spTgt spid="215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15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15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6" presetID="3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800" decel="100000"/>
                                        <p:tgtEl>
                                          <p:spTgt spid="215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" dur="800" decel="100000" fill="hold"/>
                                        <p:tgtEl>
                                          <p:spTgt spid="215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800" decel="100000" fill="hold"/>
                                        <p:tgtEl>
                                          <p:spTgt spid="215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800" decel="100000" fill="hold"/>
                                        <p:tgtEl>
                                          <p:spTgt spid="215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15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15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4" presetClass="exit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7" dur="500"/>
                                        <p:tgtEl>
                                          <p:spTgt spid="215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5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4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70" dur="500"/>
                                        <p:tgtEl>
                                          <p:spTgt spid="215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5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54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0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54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9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4" dur="800" decel="100000"/>
                                        <p:tgtEl>
                                          <p:spTgt spid="215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5" dur="800" decel="100000" fill="hold"/>
                                        <p:tgtEl>
                                          <p:spTgt spid="215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800" decel="100000" fill="hold"/>
                                        <p:tgtEl>
                                          <p:spTgt spid="215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800" decel="100000" fill="hold"/>
                                        <p:tgtEl>
                                          <p:spTgt spid="215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15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15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4" presetClass="exit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03" dur="500"/>
                                        <p:tgtEl>
                                          <p:spTgt spid="215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5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9" dur="800" decel="100000"/>
                                        <p:tgtEl>
                                          <p:spTgt spid="215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0" dur="800" decel="100000" fill="hold"/>
                                        <p:tgtEl>
                                          <p:spTgt spid="215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800" decel="100000" fill="hold"/>
                                        <p:tgtEl>
                                          <p:spTgt spid="215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800" decel="100000" fill="hold"/>
                                        <p:tgtEl>
                                          <p:spTgt spid="215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15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15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4" presetClass="exit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18" dur="500"/>
                                        <p:tgtEl>
                                          <p:spTgt spid="215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5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>
                      <p:stCondLst>
                        <p:cond delay="indefinite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54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4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5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6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7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8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23" grpId="0" animBg="1"/>
      <p:bldP spid="31" grpId="0" animBg="1"/>
      <p:bldP spid="57" grpId="0" animBg="1"/>
      <p:bldP spid="58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905000" y="2819400"/>
            <a:ext cx="529478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en-US" sz="5400" b="1" cap="all" spc="0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Job component</a:t>
            </a:r>
            <a:endParaRPr lang="en-US" sz="5400" b="1" cap="all" spc="0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70" decel="100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" dur="770" decel="100000"/>
                                        <p:tgtEl>
                                          <p:spTgt spid="2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9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0" dur="77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1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2" dur="77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3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609600" y="914400"/>
            <a:ext cx="838200" cy="152400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dirty="0" smtClean="0"/>
              <a:t>Name</a:t>
            </a:r>
            <a:endParaRPr lang="en-US" sz="1000" dirty="0"/>
          </a:p>
        </p:txBody>
      </p:sp>
      <p:sp>
        <p:nvSpPr>
          <p:cNvPr id="6" name="Rectangle 5"/>
          <p:cNvSpPr/>
          <p:nvPr/>
        </p:nvSpPr>
        <p:spPr>
          <a:xfrm>
            <a:off x="5638800" y="914400"/>
            <a:ext cx="685800" cy="152400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dirty="0" err="1" smtClean="0"/>
              <a:t>Emplid</a:t>
            </a:r>
            <a:endParaRPr lang="en-US" sz="1000" dirty="0"/>
          </a:p>
        </p:txBody>
      </p:sp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1000" y="609600"/>
            <a:ext cx="8534400" cy="5867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Oval 10"/>
          <p:cNvSpPr/>
          <p:nvPr/>
        </p:nvSpPr>
        <p:spPr>
          <a:xfrm>
            <a:off x="381000" y="2057400"/>
            <a:ext cx="3429000" cy="381000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Multiply 12"/>
          <p:cNvSpPr/>
          <p:nvPr/>
        </p:nvSpPr>
        <p:spPr>
          <a:xfrm>
            <a:off x="5029200" y="1981200"/>
            <a:ext cx="228600" cy="304800"/>
          </a:xfrm>
          <a:prstGeom prst="mathMultiply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Multiply 13"/>
          <p:cNvSpPr/>
          <p:nvPr/>
        </p:nvSpPr>
        <p:spPr>
          <a:xfrm>
            <a:off x="7391400" y="1752600"/>
            <a:ext cx="228600" cy="304800"/>
          </a:xfrm>
          <a:prstGeom prst="mathMultiply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Multiply 14"/>
          <p:cNvSpPr/>
          <p:nvPr/>
        </p:nvSpPr>
        <p:spPr>
          <a:xfrm>
            <a:off x="2590800" y="2895600"/>
            <a:ext cx="228600" cy="304800"/>
          </a:xfrm>
          <a:prstGeom prst="mathMultiply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Multiply 15"/>
          <p:cNvSpPr/>
          <p:nvPr/>
        </p:nvSpPr>
        <p:spPr>
          <a:xfrm>
            <a:off x="2438400" y="4648200"/>
            <a:ext cx="228600" cy="304800"/>
          </a:xfrm>
          <a:prstGeom prst="mathMultiply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Multiply 16"/>
          <p:cNvSpPr/>
          <p:nvPr/>
        </p:nvSpPr>
        <p:spPr>
          <a:xfrm>
            <a:off x="2209800" y="3429000"/>
            <a:ext cx="228600" cy="304800"/>
          </a:xfrm>
          <a:prstGeom prst="mathMultiply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Multiply 17"/>
          <p:cNvSpPr/>
          <p:nvPr/>
        </p:nvSpPr>
        <p:spPr>
          <a:xfrm>
            <a:off x="2209800" y="3657600"/>
            <a:ext cx="228600" cy="304800"/>
          </a:xfrm>
          <a:prstGeom prst="mathMultiply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Multiply 18"/>
          <p:cNvSpPr/>
          <p:nvPr/>
        </p:nvSpPr>
        <p:spPr>
          <a:xfrm>
            <a:off x="2362200" y="3962400"/>
            <a:ext cx="228600" cy="304800"/>
          </a:xfrm>
          <a:prstGeom prst="mathMultiply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Multiply 19"/>
          <p:cNvSpPr/>
          <p:nvPr/>
        </p:nvSpPr>
        <p:spPr>
          <a:xfrm>
            <a:off x="2667000" y="4191000"/>
            <a:ext cx="228600" cy="304800"/>
          </a:xfrm>
          <a:prstGeom prst="mathMultiply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Multiply 20"/>
          <p:cNvSpPr/>
          <p:nvPr/>
        </p:nvSpPr>
        <p:spPr>
          <a:xfrm>
            <a:off x="2286000" y="4419600"/>
            <a:ext cx="228600" cy="304800"/>
          </a:xfrm>
          <a:prstGeom prst="mathMultiply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Line Callout 2 21"/>
          <p:cNvSpPr/>
          <p:nvPr/>
        </p:nvSpPr>
        <p:spPr>
          <a:xfrm>
            <a:off x="5943600" y="152400"/>
            <a:ext cx="2438400" cy="609600"/>
          </a:xfrm>
          <a:prstGeom prst="borderCallout2">
            <a:avLst>
              <a:gd name="adj1" fmla="val 18750"/>
              <a:gd name="adj2" fmla="val -8333"/>
              <a:gd name="adj3" fmla="val 18750"/>
              <a:gd name="adj4" fmla="val -16667"/>
              <a:gd name="adj5" fmla="val 340802"/>
              <a:gd name="adj6" fmla="val -89578"/>
            </a:avLst>
          </a:prstGeom>
          <a:solidFill>
            <a:schemeClr val="accent2">
              <a:lumMod val="60000"/>
              <a:lumOff val="4000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 smtClean="0">
                <a:solidFill>
                  <a:schemeClr val="tx1"/>
                </a:solidFill>
              </a:rPr>
              <a:t>All setup values must be transformed from WD to PS valid values</a:t>
            </a:r>
            <a:endParaRPr lang="en-US" sz="1200" b="1" dirty="0">
              <a:solidFill>
                <a:schemeClr val="tx1"/>
              </a:solidFill>
            </a:endParaRPr>
          </a:p>
        </p:txBody>
      </p:sp>
      <p:sp>
        <p:nvSpPr>
          <p:cNvPr id="26" name="Rectangle 25"/>
          <p:cNvSpPr/>
          <p:nvPr/>
        </p:nvSpPr>
        <p:spPr>
          <a:xfrm>
            <a:off x="533400" y="1600200"/>
            <a:ext cx="762000" cy="152400"/>
          </a:xfrm>
          <a:prstGeom prst="rect">
            <a:avLst/>
          </a:prstGeom>
          <a:noFill/>
          <a:ln w="571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ectangle 26"/>
          <p:cNvSpPr/>
          <p:nvPr/>
        </p:nvSpPr>
        <p:spPr>
          <a:xfrm>
            <a:off x="533400" y="1828800"/>
            <a:ext cx="914400" cy="228600"/>
          </a:xfrm>
          <a:prstGeom prst="rect">
            <a:avLst/>
          </a:prstGeom>
          <a:noFill/>
          <a:ln w="571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/>
          <p:cNvSpPr/>
          <p:nvPr/>
        </p:nvSpPr>
        <p:spPr>
          <a:xfrm>
            <a:off x="6096000" y="990600"/>
            <a:ext cx="914400" cy="228600"/>
          </a:xfrm>
          <a:prstGeom prst="rect">
            <a:avLst/>
          </a:prstGeom>
          <a:noFill/>
          <a:ln w="571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 29"/>
          <p:cNvSpPr/>
          <p:nvPr/>
        </p:nvSpPr>
        <p:spPr>
          <a:xfrm>
            <a:off x="2819400" y="1828800"/>
            <a:ext cx="914400" cy="228600"/>
          </a:xfrm>
          <a:prstGeom prst="rect">
            <a:avLst/>
          </a:prstGeom>
          <a:noFill/>
          <a:ln w="571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Rectangle 31"/>
          <p:cNvSpPr/>
          <p:nvPr/>
        </p:nvSpPr>
        <p:spPr>
          <a:xfrm>
            <a:off x="5486400" y="1828800"/>
            <a:ext cx="914400" cy="228600"/>
          </a:xfrm>
          <a:prstGeom prst="rect">
            <a:avLst/>
          </a:prstGeom>
          <a:noFill/>
          <a:ln w="571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000"/>
                            </p:stCondLst>
                            <p:childTnLst>
                              <p:par>
                                <p:cTn id="19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500"/>
                            </p:stCondLst>
                            <p:childTnLst>
                              <p:par>
                                <p:cTn id="28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3000"/>
                            </p:stCondLst>
                            <p:childTnLst>
                              <p:par>
                                <p:cTn id="31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3500"/>
                            </p:stCondLst>
                            <p:childTnLst>
                              <p:par>
                                <p:cTn id="34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4000"/>
                            </p:stCondLst>
                            <p:childTnLst>
                              <p:par>
                                <p:cTn id="37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4500"/>
                            </p:stCondLst>
                            <p:childTnLst>
                              <p:par>
                                <p:cTn id="40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6" grpId="0" animBg="1"/>
      <p:bldP spid="27" grpId="0" animBg="1"/>
      <p:bldP spid="29" grpId="0" animBg="1"/>
      <p:bldP spid="30" grpId="0" animBg="1"/>
      <p:bldP spid="32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52400" y="152400"/>
            <a:ext cx="111252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spc="50" dirty="0">
                <a:ln w="11430">
                  <a:solidFill>
                    <a:schemeClr val="tx1"/>
                  </a:solidFill>
                </a:ln>
                <a:solidFill>
                  <a:srgbClr val="00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Defining data mappings </a:t>
            </a:r>
            <a:r>
              <a:rPr lang="en-US" sz="3600" b="1" spc="50" dirty="0" smtClean="0">
                <a:ln w="11430">
                  <a:solidFill>
                    <a:schemeClr val="tx1"/>
                  </a:solidFill>
                </a:ln>
                <a:solidFill>
                  <a:srgbClr val="00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for </a:t>
            </a:r>
            <a:r>
              <a:rPr lang="en-US" sz="3600" b="1" spc="50" dirty="0">
                <a:ln w="11430">
                  <a:solidFill>
                    <a:schemeClr val="tx1"/>
                  </a:solidFill>
                </a:ln>
                <a:solidFill>
                  <a:srgbClr val="00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setup values </a:t>
            </a:r>
            <a:endParaRPr lang="en-US" sz="3600" b="1" spc="50" dirty="0" smtClean="0">
              <a:ln w="11430">
                <a:solidFill>
                  <a:schemeClr val="tx1"/>
                </a:solidFill>
              </a:ln>
              <a:solidFill>
                <a:srgbClr val="0000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  <a:p>
            <a:r>
              <a:rPr lang="en-US" sz="3600" b="1" spc="50" dirty="0" smtClean="0">
                <a:ln w="11430">
                  <a:solidFill>
                    <a:schemeClr val="tx1"/>
                  </a:solidFill>
                </a:ln>
                <a:solidFill>
                  <a:srgbClr val="00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Between 2 systems will be:</a:t>
            </a:r>
            <a:endParaRPr lang="en-US" sz="3600" dirty="0"/>
          </a:p>
        </p:txBody>
      </p:sp>
      <p:sp>
        <p:nvSpPr>
          <p:cNvPr id="3" name="TextBox 2"/>
          <p:cNvSpPr txBox="1"/>
          <p:nvPr/>
        </p:nvSpPr>
        <p:spPr>
          <a:xfrm>
            <a:off x="-762000" y="5276671"/>
            <a:ext cx="111252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spc="50" dirty="0" smtClean="0">
                <a:ln w="11430">
                  <a:solidFill>
                    <a:schemeClr val="tx1"/>
                  </a:solidFill>
                </a:ln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Difficult to define </a:t>
            </a:r>
          </a:p>
          <a:p>
            <a:pPr algn="ctr"/>
            <a:r>
              <a:rPr lang="en-US" sz="3600" b="1" spc="50" dirty="0" smtClean="0">
                <a:ln w="11430">
                  <a:solidFill>
                    <a:schemeClr val="tx1"/>
                  </a:solidFill>
                </a:ln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when no 1</a:t>
            </a:r>
            <a:r>
              <a:rPr lang="en-US" sz="3600" b="1" spc="50" dirty="0">
                <a:ln w="11430">
                  <a:solidFill>
                    <a:schemeClr val="tx1"/>
                  </a:solidFill>
                </a:ln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:1 </a:t>
            </a:r>
            <a:r>
              <a:rPr lang="en-US" sz="3600" b="1" spc="50" dirty="0" smtClean="0">
                <a:ln w="11430">
                  <a:solidFill>
                    <a:schemeClr val="tx1"/>
                  </a:solidFill>
                </a:ln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relationships</a:t>
            </a:r>
            <a:endParaRPr lang="en-US" sz="3600" b="1" spc="50" dirty="0">
              <a:ln w="11430">
                <a:solidFill>
                  <a:schemeClr val="tx1"/>
                </a:solidFill>
              </a:ln>
              <a:solidFill>
                <a:schemeClr val="tx2">
                  <a:lumMod val="60000"/>
                  <a:lumOff val="40000"/>
                </a:schemeClr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3276600" y="1219200"/>
            <a:ext cx="2652689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spc="50" dirty="0">
                <a:ln w="11430">
                  <a:solidFill>
                    <a:schemeClr val="tx1"/>
                  </a:solidFill>
                </a:ln>
                <a:solidFill>
                  <a:schemeClr val="accent2">
                    <a:lumMod val="7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C</a:t>
            </a:r>
            <a:r>
              <a:rPr lang="en-US" sz="3600" b="1" spc="50" dirty="0" smtClean="0">
                <a:ln w="11430">
                  <a:solidFill>
                    <a:schemeClr val="tx1"/>
                  </a:solidFill>
                </a:ln>
                <a:solidFill>
                  <a:schemeClr val="accent2">
                    <a:lumMod val="7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omplicated</a:t>
            </a:r>
            <a:endParaRPr lang="en-US" sz="3600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838200" y="1944469"/>
            <a:ext cx="76962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600" b="1" spc="50" dirty="0" smtClean="0">
                <a:ln w="11430">
                  <a:solidFill>
                    <a:schemeClr val="tx1"/>
                  </a:solidFill>
                </a:ln>
                <a:solidFill>
                  <a:schemeClr val="accent3">
                    <a:lumMod val="7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Operationally </a:t>
            </a:r>
            <a:r>
              <a:rPr lang="en-US" sz="3600" b="1" spc="50" dirty="0">
                <a:ln w="11430">
                  <a:solidFill>
                    <a:schemeClr val="tx1"/>
                  </a:solidFill>
                </a:ln>
                <a:solidFill>
                  <a:schemeClr val="accent3">
                    <a:lumMod val="7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intensive to </a:t>
            </a:r>
            <a:r>
              <a:rPr lang="en-US" sz="3600" b="1" spc="50" dirty="0" smtClean="0">
                <a:ln w="11430">
                  <a:solidFill>
                    <a:schemeClr val="tx1"/>
                  </a:solidFill>
                </a:ln>
                <a:solidFill>
                  <a:schemeClr val="accent3">
                    <a:lumMod val="7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maintain</a:t>
            </a:r>
            <a:endParaRPr lang="en-US" sz="3600" dirty="0">
              <a:solidFill>
                <a:schemeClr val="accent3">
                  <a:lumMod val="75000"/>
                </a:schemeClr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762000" y="4057471"/>
            <a:ext cx="79248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600" b="1" spc="50" dirty="0">
                <a:ln w="11430">
                  <a:solidFill>
                    <a:schemeClr val="tx1"/>
                  </a:solidFill>
                </a:ln>
                <a:solidFill>
                  <a:schemeClr val="accent6">
                    <a:lumMod val="7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Subject to data </a:t>
            </a:r>
            <a:r>
              <a:rPr lang="en-US" sz="3600" b="1" spc="50" dirty="0" smtClean="0">
                <a:ln w="11430">
                  <a:solidFill>
                    <a:schemeClr val="tx1"/>
                  </a:solidFill>
                </a:ln>
                <a:solidFill>
                  <a:schemeClr val="accent6">
                    <a:lumMod val="7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integrity, timing </a:t>
            </a:r>
            <a:r>
              <a:rPr lang="en-US" sz="3600" b="1" spc="50" dirty="0">
                <a:ln w="11430">
                  <a:solidFill>
                    <a:schemeClr val="tx1"/>
                  </a:solidFill>
                </a:ln>
                <a:solidFill>
                  <a:schemeClr val="accent6">
                    <a:lumMod val="7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&amp; </a:t>
            </a:r>
            <a:r>
              <a:rPr lang="en-US" sz="3600" b="1" spc="50" dirty="0" err="1">
                <a:ln w="11430">
                  <a:solidFill>
                    <a:schemeClr val="tx1"/>
                  </a:solidFill>
                </a:ln>
                <a:solidFill>
                  <a:schemeClr val="accent6">
                    <a:lumMod val="7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discrepency</a:t>
            </a:r>
            <a:r>
              <a:rPr lang="en-US" sz="3600" b="1" spc="50" dirty="0">
                <a:ln w="11430">
                  <a:solidFill>
                    <a:schemeClr val="tx1"/>
                  </a:solidFill>
                </a:ln>
                <a:solidFill>
                  <a:schemeClr val="accent6">
                    <a:lumMod val="7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issues</a:t>
            </a:r>
          </a:p>
        </p:txBody>
      </p:sp>
      <p:sp>
        <p:nvSpPr>
          <p:cNvPr id="7" name="Rectangle 6"/>
          <p:cNvSpPr/>
          <p:nvPr/>
        </p:nvSpPr>
        <p:spPr>
          <a:xfrm>
            <a:off x="304800" y="2743200"/>
            <a:ext cx="86106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600" b="1" spc="50" dirty="0" smtClean="0">
                <a:ln w="11430">
                  <a:solidFill>
                    <a:schemeClr val="tx1"/>
                  </a:solidFill>
                </a:ln>
                <a:solidFill>
                  <a:schemeClr val="accent4">
                    <a:lumMod val="7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Tightly coupled and need close collaboration between WD &amp; PS</a:t>
            </a:r>
            <a:endParaRPr lang="en-US" sz="3600" dirty="0">
              <a:solidFill>
                <a:schemeClr val="accent4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5447976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5" presetClass="entr" presetSubtype="1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2"/>
      <p:bldP spid="4" grpId="0"/>
      <p:bldP spid="5" grpId="0"/>
      <p:bldP spid="6" grpId="0"/>
      <p:bldP spid="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8600" y="381000"/>
            <a:ext cx="8686800" cy="609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ectangle 5"/>
          <p:cNvSpPr/>
          <p:nvPr/>
        </p:nvSpPr>
        <p:spPr>
          <a:xfrm>
            <a:off x="6248400" y="609600"/>
            <a:ext cx="914400" cy="228600"/>
          </a:xfrm>
          <a:prstGeom prst="rect">
            <a:avLst/>
          </a:prstGeom>
          <a:noFill/>
          <a:ln w="571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2667000" y="1143000"/>
            <a:ext cx="1371600" cy="228600"/>
          </a:xfrm>
          <a:prstGeom prst="rect">
            <a:avLst/>
          </a:prstGeom>
          <a:noFill/>
          <a:ln w="571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381000" y="1143000"/>
            <a:ext cx="1066800" cy="228600"/>
          </a:xfrm>
          <a:prstGeom prst="rect">
            <a:avLst/>
          </a:prstGeom>
          <a:noFill/>
          <a:ln w="571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381000" y="1371600"/>
            <a:ext cx="1066800" cy="228600"/>
          </a:xfrm>
          <a:prstGeom prst="rect">
            <a:avLst/>
          </a:prstGeom>
          <a:noFill/>
          <a:ln w="571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457200" y="2667000"/>
            <a:ext cx="914400" cy="152400"/>
          </a:xfrm>
          <a:prstGeom prst="rect">
            <a:avLst/>
          </a:prstGeom>
          <a:noFill/>
          <a:ln w="571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381000" y="1752600"/>
            <a:ext cx="914400" cy="228600"/>
          </a:xfrm>
          <a:prstGeom prst="rect">
            <a:avLst/>
          </a:prstGeom>
          <a:noFill/>
          <a:ln w="571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4724400" y="1143000"/>
            <a:ext cx="1066800" cy="228600"/>
          </a:xfrm>
          <a:prstGeom prst="rect">
            <a:avLst/>
          </a:prstGeom>
          <a:noFill/>
          <a:ln w="571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9" grpId="0" animBg="1"/>
      <p:bldP spid="10" grpId="0" animBg="1"/>
      <p:bldP spid="12" grpId="0" animBg="1"/>
      <p:bldP spid="13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457200"/>
            <a:ext cx="8382000" cy="609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ectangle 5"/>
          <p:cNvSpPr/>
          <p:nvPr/>
        </p:nvSpPr>
        <p:spPr>
          <a:xfrm>
            <a:off x="6019800" y="914400"/>
            <a:ext cx="1066800" cy="228600"/>
          </a:xfrm>
          <a:prstGeom prst="rect">
            <a:avLst/>
          </a:prstGeom>
          <a:noFill/>
          <a:ln w="571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4572000" y="1600200"/>
            <a:ext cx="1066800" cy="228600"/>
          </a:xfrm>
          <a:prstGeom prst="rect">
            <a:avLst/>
          </a:prstGeom>
          <a:noFill/>
          <a:ln w="571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2819400" y="1600200"/>
            <a:ext cx="1066800" cy="228600"/>
          </a:xfrm>
          <a:prstGeom prst="rect">
            <a:avLst/>
          </a:prstGeom>
          <a:noFill/>
          <a:ln w="571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457200" y="1600200"/>
            <a:ext cx="1066800" cy="228600"/>
          </a:xfrm>
          <a:prstGeom prst="rect">
            <a:avLst/>
          </a:prstGeom>
          <a:noFill/>
          <a:ln w="571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457200" y="1905000"/>
            <a:ext cx="1066800" cy="228600"/>
          </a:xfrm>
          <a:prstGeom prst="rect">
            <a:avLst/>
          </a:prstGeom>
          <a:noFill/>
          <a:ln w="571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9" grpId="0" animBg="1"/>
      <p:bldP spid="10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468</TotalTime>
  <Words>902</Words>
  <Application>Microsoft Macintosh PowerPoint</Application>
  <PresentationFormat>On-screen Show (4:3)</PresentationFormat>
  <Paragraphs>409</Paragraphs>
  <Slides>16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17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 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Vicky Mikula</dc:creator>
  <cp:lastModifiedBy>Victoria Mikula</cp:lastModifiedBy>
  <cp:revision>68</cp:revision>
  <dcterms:created xsi:type="dcterms:W3CDTF">2011-06-09T14:56:23Z</dcterms:created>
  <dcterms:modified xsi:type="dcterms:W3CDTF">2011-06-10T16:36:01Z</dcterms:modified>
</cp:coreProperties>
</file>