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03" r:id="rId2"/>
    <p:sldId id="284" r:id="rId3"/>
    <p:sldId id="296" r:id="rId4"/>
    <p:sldId id="297" r:id="rId5"/>
    <p:sldId id="298" r:id="rId6"/>
    <p:sldId id="307" r:id="rId7"/>
    <p:sldId id="308" r:id="rId8"/>
    <p:sldId id="295" r:id="rId9"/>
    <p:sldId id="287" r:id="rId10"/>
    <p:sldId id="286" r:id="rId11"/>
    <p:sldId id="285" r:id="rId12"/>
    <p:sldId id="288" r:id="rId13"/>
    <p:sldId id="289" r:id="rId14"/>
    <p:sldId id="291" r:id="rId15"/>
    <p:sldId id="290" r:id="rId16"/>
    <p:sldId id="292" r:id="rId17"/>
    <p:sldId id="293" r:id="rId18"/>
    <p:sldId id="294" r:id="rId19"/>
    <p:sldId id="299" r:id="rId20"/>
    <p:sldId id="300" r:id="rId21"/>
    <p:sldId id="301" r:id="rId22"/>
    <p:sldId id="306" r:id="rId23"/>
    <p:sldId id="304" r:id="rId24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571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52" autoAdjust="0"/>
  </p:normalViewPr>
  <p:slideViewPr>
    <p:cSldViewPr>
      <p:cViewPr>
        <p:scale>
          <a:sx n="114" d="100"/>
          <a:sy n="114" d="100"/>
        </p:scale>
        <p:origin x="-342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FA06F-217B-47B5-B961-BCD627155881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514EE-EBF7-4B4D-81CC-FF16696976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57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FE0D985A-3B70-4A8E-8177-4EBB4C82AE9A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368396DF-2BED-44FF-8C5D-A5D9B46E6E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88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6DF-2BED-44FF-8C5D-A5D9B46E6E4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AAE3D-9423-41E2-AA6F-17A4EB47F93C}" type="datetimeFigureOut">
              <a:rPr lang="en-US" smtClean="0"/>
              <a:pPr/>
              <a:t>5/19/2011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88917-D4A7-4196-A3FB-D5207DED05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rnell.qualtrics.com/SE/?SID=SV_diKljtlFTz7OAi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rnell.qualtrics.com/SE/?SID=SV_aidHv1MwLopwWeU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urveys.cornell.ed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urveys.cornell.ed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2525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Everyday Usability</a:t>
            </a:r>
            <a:endParaRPr lang="en-US" sz="6600" dirty="0">
              <a:solidFill>
                <a:srgbClr val="2525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20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Kathy Chiang</a:t>
            </a:r>
          </a:p>
          <a:p>
            <a:pPr marL="0" indent="0" algn="ctr">
              <a:buNone/>
            </a:pPr>
            <a:r>
              <a:rPr lang="en-US" sz="2800" dirty="0" smtClean="0"/>
              <a:t>Matt Connolly</a:t>
            </a:r>
          </a:p>
          <a:p>
            <a:pPr marL="0" indent="0" algn="ctr">
              <a:buNone/>
            </a:pPr>
            <a:r>
              <a:rPr lang="en-US" sz="2800" dirty="0" smtClean="0"/>
              <a:t>Mary Beth Martini-Lyons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 smtClean="0"/>
              <a:t>Career Development Week 2011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485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" y="1676400"/>
            <a:ext cx="9024938" cy="5094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4038600" y="6019800"/>
            <a:ext cx="1600200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315200" y="3505200"/>
            <a:ext cx="1981200" cy="718633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Creating Survey Questions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71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Question Types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1"/>
            <a:ext cx="8229600" cy="2514599"/>
          </a:xfrm>
        </p:spPr>
        <p:txBody>
          <a:bodyPr numCol="2">
            <a:normAutofit fontScale="92500" lnSpcReduction="20000"/>
          </a:bodyPr>
          <a:lstStyle/>
          <a:p>
            <a:r>
              <a:rPr lang="en-US" dirty="0" smtClean="0"/>
              <a:t>Multiple choice</a:t>
            </a:r>
          </a:p>
          <a:p>
            <a:r>
              <a:rPr lang="en-US" dirty="0" smtClean="0"/>
              <a:t>Text entry</a:t>
            </a:r>
          </a:p>
          <a:p>
            <a:r>
              <a:rPr lang="en-US" dirty="0" smtClean="0"/>
              <a:t>Rank order</a:t>
            </a:r>
          </a:p>
          <a:p>
            <a:r>
              <a:rPr lang="en-US" dirty="0" smtClean="0"/>
              <a:t>Pick, group, rank</a:t>
            </a:r>
          </a:p>
          <a:p>
            <a:endParaRPr lang="en-US" dirty="0" smtClean="0"/>
          </a:p>
          <a:p>
            <a:r>
              <a:rPr lang="en-US" dirty="0" smtClean="0"/>
              <a:t>Heat map</a:t>
            </a:r>
          </a:p>
          <a:p>
            <a:r>
              <a:rPr lang="en-US" dirty="0" smtClean="0"/>
              <a:t>Hot spot</a:t>
            </a:r>
          </a:p>
          <a:p>
            <a:r>
              <a:rPr lang="en-US" dirty="0" err="1" smtClean="0"/>
              <a:t>Likert</a:t>
            </a:r>
            <a:r>
              <a:rPr lang="en-US" dirty="0" smtClean="0"/>
              <a:t> scale</a:t>
            </a:r>
          </a:p>
          <a:p>
            <a:r>
              <a:rPr lang="en-US" dirty="0" smtClean="0"/>
              <a:t>Gap analysis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50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Examples of Question Types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48" y="1447800"/>
            <a:ext cx="878205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6477000" y="6172200"/>
            <a:ext cx="1676400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1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Show All Question Types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371600"/>
            <a:ext cx="8715375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5791200" y="3124200"/>
            <a:ext cx="1676400" cy="2514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5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Hot Spot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1"/>
            <a:ext cx="8229600" cy="3200400"/>
          </a:xfrm>
        </p:spPr>
        <p:txBody>
          <a:bodyPr/>
          <a:lstStyle/>
          <a:p>
            <a:r>
              <a:rPr lang="en-US" dirty="0" smtClean="0"/>
              <a:t>Uses a screen clipping</a:t>
            </a:r>
          </a:p>
          <a:p>
            <a:r>
              <a:rPr lang="en-US" dirty="0" smtClean="0"/>
              <a:t>Define regions of the page to test</a:t>
            </a:r>
          </a:p>
          <a:p>
            <a:r>
              <a:rPr lang="en-US" dirty="0" smtClean="0"/>
              <a:t>Users highlight regions to mark them useful, not useful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06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0332"/>
            <a:ext cx="6576167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85800" cy="4648200"/>
          </a:xfrm>
        </p:spPr>
        <p:txBody>
          <a:bodyPr vert="vert270"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r</a:t>
            </a:r>
            <a:r>
              <a:rPr lang="en-US" dirty="0" smtClean="0">
                <a:solidFill>
                  <a:srgbClr val="C00000"/>
                </a:solidFill>
              </a:rPr>
              <a:t>egions defined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45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7848600" cy="6729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" y="4964695"/>
            <a:ext cx="19366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Boxes appear around</a:t>
            </a:r>
          </a:p>
          <a:p>
            <a:r>
              <a:rPr lang="en-US" dirty="0" smtClean="0"/>
              <a:t>regions when </a:t>
            </a:r>
            <a:r>
              <a:rPr lang="en-US" dirty="0" err="1" smtClean="0"/>
              <a:t>moused</a:t>
            </a:r>
            <a:r>
              <a:rPr lang="en-US" dirty="0" smtClean="0"/>
              <a:t> over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447800" y="5486401"/>
            <a:ext cx="2133600" cy="78458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8600" y="2057400"/>
            <a:ext cx="1219200" cy="2362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Users click once to turn the region green and twice to turn the region red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143000" y="2209800"/>
            <a:ext cx="1371600" cy="457200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143000" y="2209800"/>
            <a:ext cx="3238500" cy="609600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60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Distribute the Survey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1"/>
            <a:ext cx="8229600" cy="3200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Preview it first</a:t>
            </a:r>
          </a:p>
          <a:p>
            <a:r>
              <a:rPr lang="en-US" dirty="0" smtClean="0"/>
              <a:t>Activate the survey</a:t>
            </a:r>
          </a:p>
          <a:p>
            <a:r>
              <a:rPr lang="en-US" dirty="0" smtClean="0"/>
              <a:t>Email the link to participants</a:t>
            </a:r>
          </a:p>
          <a:p>
            <a:pPr lvl="1"/>
            <a:r>
              <a:rPr lang="en-US" dirty="0" smtClean="0"/>
              <a:t>Open access?</a:t>
            </a:r>
          </a:p>
          <a:p>
            <a:pPr lvl="1"/>
            <a:r>
              <a:rPr lang="en-US" dirty="0" smtClean="0"/>
              <a:t>Invitation only?</a:t>
            </a:r>
          </a:p>
          <a:p>
            <a:pPr lvl="1"/>
            <a:r>
              <a:rPr lang="en-US" dirty="0" smtClean="0"/>
              <a:t>Password protected?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9192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View Survey Results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1"/>
            <a:ext cx="8229600" cy="3200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View reports online</a:t>
            </a:r>
          </a:p>
          <a:p>
            <a:pPr lvl="1"/>
            <a:r>
              <a:rPr lang="en-US" dirty="0" smtClean="0"/>
              <a:t>View survey response overall </a:t>
            </a:r>
          </a:p>
          <a:p>
            <a:pPr lvl="1"/>
            <a:r>
              <a:rPr lang="en-US" dirty="0" smtClean="0"/>
              <a:t>View by </a:t>
            </a:r>
            <a:r>
              <a:rPr lang="en-US" dirty="0" err="1" smtClean="0"/>
              <a:t>sugroup</a:t>
            </a:r>
            <a:r>
              <a:rPr lang="en-US" dirty="0" smtClean="0"/>
              <a:t>, i.e. per question</a:t>
            </a:r>
          </a:p>
          <a:p>
            <a:pPr lvl="1"/>
            <a:r>
              <a:rPr lang="en-US" dirty="0" smtClean="0"/>
              <a:t>View by respondent </a:t>
            </a:r>
          </a:p>
          <a:p>
            <a:r>
              <a:rPr lang="en-US" dirty="0" smtClean="0"/>
              <a:t>Download data as </a:t>
            </a:r>
            <a:r>
              <a:rPr lang="en-US" dirty="0" err="1" smtClean="0"/>
              <a:t>csv</a:t>
            </a:r>
            <a:r>
              <a:rPr lang="en-US" dirty="0" smtClean="0"/>
              <a:t> file into Excel</a:t>
            </a:r>
          </a:p>
          <a:p>
            <a:r>
              <a:rPr lang="en-US" dirty="0" smtClean="0"/>
              <a:t>Use </a:t>
            </a:r>
            <a:r>
              <a:rPr lang="en-US" dirty="0" err="1" smtClean="0"/>
              <a:t>Qualtrics</a:t>
            </a:r>
            <a:r>
              <a:rPr lang="en-US" dirty="0" smtClean="0"/>
              <a:t> cross tabulations tool online</a:t>
            </a:r>
          </a:p>
        </p:txBody>
      </p:sp>
    </p:spTree>
    <p:extLst>
      <p:ext uri="{BB962C8B-B14F-4D97-AF65-F5344CB8AC3E}">
        <p14:creationId xmlns:p14="http://schemas.microsoft.com/office/powerpoint/2010/main" val="358972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 Group and Rank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https://cornell.qualtrics.com/SE/?</a:t>
            </a:r>
            <a:r>
              <a:rPr lang="en-US" dirty="0" smtClean="0">
                <a:hlinkClick r:id="rId4"/>
              </a:rPr>
              <a:t>SID=SV_diKljtlFTz7OAiE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5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252571"/>
                </a:solidFill>
              </a:rPr>
              <a:t>College students on the web : </a:t>
            </a:r>
            <a:r>
              <a:rPr lang="en-US" sz="2400" b="1" dirty="0">
                <a:solidFill>
                  <a:srgbClr val="252571"/>
                </a:solidFill>
              </a:rPr>
              <a:t>usability guidelines for creating compelling websites for college </a:t>
            </a:r>
            <a:r>
              <a:rPr lang="en-US" sz="2400" b="1" dirty="0" smtClean="0">
                <a:solidFill>
                  <a:srgbClr val="252571"/>
                </a:solidFill>
              </a:rPr>
              <a:t>students</a:t>
            </a:r>
            <a:endParaRPr lang="en-US" sz="2400" dirty="0">
              <a:solidFill>
                <a:srgbClr val="25257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Students </a:t>
            </a:r>
            <a:r>
              <a:rPr lang="en-US" sz="3000" dirty="0"/>
              <a:t>consider websites as </a:t>
            </a:r>
            <a:r>
              <a:rPr lang="en-US" sz="3000" dirty="0" smtClean="0"/>
              <a:t>tools.  A </a:t>
            </a:r>
            <a:r>
              <a:rPr lang="en-US" sz="3000" dirty="0"/>
              <a:t>good site is one that helps them quickly accomplish their goals.</a:t>
            </a:r>
          </a:p>
          <a:p>
            <a:r>
              <a:rPr lang="en-US" sz="3000" dirty="0"/>
              <a:t>Students are busy individuals  -- If they don‘t perceive immediate payoff for their efforts, they will not click on a link, fix an error, or read detailed instructions</a:t>
            </a:r>
            <a:r>
              <a:rPr lang="en-US" sz="3000" dirty="0" smtClean="0"/>
              <a:t>.</a:t>
            </a:r>
            <a:endParaRPr lang="en-US" sz="3000" dirty="0"/>
          </a:p>
          <a:p>
            <a:r>
              <a:rPr lang="en-US" sz="3000" dirty="0"/>
              <a:t>There is a correlation between the amount of information people process and the number of items on a page. People </a:t>
            </a:r>
            <a:r>
              <a:rPr lang="en-US" sz="3000" dirty="0" smtClean="0"/>
              <a:t>remember more </a:t>
            </a:r>
            <a:r>
              <a:rPr lang="en-US" sz="3000" dirty="0"/>
              <a:t>with fewer items on the page</a:t>
            </a:r>
            <a:r>
              <a:rPr lang="en-US" sz="3000" dirty="0" smtClean="0"/>
              <a:t>.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30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Heat map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https://cornell.qualtrics.com/SE/?</a:t>
            </a:r>
            <a:r>
              <a:rPr lang="en-US" dirty="0" smtClean="0">
                <a:hlinkClick r:id="rId4"/>
              </a:rPr>
              <a:t>SID=SV_aidHv1MwLopwWeU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5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76997"/>
            <a:ext cx="5510212" cy="5704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5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5300" b="1" dirty="0" smtClean="0">
                <a:solidFill>
                  <a:srgbClr val="252571"/>
                </a:solidFill>
              </a:rPr>
              <a:t>Join our group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We need new associates </a:t>
            </a:r>
            <a:br>
              <a:rPr lang="en-US" sz="3100" dirty="0" smtClean="0"/>
            </a:br>
            <a:r>
              <a:rPr lang="en-US" sz="3100" dirty="0" smtClean="0"/>
              <a:t>for the 2011-13 cycle </a:t>
            </a:r>
            <a:endParaRPr lang="en-US" sz="31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126" y="2319338"/>
            <a:ext cx="6321074" cy="370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8682" y="6361976"/>
            <a:ext cx="662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Image from </a:t>
            </a:r>
            <a:r>
              <a:rPr lang="en-US" sz="1200" dirty="0" err="1" smtClean="0"/>
              <a:t>Screencaps</a:t>
            </a:r>
            <a:r>
              <a:rPr lang="en-US" sz="1200" dirty="0" smtClean="0"/>
              <a:t> database.  Original: Time Bandits – Handmade films, Terry Gilliam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573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rgbClr val="252571"/>
                </a:solidFill>
              </a:rPr>
              <a:t>College students on the web : </a:t>
            </a:r>
            <a:r>
              <a:rPr lang="en-US" sz="2400" b="1" dirty="0">
                <a:solidFill>
                  <a:srgbClr val="252571"/>
                </a:solidFill>
              </a:rPr>
              <a:t>usability guidelines for creating compelling websites for college students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Students fled the website immediately when confronted with a page full of dense text—not even reading the first sentence. </a:t>
            </a:r>
          </a:p>
          <a:p>
            <a:r>
              <a:rPr lang="en-US" sz="3000" dirty="0"/>
              <a:t>students ignored or misinterpreted links that began with the wrong </a:t>
            </a:r>
            <a:r>
              <a:rPr lang="en-US" sz="3000" dirty="0" smtClean="0"/>
              <a:t>keyword</a:t>
            </a:r>
            <a:endParaRPr lang="en-US" sz="3000" dirty="0"/>
          </a:p>
          <a:p>
            <a:r>
              <a:rPr lang="en-US" sz="3000" dirty="0"/>
              <a:t>Making design decisions based on your preferences or those of students you know may result in disastrous </a:t>
            </a:r>
            <a:r>
              <a:rPr lang="en-US" sz="3000" dirty="0" smtClean="0"/>
              <a:t>outcomes because </a:t>
            </a:r>
            <a:r>
              <a:rPr lang="en-US" sz="3000" b="1" dirty="0"/>
              <a:t>you are not representative of your target audience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5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9600"/>
            <a:ext cx="6096000" cy="5241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5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823913"/>
            <a:ext cx="4962525" cy="521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5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Tools</a:t>
            </a:r>
            <a:br>
              <a:rPr lang="en-US" dirty="0" smtClean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1676400"/>
            <a:ext cx="3142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Site review/heuristic evaluation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2209800"/>
            <a:ext cx="1070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Interview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2819400"/>
            <a:ext cx="1712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Paper prototype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90600" y="3429000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“Formal” usability test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66800" y="4495800"/>
            <a:ext cx="2213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Questionnaire/survey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6800" y="5029200"/>
            <a:ext cx="1320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Focus group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66800" y="5638800"/>
            <a:ext cx="97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Log data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66800" y="6172200"/>
            <a:ext cx="3146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Ethnographic study/user design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66800" y="3962400"/>
            <a:ext cx="2288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Cognitive walkthrough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72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Tools</a:t>
            </a:r>
            <a:br>
              <a:rPr lang="en-US" dirty="0" smtClean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685800" y="1447800"/>
          <a:ext cx="7924800" cy="512064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641600"/>
                <a:gridCol w="2641600"/>
                <a:gridCol w="2641600"/>
              </a:tblGrid>
              <a:tr h="9144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“Expert”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Amateur</a:t>
                      </a:r>
                      <a:endParaRPr lang="en-US" sz="4000" dirty="0"/>
                    </a:p>
                  </a:txBody>
                  <a:tcPr/>
                </a:tc>
              </a:tr>
              <a:tr h="1485909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chemeClr val="bg1"/>
                          </a:solidFill>
                        </a:rPr>
                        <a:t>Fast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Site</a:t>
                      </a:r>
                      <a:r>
                        <a:rPr lang="en-US" sz="2400" baseline="0" dirty="0" smtClean="0"/>
                        <a:t> review</a:t>
                      </a:r>
                    </a:p>
                    <a:p>
                      <a:endParaRPr lang="en-US" sz="2400" baseline="0" dirty="0" smtClean="0"/>
                    </a:p>
                    <a:p>
                      <a:r>
                        <a:rPr lang="en-US" sz="2400" baseline="0" dirty="0" smtClean="0"/>
                        <a:t>Cognitive walkthrough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Questionnaire</a:t>
                      </a:r>
                    </a:p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Log data</a:t>
                      </a:r>
                    </a:p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Ethnographic</a:t>
                      </a:r>
                      <a:r>
                        <a:rPr lang="en-US" sz="2400" baseline="0" dirty="0" smtClean="0"/>
                        <a:t> study/user design</a:t>
                      </a:r>
                      <a:endParaRPr lang="en-US" sz="2400" dirty="0"/>
                    </a:p>
                  </a:txBody>
                  <a:tcPr/>
                </a:tc>
              </a:tr>
              <a:tr h="1485909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chemeClr val="bg1"/>
                          </a:solidFill>
                        </a:rPr>
                        <a:t>Slow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Interview</a:t>
                      </a:r>
                    </a:p>
                    <a:p>
                      <a:r>
                        <a:rPr lang="en-US" sz="2400" baseline="0" dirty="0" smtClean="0"/>
                        <a:t>Paper prototype</a:t>
                      </a:r>
                    </a:p>
                    <a:p>
                      <a:r>
                        <a:rPr lang="en-US" sz="2400" baseline="0" dirty="0" smtClean="0"/>
                        <a:t>Formal usability test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Focus group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29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ars_RalphBijker_Flickr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tretch>
            <a:fillRect/>
          </a:stretch>
        </p:blipFill>
        <p:spPr>
          <a:xfrm>
            <a:off x="6172200" y="0"/>
            <a:ext cx="29718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C00000"/>
                </a:solidFill>
              </a:rPr>
              <a:t>Qualtrics</a:t>
            </a:r>
            <a:r>
              <a:rPr lang="en-US" dirty="0" smtClean="0">
                <a:solidFill>
                  <a:srgbClr val="C00000"/>
                </a:solidFill>
              </a:rPr>
              <a:t>:  The Cornell Survey Tool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038601"/>
          </a:xfrm>
        </p:spPr>
        <p:txBody>
          <a:bodyPr>
            <a:normAutofit/>
          </a:bodyPr>
          <a:lstStyle/>
          <a:p>
            <a:r>
              <a:rPr lang="en-US" dirty="0" smtClean="0"/>
              <a:t>Log in to create an account</a:t>
            </a:r>
          </a:p>
          <a:p>
            <a:r>
              <a:rPr lang="en-US" dirty="0" smtClean="0"/>
              <a:t>Tutorials and online classes available</a:t>
            </a:r>
          </a:p>
          <a:p>
            <a:r>
              <a:rPr lang="en-US" dirty="0" smtClean="0"/>
              <a:t>Institutional Review Board approval required</a:t>
            </a:r>
          </a:p>
          <a:p>
            <a:r>
              <a:rPr lang="en-US" dirty="0" smtClean="0"/>
              <a:t>Usability Team can assist in survey creation and administration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>
                <a:hlinkClick r:id="rId4"/>
              </a:rPr>
              <a:t>http://surveys.cornell.edu/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1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"/>
            <a:ext cx="6869616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85800" cy="6629400"/>
          </a:xfrm>
        </p:spPr>
        <p:txBody>
          <a:bodyPr vert="vert270">
            <a:normAutofit fontScale="90000"/>
          </a:bodyPr>
          <a:lstStyle/>
          <a:p>
            <a:r>
              <a:rPr lang="en-US" dirty="0">
                <a:hlinkClick r:id="rId4"/>
              </a:rPr>
              <a:t>http://surveys.cornell.edu/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46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461</Words>
  <Application>Microsoft Office PowerPoint</Application>
  <PresentationFormat>On-screen Show (4:3)</PresentationFormat>
  <Paragraphs>113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Everyday Usability</vt:lpstr>
      <vt:lpstr>College students on the web : usability guidelines for creating compelling websites for college students</vt:lpstr>
      <vt:lpstr>College students on the web : usability guidelines for creating compelling websites for college students</vt:lpstr>
      <vt:lpstr>PowerPoint Presentation</vt:lpstr>
      <vt:lpstr>PowerPoint Presentation</vt:lpstr>
      <vt:lpstr>Tools </vt:lpstr>
      <vt:lpstr>Tools </vt:lpstr>
      <vt:lpstr>Qualtrics:  The Cornell Survey Tool</vt:lpstr>
      <vt:lpstr>http://surveys.cornell.edu/</vt:lpstr>
      <vt:lpstr>Creating Survey Questions</vt:lpstr>
      <vt:lpstr>Question Types</vt:lpstr>
      <vt:lpstr>Examples of Question Types</vt:lpstr>
      <vt:lpstr>Show All Question Types</vt:lpstr>
      <vt:lpstr>Hot Spot</vt:lpstr>
      <vt:lpstr>regions defined</vt:lpstr>
      <vt:lpstr>PowerPoint Presentation</vt:lpstr>
      <vt:lpstr>Distribute the Survey</vt:lpstr>
      <vt:lpstr>View Survey Results</vt:lpstr>
      <vt:lpstr>Pick Group and Rank</vt:lpstr>
      <vt:lpstr>Heat map</vt:lpstr>
      <vt:lpstr>PowerPoint Presentation</vt:lpstr>
      <vt:lpstr>Join our group We need new associates  for the 2011-13 cycle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ksc3</dc:creator>
  <cp:lastModifiedBy>ksc3</cp:lastModifiedBy>
  <cp:revision>110</cp:revision>
  <dcterms:created xsi:type="dcterms:W3CDTF">2010-05-11T16:01:57Z</dcterms:created>
  <dcterms:modified xsi:type="dcterms:W3CDTF">2011-05-19T14:51:37Z</dcterms:modified>
</cp:coreProperties>
</file>