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387175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Paroma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Paroma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Derek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B.B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Derek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Hayley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Hayley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>
            <a:off x="0" y="1600200"/>
            <a:ext cx="9144000" cy="3657600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9" name="Shape 9"/>
          <p:cNvGrpSpPr/>
          <p:nvPr/>
        </p:nvGrpSpPr>
        <p:grpSpPr>
          <a:xfrm>
            <a:off x="0" y="-1438"/>
            <a:ext cx="1827407" cy="6859503"/>
            <a:chOff x="0" y="-1438"/>
            <a:chExt cx="798029" cy="6859503"/>
          </a:xfrm>
        </p:grpSpPr>
        <p:sp>
          <p:nvSpPr>
            <p:cNvPr id="10" name="Shape 10"/>
            <p:cNvSpPr/>
            <p:nvPr/>
          </p:nvSpPr>
          <p:spPr>
            <a:xfrm>
              <a:off x="0" y="-1438"/>
              <a:ext cx="798029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Shape 11"/>
            <p:cNvSpPr/>
            <p:nvPr/>
          </p:nvSpPr>
          <p:spPr>
            <a:xfrm>
              <a:off x="0" y="0"/>
              <a:ext cx="399014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2" name="Shape 12"/>
          <p:cNvGrpSpPr/>
          <p:nvPr/>
        </p:nvGrpSpPr>
        <p:grpSpPr>
          <a:xfrm flipH="1">
            <a:off x="7316591" y="0"/>
            <a:ext cx="1827407" cy="6859503"/>
            <a:chOff x="0" y="-1438"/>
            <a:chExt cx="798029" cy="6859503"/>
          </a:xfrm>
        </p:grpSpPr>
        <p:sp>
          <p:nvSpPr>
            <p:cNvPr id="13" name="Shape 13"/>
            <p:cNvSpPr/>
            <p:nvPr/>
          </p:nvSpPr>
          <p:spPr>
            <a:xfrm>
              <a:off x="0" y="-1438"/>
              <a:ext cx="798029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0" y="0"/>
              <a:ext cx="399014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85800" y="2090913"/>
            <a:ext cx="7772400" cy="165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indent="3048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indent="3048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indent="3048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indent="3048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indent="3048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indent="3048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indent="3048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indent="3048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48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685800" y="3886200"/>
            <a:ext cx="7772400" cy="87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524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indent="1524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indent="1524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indent="1524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indent="1524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indent="1524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indent="1524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indent="1524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indent="152400" algn="ctr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-1438"/>
            <a:ext cx="9144000" cy="1525499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19" name="Shape 19"/>
          <p:cNvGrpSpPr/>
          <p:nvPr/>
        </p:nvGrpSpPr>
        <p:grpSpPr>
          <a:xfrm>
            <a:off x="0" y="-1438"/>
            <a:ext cx="649180" cy="6859503"/>
            <a:chOff x="0" y="-1438"/>
            <a:chExt cx="649180" cy="6859503"/>
          </a:xfrm>
        </p:grpSpPr>
        <p:sp>
          <p:nvSpPr>
            <p:cNvPr id="20" name="Shape 20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2" name="Shape 22"/>
          <p:cNvGrpSpPr/>
          <p:nvPr/>
        </p:nvGrpSpPr>
        <p:grpSpPr>
          <a:xfrm flipH="1">
            <a:off x="8494493" y="0"/>
            <a:ext cx="649180" cy="6859503"/>
            <a:chOff x="0" y="-1438"/>
            <a:chExt cx="649180" cy="6859503"/>
          </a:xfrm>
        </p:grpSpPr>
        <p:sp>
          <p:nvSpPr>
            <p:cNvPr id="23" name="Shape 23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5" name="Shape 25"/>
          <p:cNvSpPr/>
          <p:nvPr/>
        </p:nvSpPr>
        <p:spPr>
          <a:xfrm>
            <a:off x="0" y="6324600"/>
            <a:ext cx="9144000" cy="534899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0" y="-1438"/>
            <a:ext cx="9144000" cy="1525499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30" name="Shape 30"/>
          <p:cNvGrpSpPr/>
          <p:nvPr/>
        </p:nvGrpSpPr>
        <p:grpSpPr>
          <a:xfrm>
            <a:off x="0" y="-1438"/>
            <a:ext cx="649180" cy="6859503"/>
            <a:chOff x="0" y="-1438"/>
            <a:chExt cx="649180" cy="6859503"/>
          </a:xfrm>
        </p:grpSpPr>
        <p:sp>
          <p:nvSpPr>
            <p:cNvPr id="31" name="Shape 31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3" name="Shape 33"/>
          <p:cNvGrpSpPr/>
          <p:nvPr/>
        </p:nvGrpSpPr>
        <p:grpSpPr>
          <a:xfrm flipH="1">
            <a:off x="8494493" y="0"/>
            <a:ext cx="649180" cy="6859503"/>
            <a:chOff x="0" y="-1438"/>
            <a:chExt cx="649180" cy="6859503"/>
          </a:xfrm>
        </p:grpSpPr>
        <p:sp>
          <p:nvSpPr>
            <p:cNvPr id="34" name="Shape 34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35" name="Shape 35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36" name="Shape 36"/>
          <p:cNvSpPr/>
          <p:nvPr/>
        </p:nvSpPr>
        <p:spPr>
          <a:xfrm>
            <a:off x="0" y="6324600"/>
            <a:ext cx="9144000" cy="534899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0" y="-1438"/>
            <a:ext cx="9144000" cy="1525499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42" name="Shape 42"/>
          <p:cNvGrpSpPr/>
          <p:nvPr/>
        </p:nvGrpSpPr>
        <p:grpSpPr>
          <a:xfrm>
            <a:off x="0" y="-1438"/>
            <a:ext cx="649180" cy="6859503"/>
            <a:chOff x="0" y="-1438"/>
            <a:chExt cx="649180" cy="6859503"/>
          </a:xfrm>
        </p:grpSpPr>
        <p:sp>
          <p:nvSpPr>
            <p:cNvPr id="43" name="Shape 43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Shape 44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45" name="Shape 45"/>
          <p:cNvGrpSpPr/>
          <p:nvPr/>
        </p:nvGrpSpPr>
        <p:grpSpPr>
          <a:xfrm flipH="1">
            <a:off x="8494493" y="0"/>
            <a:ext cx="649180" cy="6859503"/>
            <a:chOff x="0" y="-1438"/>
            <a:chExt cx="649180" cy="6859503"/>
          </a:xfrm>
        </p:grpSpPr>
        <p:sp>
          <p:nvSpPr>
            <p:cNvPr id="46" name="Shape 46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Shape 47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48" name="Shape 48"/>
          <p:cNvSpPr/>
          <p:nvPr/>
        </p:nvSpPr>
        <p:spPr>
          <a:xfrm>
            <a:off x="0" y="6324600"/>
            <a:ext cx="9144000" cy="534899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0" y="-1438"/>
            <a:ext cx="9144000" cy="1525499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52" name="Shape 52"/>
          <p:cNvGrpSpPr/>
          <p:nvPr/>
        </p:nvGrpSpPr>
        <p:grpSpPr>
          <a:xfrm>
            <a:off x="0" y="-1438"/>
            <a:ext cx="649180" cy="6859503"/>
            <a:chOff x="0" y="-1438"/>
            <a:chExt cx="649180" cy="6859503"/>
          </a:xfrm>
        </p:grpSpPr>
        <p:sp>
          <p:nvSpPr>
            <p:cNvPr id="53" name="Shape 53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55" name="Shape 55"/>
          <p:cNvGrpSpPr/>
          <p:nvPr/>
        </p:nvGrpSpPr>
        <p:grpSpPr>
          <a:xfrm flipH="1">
            <a:off x="8494493" y="0"/>
            <a:ext cx="649180" cy="6859503"/>
            <a:chOff x="0" y="-1438"/>
            <a:chExt cx="649180" cy="6859503"/>
          </a:xfrm>
        </p:grpSpPr>
        <p:sp>
          <p:nvSpPr>
            <p:cNvPr id="56" name="Shape 56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58" name="Shape 58"/>
          <p:cNvSpPr/>
          <p:nvPr/>
        </p:nvSpPr>
        <p:spPr>
          <a:xfrm>
            <a:off x="0" y="6324600"/>
            <a:ext cx="9144000" cy="534899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66666"/>
              <a:buFont typeface="Arial"/>
              <a:buChar char="•"/>
              <a:defRPr sz="1800">
                <a:solidFill>
                  <a:schemeClr val="lt2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ourier New"/>
              <a:buChar char="o"/>
              <a:defRPr sz="1800">
                <a:solidFill>
                  <a:schemeClr val="lt2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Wingdings"/>
              <a:buChar char="§"/>
              <a:defRPr sz="1800">
                <a:solidFill>
                  <a:schemeClr val="lt2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66666"/>
              <a:buFont typeface="Arial"/>
              <a:buChar char="•"/>
              <a:defRPr sz="1800">
                <a:solidFill>
                  <a:schemeClr val="lt2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ourier New"/>
              <a:buChar char="o"/>
              <a:defRPr sz="1800">
                <a:solidFill>
                  <a:schemeClr val="lt2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Wingdings"/>
              <a:buChar char="§"/>
              <a:defRPr sz="1800">
                <a:solidFill>
                  <a:schemeClr val="lt2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66666"/>
              <a:buFont typeface="Arial"/>
              <a:buChar char="•"/>
              <a:defRPr sz="1800">
                <a:solidFill>
                  <a:schemeClr val="lt2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ourier New"/>
              <a:buChar char="o"/>
              <a:defRPr sz="1800">
                <a:solidFill>
                  <a:schemeClr val="lt2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Wingdings"/>
              <a:buChar char="§"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0" y="-1438"/>
            <a:ext cx="9144000" cy="1525499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62" name="Shape 62"/>
          <p:cNvGrpSpPr/>
          <p:nvPr/>
        </p:nvGrpSpPr>
        <p:grpSpPr>
          <a:xfrm>
            <a:off x="0" y="-1438"/>
            <a:ext cx="649180" cy="6859503"/>
            <a:chOff x="0" y="-1438"/>
            <a:chExt cx="649180" cy="6859503"/>
          </a:xfrm>
        </p:grpSpPr>
        <p:sp>
          <p:nvSpPr>
            <p:cNvPr id="63" name="Shape 63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65" name="Shape 65"/>
          <p:cNvGrpSpPr/>
          <p:nvPr/>
        </p:nvGrpSpPr>
        <p:grpSpPr>
          <a:xfrm flipH="1">
            <a:off x="8494493" y="0"/>
            <a:ext cx="649180" cy="6859503"/>
            <a:chOff x="0" y="-1438"/>
            <a:chExt cx="649180" cy="6859503"/>
          </a:xfrm>
        </p:grpSpPr>
        <p:sp>
          <p:nvSpPr>
            <p:cNvPr id="66" name="Shape 66"/>
            <p:cNvSpPr/>
            <p:nvPr/>
          </p:nvSpPr>
          <p:spPr>
            <a:xfrm>
              <a:off x="0" y="-1438"/>
              <a:ext cx="649180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0" y="0"/>
              <a:ext cx="500331" cy="6858065"/>
            </a:xfrm>
            <a:custGeom>
              <a:avLst/>
              <a:gdLst/>
              <a:ahLst/>
              <a:cxnLst/>
              <a:rect l="0" t="0" r="0" b="0"/>
              <a:pathLst>
                <a:path w="500332" h="6875253" extrusionOk="0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68" name="Shape 68"/>
          <p:cNvSpPr/>
          <p:nvPr/>
        </p:nvSpPr>
        <p:spPr>
          <a:xfrm>
            <a:off x="0" y="6324600"/>
            <a:ext cx="9144000" cy="534899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2"/>
            </a:gs>
            <a:gs pos="100000">
              <a:schemeClr val="dk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indent="228600" algn="l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indent="228600" algn="l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indent="228600" algn="l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indent="228600" algn="l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indent="228600" algn="l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indent="228600" algn="l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indent="228600" algn="l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indent="228600" algn="l" rtl="0">
              <a:spcBef>
                <a:spcPts val="0"/>
              </a:spcBef>
              <a:buClr>
                <a:schemeClr val="lt2"/>
              </a:buClr>
              <a:buSzPct val="100000"/>
              <a:buFont typeface="Trebuchet MS"/>
              <a:buNone/>
              <a:defRPr sz="3600" b="1" i="0" u="none" strike="noStrike" cap="none" baseline="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chemeClr val="lt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742950" indent="-285750" algn="l" rtl="0">
              <a:spcBef>
                <a:spcPts val="480"/>
              </a:spcBef>
              <a:buClr>
                <a:schemeClr val="lt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143000" indent="-228600" algn="l" rtl="0">
              <a:spcBef>
                <a:spcPts val="480"/>
              </a:spcBef>
              <a:buClr>
                <a:schemeClr val="lt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600200" indent="-228600" algn="l" rtl="0">
              <a:spcBef>
                <a:spcPts val="360"/>
              </a:spcBef>
              <a:buClr>
                <a:schemeClr val="lt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057400" indent="-228600" algn="l" rtl="0">
              <a:spcBef>
                <a:spcPts val="360"/>
              </a:spcBef>
              <a:buClr>
                <a:schemeClr val="lt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514600" indent="-228600" algn="l" rtl="0">
              <a:spcBef>
                <a:spcPts val="360"/>
              </a:spcBef>
              <a:buClr>
                <a:schemeClr val="lt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971800" indent="-228600" algn="l" rtl="0">
              <a:spcBef>
                <a:spcPts val="360"/>
              </a:spcBef>
              <a:buClr>
                <a:schemeClr val="lt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429000" indent="-228600" algn="l" rtl="0">
              <a:spcBef>
                <a:spcPts val="360"/>
              </a:spcBef>
              <a:buClr>
                <a:schemeClr val="lt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886200" indent="-228600" algn="l" rtl="0">
              <a:spcBef>
                <a:spcPts val="360"/>
              </a:spcBef>
              <a:buClr>
                <a:schemeClr val="lt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685800" y="2090913"/>
            <a:ext cx="7772400" cy="16505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buNone/>
            </a:pPr>
            <a:r>
              <a:rPr lang="en"/>
              <a:t>Foldable Oven Final Presentation</a:t>
            </a:r>
          </a:p>
          <a:p>
            <a:pPr>
              <a:buNone/>
            </a:pPr>
            <a:r>
              <a:rPr lang="en"/>
              <a:t>Spring 2013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685800" y="3886200"/>
            <a:ext cx="7772400" cy="8780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/>
              <a:t>Hayley Kantor</a:t>
            </a:r>
          </a:p>
          <a:p>
            <a:pPr lvl="0" rtl="0">
              <a:buNone/>
            </a:pPr>
            <a:r>
              <a:rPr lang="en"/>
              <a:t>Paroma Chakravarty</a:t>
            </a:r>
          </a:p>
          <a:p>
            <a:pPr lvl="0" rtl="0">
              <a:buNone/>
            </a:pPr>
            <a:r>
              <a:rPr lang="en"/>
              <a:t>Derek Sung</a:t>
            </a:r>
          </a:p>
          <a:p>
            <a:pPr>
              <a:buNone/>
            </a:pPr>
            <a:r>
              <a:rPr lang="en"/>
              <a:t>Brendan Brown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buNone/>
            </a:pPr>
            <a:r>
              <a:rPr lang="en" sz="4500"/>
              <a:t>Why a Foldable Oven?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280075" y="1600200"/>
            <a:ext cx="5174399" cy="475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735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sz="2500"/>
              <a:t>
lifestyle of user mandates regular movement</a:t>
            </a:r>
          </a:p>
          <a:p>
            <a:pPr marL="914400" lvl="1" indent="-387350" rtl="0"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/>
              <a:t>foldable oven can be carried on pack animals</a:t>
            </a:r>
          </a:p>
          <a:p>
            <a:pPr marL="914400" lvl="1" indent="-387350" rtl="0"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/>
              <a:t>can be brought to new areas for education</a:t>
            </a:r>
          </a:p>
          <a:p>
            <a:endParaRPr lang="en" sz="2500"/>
          </a:p>
          <a:p>
            <a:pPr marL="457200" lvl="0" indent="-38735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sz="2500"/>
              <a:t>intended destination lacks capacity for building</a:t>
            </a:r>
          </a:p>
          <a:p>
            <a:pPr marL="914400" lvl="1" indent="-387350" rtl="0"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/>
              <a:t>oven is prefabricated</a:t>
            </a:r>
          </a:p>
          <a:p>
            <a:endParaRPr lang="en" sz="2500"/>
          </a:p>
        </p:txBody>
      </p:sp>
      <p:sp>
        <p:nvSpPr>
          <p:cNvPr id="78" name="Shape 78"/>
          <p:cNvSpPr/>
          <p:nvPr/>
        </p:nvSpPr>
        <p:spPr>
          <a:xfrm>
            <a:off x="5454475" y="2893575"/>
            <a:ext cx="3311388" cy="248179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buNone/>
            </a:pPr>
            <a:r>
              <a:rPr lang="en" sz="4500"/>
              <a:t>Semester Goals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4431425" y="1329062"/>
            <a:ext cx="4100399" cy="2952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7350" rtl="0">
              <a:spcBef>
                <a:spcPts val="0"/>
              </a:spcBef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Finish oven</a:t>
            </a:r>
          </a:p>
          <a:p>
            <a:pPr marL="457200" lvl="0" indent="-387350" rtl="0">
              <a:spcBef>
                <a:spcPts val="0"/>
              </a:spcBef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Identify flaws in construction method</a:t>
            </a:r>
          </a:p>
          <a:p>
            <a:pPr marL="457200" lvl="0" indent="-387350" rtl="0">
              <a:spcBef>
                <a:spcPts val="0"/>
              </a:spcBef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Test oven</a:t>
            </a:r>
          </a:p>
          <a:p>
            <a:endParaRPr lang="en" sz="2500">
              <a:solidFill>
                <a:srgbClr val="FFFFFF"/>
              </a:solidFill>
            </a:endParaRPr>
          </a:p>
          <a:p>
            <a:endParaRPr lang="en" sz="2500">
              <a:solidFill>
                <a:srgbClr val="FFFFFF"/>
              </a:solidFill>
            </a:endParaRPr>
          </a:p>
        </p:txBody>
      </p:sp>
      <p:sp>
        <p:nvSpPr>
          <p:cNvPr id="85" name="Shape 85"/>
          <p:cNvSpPr/>
          <p:nvPr/>
        </p:nvSpPr>
        <p:spPr>
          <a:xfrm>
            <a:off x="457200" y="1417637"/>
            <a:ext cx="3790733" cy="505464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86" name="Shape 86"/>
          <p:cNvSpPr/>
          <p:nvPr/>
        </p:nvSpPr>
        <p:spPr>
          <a:xfrm>
            <a:off x="4431425" y="3304010"/>
            <a:ext cx="4208214" cy="292366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buNone/>
            </a:pPr>
            <a:r>
              <a:rPr lang="en" sz="4500"/>
              <a:t>Schedule and Budget</a:t>
            </a:r>
          </a:p>
        </p:txBody>
      </p:sp>
      <p:sp>
        <p:nvSpPr>
          <p:cNvPr id="92" name="Shape 92"/>
          <p:cNvSpPr/>
          <p:nvPr/>
        </p:nvSpPr>
        <p:spPr>
          <a:xfrm>
            <a:off x="457200" y="1634187"/>
            <a:ext cx="5188768" cy="287212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93" name="Shape 93"/>
          <p:cNvSpPr txBox="1"/>
          <p:nvPr/>
        </p:nvSpPr>
        <p:spPr>
          <a:xfrm>
            <a:off x="5645967" y="1634187"/>
            <a:ext cx="3344099" cy="2603999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buClr>
                <a:srgbClr val="FFFFFF"/>
              </a:buClr>
              <a:buSzPct val="93333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Oven built, but not tested</a:t>
            </a:r>
          </a:p>
          <a:p>
            <a:pPr marL="457200" lvl="0" indent="-317500">
              <a:buClr>
                <a:srgbClr val="FFFFFF"/>
              </a:buClr>
              <a:buSzPct val="93333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Ran into construction delays</a:t>
            </a:r>
          </a:p>
        </p:txBody>
      </p:sp>
      <p:sp>
        <p:nvSpPr>
          <p:cNvPr id="94" name="Shape 94"/>
          <p:cNvSpPr/>
          <p:nvPr/>
        </p:nvSpPr>
        <p:spPr>
          <a:xfrm>
            <a:off x="5927607" y="3823787"/>
            <a:ext cx="2780820" cy="269248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95" name="Shape 95"/>
          <p:cNvSpPr txBox="1"/>
          <p:nvPr/>
        </p:nvSpPr>
        <p:spPr>
          <a:xfrm>
            <a:off x="662368" y="4855403"/>
            <a:ext cx="4983600" cy="13305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buClr>
                <a:srgbClr val="FFFFFF"/>
              </a:buClr>
              <a:buSzPct val="93333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did not go over budget!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Complications with the execution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lt1"/>
              </a:buClr>
              <a:buSzPct val="208333"/>
              <a:buFont typeface="Arial"/>
              <a:buChar char="•"/>
            </a:pPr>
            <a:r>
              <a:rPr lang="en" sz="2400">
                <a:solidFill>
                  <a:srgbClr val="FFFFFF"/>
                </a:solidFill>
              </a:rPr>
              <a:t>Uneven Gaps</a:t>
            </a:r>
          </a:p>
          <a:p>
            <a:pPr marL="914400" lvl="1" indent="-387350" rtl="0">
              <a:spcBef>
                <a:spcPts val="480"/>
              </a:spcBef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>
                <a:solidFill>
                  <a:srgbClr val="FFFFFF"/>
                </a:solidFill>
              </a:rPr>
              <a:t>heat could escape through holes</a:t>
            </a:r>
          </a:p>
          <a:p>
            <a:pPr marL="914400" lvl="1" indent="-387350" rtl="0">
              <a:spcBef>
                <a:spcPts val="480"/>
              </a:spcBef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>
                <a:solidFill>
                  <a:srgbClr val="FFFFFF"/>
                </a:solidFill>
              </a:rPr>
              <a:t>weatherstripping filled them</a:t>
            </a:r>
          </a:p>
          <a:p>
            <a:pPr marL="457200" lvl="0" indent="-387350" rtl="0">
              <a:spcBef>
                <a:spcPts val="480"/>
              </a:spcBef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Poorly aligned hinges</a:t>
            </a:r>
          </a:p>
          <a:p>
            <a:pPr marL="457200" lvl="0" indent="-387350" rtl="0">
              <a:spcBef>
                <a:spcPts val="480"/>
              </a:spcBef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Steep learning curve during lamination</a:t>
            </a:r>
          </a:p>
          <a:p>
            <a:pPr marL="457200" lvl="0" indent="-387350" rtl="0">
              <a:spcBef>
                <a:spcPts val="480"/>
              </a:spcBef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Crooked frame</a:t>
            </a:r>
          </a:p>
          <a:p>
            <a:pPr marL="457200" lvl="0" indent="-387350" rtl="0">
              <a:spcBef>
                <a:spcPts val="480"/>
              </a:spcBef>
              <a:buClr>
                <a:schemeClr val="lt1"/>
              </a:buClr>
              <a:buSzPct val="173611"/>
              <a:buFont typeface="Arial"/>
              <a:buChar char="•"/>
            </a:pPr>
            <a:r>
              <a:rPr lang="en" sz="2400"/>
              <a:t>Measuring once; cutting several times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Complications with the design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457200" y="1483975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735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sz="2500"/>
              <a:t>Pegs</a:t>
            </a:r>
          </a:p>
          <a:p>
            <a:pPr marL="914400" lvl="1" indent="-387350" rtl="0"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>
                <a:solidFill>
                  <a:srgbClr val="FFFFFF"/>
                </a:solidFill>
              </a:rPr>
              <a:t>Difficult to line up pegs and notches</a:t>
            </a:r>
          </a:p>
          <a:p>
            <a:pPr marL="914400" lvl="1" indent="-387350" rtl="0"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>
                <a:solidFill>
                  <a:srgbClr val="FFFFFF"/>
                </a:solidFill>
              </a:rPr>
              <a:t>Better to drill notches and glue pegs after placing hinges</a:t>
            </a:r>
          </a:p>
          <a:p>
            <a:pPr marL="457200" lvl="0" indent="-38735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Hooks</a:t>
            </a:r>
          </a:p>
          <a:p>
            <a:pPr marL="914400" lvl="1" indent="-387350" rtl="0"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>
                <a:solidFill>
                  <a:srgbClr val="FFFFFF"/>
                </a:solidFill>
              </a:rPr>
              <a:t>Needed in some places not indicated</a:t>
            </a:r>
          </a:p>
          <a:p>
            <a:pPr marL="914400" lvl="1" indent="-387350" rtl="0"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>
                <a:solidFill>
                  <a:srgbClr val="FFFFFF"/>
                </a:solidFill>
              </a:rPr>
              <a:t>Not necessary in some places where indicated</a:t>
            </a:r>
          </a:p>
          <a:p>
            <a:pPr marL="457200" lvl="0" indent="-38735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Hinges</a:t>
            </a:r>
          </a:p>
          <a:p>
            <a:pPr marL="914400" lvl="1" indent="-387350" rtl="0"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>
                <a:solidFill>
                  <a:srgbClr val="FFFFFF"/>
                </a:solidFill>
              </a:rPr>
              <a:t>Unnecessarily complicated</a:t>
            </a:r>
          </a:p>
          <a:p>
            <a:pPr marL="914400" lvl="1" indent="-387350" rtl="0"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>
                <a:solidFill>
                  <a:srgbClr val="FFFFFF"/>
                </a:solidFill>
              </a:rPr>
              <a:t>Expensive and heavy</a:t>
            </a:r>
          </a:p>
          <a:p>
            <a:pPr marL="457200" lvl="0" indent="-38735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 sz="2500">
                <a:solidFill>
                  <a:srgbClr val="FFFFFF"/>
                </a:solidFill>
              </a:rPr>
              <a:t>Lap Joints</a:t>
            </a:r>
          </a:p>
          <a:p>
            <a:pPr marL="914400" lvl="1" indent="-387350" rtl="0">
              <a:buClr>
                <a:schemeClr val="lt1"/>
              </a:buClr>
              <a:buSzPct val="100000"/>
              <a:buFont typeface="Courier New"/>
              <a:buChar char="o"/>
            </a:pPr>
            <a:r>
              <a:rPr lang="en" sz="2500">
                <a:solidFill>
                  <a:srgbClr val="FFFFFF"/>
                </a:solidFill>
              </a:rPr>
              <a:t>Unnecessarily complicated</a:t>
            </a:r>
          </a:p>
          <a:p>
            <a:endParaRPr lang="en" sz="25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buNone/>
            </a:pPr>
            <a:r>
              <a:rPr lang="en" sz="4500"/>
              <a:t>Completed Project</a:t>
            </a:r>
          </a:p>
        </p:txBody>
      </p:sp>
      <p:sp>
        <p:nvSpPr>
          <p:cNvPr id="113" name="Shape 113"/>
          <p:cNvSpPr/>
          <p:nvPr/>
        </p:nvSpPr>
        <p:spPr>
          <a:xfrm>
            <a:off x="3309000" y="1705500"/>
            <a:ext cx="2248347" cy="255987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14" name="Shape 114"/>
          <p:cNvSpPr/>
          <p:nvPr/>
        </p:nvSpPr>
        <p:spPr>
          <a:xfrm>
            <a:off x="5766000" y="1914750"/>
            <a:ext cx="2535759" cy="190125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115" name="Shape 115"/>
          <p:cNvSpPr/>
          <p:nvPr/>
        </p:nvSpPr>
        <p:spPr>
          <a:xfrm>
            <a:off x="3048000" y="4425750"/>
            <a:ext cx="2533482" cy="190125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</p:sp>
      <p:sp>
        <p:nvSpPr>
          <p:cNvPr id="116" name="Shape 116"/>
          <p:cNvSpPr/>
          <p:nvPr/>
        </p:nvSpPr>
        <p:spPr>
          <a:xfrm>
            <a:off x="5766000" y="4041000"/>
            <a:ext cx="3048000" cy="22860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</p:sp>
      <p:sp>
        <p:nvSpPr>
          <p:cNvPr id="117" name="Shape 117"/>
          <p:cNvSpPr/>
          <p:nvPr/>
        </p:nvSpPr>
        <p:spPr>
          <a:xfrm>
            <a:off x="457200" y="2095150"/>
            <a:ext cx="2435968" cy="3037566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buNone/>
            </a:pPr>
            <a:r>
              <a:rPr lang="en" sz="4500"/>
              <a:t>Results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Completed the oven!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We learned...</a:t>
            </a:r>
          </a:p>
          <a:p>
            <a:pPr marL="914400" lvl="1" indent="-381000" rtl="0">
              <a:buClr>
                <a:schemeClr val="lt1"/>
              </a:buClr>
              <a:buSzPct val="80000"/>
              <a:buFont typeface="Courier New"/>
              <a:buChar char="o"/>
            </a:pPr>
            <a:r>
              <a:rPr lang="en"/>
              <a:t>Better construction methods</a:t>
            </a:r>
          </a:p>
          <a:p>
            <a:pPr marL="914400" lvl="1" indent="-381000" rtl="0">
              <a:buClr>
                <a:schemeClr val="lt1"/>
              </a:buClr>
              <a:buSzPct val="80000"/>
              <a:buFont typeface="Courier New"/>
              <a:buChar char="o"/>
            </a:pPr>
            <a:r>
              <a:rPr lang="en"/>
              <a:t>How to plan a schedule</a:t>
            </a:r>
          </a:p>
          <a:p>
            <a:pPr marL="914400" lvl="1" indent="-381000" rtl="0">
              <a:buClr>
                <a:schemeClr val="lt1"/>
              </a:buClr>
              <a:buSzPct val="80000"/>
              <a:buFont typeface="Courier New"/>
              <a:buChar char="o"/>
            </a:pPr>
            <a:r>
              <a:rPr lang="en"/>
              <a:t>How to fix mistakes along the way</a:t>
            </a:r>
          </a:p>
          <a:p>
            <a:pPr marL="914400" lvl="1" indent="-381000" rtl="0">
              <a:buClr>
                <a:schemeClr val="lt1"/>
              </a:buClr>
              <a:buSzPct val="80000"/>
              <a:buFont typeface="Courier New"/>
              <a:buChar char="o"/>
            </a:pPr>
            <a:r>
              <a:rPr lang="en"/>
              <a:t>How to work with the materials available</a:t>
            </a:r>
          </a:p>
        </p:txBody>
      </p:sp>
      <p:sp>
        <p:nvSpPr>
          <p:cNvPr id="124" name="Shape 124"/>
          <p:cNvSpPr/>
          <p:nvPr/>
        </p:nvSpPr>
        <p:spPr>
          <a:xfrm>
            <a:off x="3785197" y="4355308"/>
            <a:ext cx="1573605" cy="210231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buNone/>
            </a:pPr>
            <a:r>
              <a:rPr lang="en" sz="4500"/>
              <a:t>Future Work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389700" y="1417637"/>
            <a:ext cx="8229600" cy="4819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Test the current oven</a:t>
            </a:r>
          </a:p>
          <a:p>
            <a:pPr marL="914400" lvl="1" indent="-381000" rtl="0">
              <a:buClr>
                <a:schemeClr val="lt1"/>
              </a:buClr>
              <a:buSzPct val="80000"/>
              <a:buFont typeface="Courier New"/>
              <a:buChar char="o"/>
            </a:pPr>
            <a:r>
              <a:rPr lang="en"/>
              <a:t>Testing method worked out this semester</a:t>
            </a:r>
          </a:p>
          <a:p>
            <a:pPr lvl="0" rtl="0">
              <a:buNone/>
            </a:pPr>
            <a:r>
              <a:rPr lang="en"/>
              <a:t>	</a:t>
            </a:r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Work on new designs</a:t>
            </a:r>
          </a:p>
          <a:p>
            <a:endParaRPr lang="en"/>
          </a:p>
          <a:p>
            <a:pPr marL="457200" lvl="0" indent="-419100" rtl="0">
              <a:buClr>
                <a:schemeClr val="lt1"/>
              </a:buClr>
              <a:buSzPct val="166666"/>
              <a:buFont typeface="Arial"/>
              <a:buChar char="•"/>
            </a:pPr>
            <a:r>
              <a:rPr lang="en"/>
              <a:t>Try building the new design from Nicaragua</a:t>
            </a:r>
          </a:p>
          <a:p>
            <a:pPr marL="914400" lvl="1" indent="-381000">
              <a:buClr>
                <a:schemeClr val="lt1"/>
              </a:buClr>
              <a:buSzPct val="80000"/>
              <a:buFont typeface="Courier New"/>
              <a:buChar char="o"/>
            </a:pPr>
            <a:r>
              <a:rPr lang="en"/>
              <a:t>write construction manual based on building experience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>
  <a:themeElements>
    <a:clrScheme name="Custom 439">
      <a:dk1>
        <a:srgbClr val="000000"/>
      </a:dk1>
      <a:lt1>
        <a:srgbClr val="FFFFFF"/>
      </a:lt1>
      <a:dk2>
        <a:srgbClr val="5C6E95"/>
      </a:dk2>
      <a:lt2>
        <a:srgbClr val="ACB4C2"/>
      </a:lt2>
      <a:accent1>
        <a:srgbClr val="667E50"/>
      </a:accent1>
      <a:accent2>
        <a:srgbClr val="CFBF73"/>
      </a:accent2>
      <a:accent3>
        <a:srgbClr val="8C7C82"/>
      </a:accent3>
      <a:accent4>
        <a:srgbClr val="9ABF87"/>
      </a:accent4>
      <a:accent5>
        <a:srgbClr val="CF9462"/>
      </a:accent5>
      <a:accent6>
        <a:srgbClr val="A25642"/>
      </a:accent6>
      <a:hlink>
        <a:srgbClr val="5173A5"/>
      </a:hlink>
      <a:folHlink>
        <a:srgbClr val="6872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</Words>
  <Application>Microsoft Office PowerPoint</Application>
  <PresentationFormat>On-screen Show (4:3)</PresentationFormat>
  <Paragraphs>64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/>
      <vt:lpstr>Foldable Oven Final Presentation Spring 2013</vt:lpstr>
      <vt:lpstr>Why a Foldable Oven?</vt:lpstr>
      <vt:lpstr>Semester Goals</vt:lpstr>
      <vt:lpstr>Schedule and Budget</vt:lpstr>
      <vt:lpstr>Complications with the execution</vt:lpstr>
      <vt:lpstr>Complications with the design</vt:lpstr>
      <vt:lpstr>Completed Project</vt:lpstr>
      <vt:lpstr>Results</vt:lpstr>
      <vt:lpstr>Future 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Foldable Oven Final Presentation Spring 2013</dc:title>
  <dc:creator>TimBond</dc:creator>
  <cp:lastModifiedBy>TimBond</cp:lastModifiedBy>
  <cp:revision>1</cp:revision>
  <dcterms:modified xsi:type="dcterms:W3CDTF">2013-05-15T12:47:01Z</dcterms:modified>
</cp:coreProperties>
</file>