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1" r:id="rId2"/>
    <p:sldId id="258" r:id="rId3"/>
    <p:sldId id="259" r:id="rId4"/>
    <p:sldId id="263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800" y="-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2D7EC-D04E-F140-AB54-CCD99385CACC}" type="datetimeFigureOut">
              <a:rPr lang="en-US" smtClean="0"/>
              <a:t>5/24/11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8879D-DB03-744F-9DA1-D2873F0D6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187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812AE-09FA-2E4A-9E95-43A4395510EB}" type="datetimeFigureOut">
              <a:rPr lang="en-US" smtClean="0"/>
              <a:t>5/24/11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4B1E9-C209-864E-BD46-B9AFA15E2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78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0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4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3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6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7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9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9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4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4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24,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2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Workday/CIT Technical Impact Discovery Project </a:t>
            </a:r>
            <a:br>
              <a:rPr lang="en-US" dirty="0" smtClean="0"/>
            </a:br>
            <a:r>
              <a:rPr lang="en-US" dirty="0" smtClean="0"/>
              <a:t>Executive Summary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May 25, 2011</a:t>
            </a:r>
            <a:endParaRPr lang="en-US" dirty="0"/>
          </a:p>
        </p:txBody>
      </p:sp>
      <p:pic>
        <p:nvPicPr>
          <p:cNvPr id="13" name="Picture 12" descr="CU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65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4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WorkdayCon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3" y="754004"/>
            <a:ext cx="7678650" cy="584200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101918" y="38100"/>
            <a:ext cx="7308245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System Impact Diagram</a:t>
            </a:r>
            <a:endParaRPr lang="en-US" sz="3200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45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03673" y="-3763"/>
            <a:ext cx="7308245" cy="71590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Timeline </a:t>
            </a:r>
            <a:r>
              <a:rPr lang="en-US" sz="3200" dirty="0" smtClean="0"/>
              <a:t>with </a:t>
            </a:r>
            <a:r>
              <a:rPr lang="en-US" sz="3200" dirty="0" smtClean="0"/>
              <a:t>deliverables</a:t>
            </a:r>
            <a:endParaRPr lang="en-US" sz="3200" dirty="0"/>
          </a:p>
        </p:txBody>
      </p:sp>
      <p:sp>
        <p:nvSpPr>
          <p:cNvPr id="3" name="Left Brace 2"/>
          <p:cNvSpPr/>
          <p:nvPr/>
        </p:nvSpPr>
        <p:spPr>
          <a:xfrm rot="5400000">
            <a:off x="2823411" y="-1154037"/>
            <a:ext cx="319550" cy="51209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 rot="5400000">
            <a:off x="6684207" y="97772"/>
            <a:ext cx="319551" cy="260063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/>
          <p:cNvSpPr/>
          <p:nvPr/>
        </p:nvSpPr>
        <p:spPr>
          <a:xfrm>
            <a:off x="422705" y="1928077"/>
            <a:ext cx="2600632" cy="245807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/>
          <p:cNvSpPr/>
          <p:nvPr/>
        </p:nvSpPr>
        <p:spPr>
          <a:xfrm>
            <a:off x="2984006" y="1928077"/>
            <a:ext cx="2600632" cy="245807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be 11"/>
          <p:cNvSpPr/>
          <p:nvPr/>
        </p:nvSpPr>
        <p:spPr>
          <a:xfrm>
            <a:off x="5543668" y="1928077"/>
            <a:ext cx="2600632" cy="245807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ular Callout 13"/>
          <p:cNvSpPr/>
          <p:nvPr/>
        </p:nvSpPr>
        <p:spPr>
          <a:xfrm>
            <a:off x="528527" y="2480734"/>
            <a:ext cx="830362" cy="509078"/>
          </a:xfrm>
          <a:prstGeom prst="wedgeRoundRectCallout">
            <a:avLst>
              <a:gd name="adj1" fmla="val -53197"/>
              <a:gd name="adj2" fmla="val -113075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/>
              <a:t>Launch</a:t>
            </a:r>
            <a:endParaRPr lang="en-US" sz="140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6587658" y="2480734"/>
            <a:ext cx="1724260" cy="1359978"/>
          </a:xfrm>
          <a:prstGeom prst="wedgeRoundRectCallout">
            <a:avLst>
              <a:gd name="adj1" fmla="val 32047"/>
              <a:gd name="adj2" fmla="val -67231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2: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Data delivery solution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D</a:t>
            </a:r>
            <a:r>
              <a:rPr lang="en-US" sz="1400" dirty="0" smtClean="0"/>
              <a:t>ecommission COLTS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80433" y="1616626"/>
            <a:ext cx="86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2011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25076" y="1622674"/>
            <a:ext cx="826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2012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5229093" y="1618869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2012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413588" y="1637899"/>
            <a:ext cx="1451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Phase 2 end: TBD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588282" y="998940"/>
            <a:ext cx="806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PHASE 1</a:t>
            </a:r>
            <a:endParaRPr lang="en-US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467905" y="995963"/>
            <a:ext cx="8062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PHASE 2</a:t>
            </a:r>
            <a:endParaRPr lang="en-US" sz="1400" b="1" dirty="0"/>
          </a:p>
        </p:txBody>
      </p:sp>
      <p:sp>
        <p:nvSpPr>
          <p:cNvPr id="22" name="Rounded Rectangular Callout 21"/>
          <p:cNvSpPr/>
          <p:nvPr/>
        </p:nvSpPr>
        <p:spPr>
          <a:xfrm>
            <a:off x="1895418" y="2480733"/>
            <a:ext cx="1556464" cy="2463799"/>
          </a:xfrm>
          <a:prstGeom prst="wedgeRoundRectCallout">
            <a:avLst>
              <a:gd name="adj1" fmla="val 158352"/>
              <a:gd name="adj2" fmla="val -6431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err="1" smtClean="0"/>
              <a:t>Kronos</a:t>
            </a:r>
            <a:r>
              <a:rPr lang="en-US" sz="1400" b="1" dirty="0" smtClean="0"/>
              <a:t> Capital Project: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Upgrade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E</a:t>
            </a:r>
            <a:r>
              <a:rPr lang="en-US" sz="1400" dirty="0" smtClean="0"/>
              <a:t>xpand use to 24 additional units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Switch </a:t>
            </a:r>
            <a:r>
              <a:rPr lang="en-US" sz="1400" dirty="0" smtClean="0"/>
              <a:t>7000  users from COLTS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Cost not included.</a:t>
            </a:r>
            <a:endParaRPr lang="en-US" sz="14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4042205" y="2480734"/>
            <a:ext cx="2425700" cy="3875616"/>
          </a:xfrm>
          <a:prstGeom prst="wedgeRoundRectCallout">
            <a:avLst>
              <a:gd name="adj1" fmla="val 7812"/>
              <a:gd name="adj2" fmla="val -5792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1: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Conversion </a:t>
            </a:r>
            <a:r>
              <a:rPr lang="en-US" sz="1400" dirty="0"/>
              <a:t>support</a:t>
            </a:r>
            <a:r>
              <a:rPr lang="en-US" sz="1400" dirty="0"/>
              <a:t> 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ELM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Harris Connect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/>
              <a:t>Card</a:t>
            </a:r>
            <a:r>
              <a:rPr lang="en-US" sz="1400" dirty="0"/>
              <a:t> 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 err="1" smtClean="0"/>
              <a:t>Mgmt</a:t>
            </a:r>
            <a:r>
              <a:rPr lang="en-US" sz="1400" dirty="0" smtClean="0"/>
              <a:t> </a:t>
            </a:r>
            <a:r>
              <a:rPr lang="en-US" sz="1400" dirty="0"/>
              <a:t>– Authentication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 err="1" smtClean="0"/>
              <a:t>Mgmt</a:t>
            </a:r>
            <a:r>
              <a:rPr lang="en-US" sz="1400" dirty="0" smtClean="0"/>
              <a:t> </a:t>
            </a:r>
            <a:r>
              <a:rPr lang="en-US" sz="1400" dirty="0"/>
              <a:t>– </a:t>
            </a:r>
            <a:r>
              <a:rPr lang="en-US" sz="1400" dirty="0" smtClean="0"/>
              <a:t>Provisioning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Integration Architecture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KFS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err="1" smtClean="0"/>
              <a:t>Kronos</a:t>
            </a:r>
            <a:r>
              <a:rPr lang="en-US" sz="1400" dirty="0" smtClean="0"/>
              <a:t> integration and  remediation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Needs </a:t>
            </a:r>
            <a:r>
              <a:rPr lang="en-US" sz="1400" dirty="0"/>
              <a:t>analysis for data </a:t>
            </a:r>
            <a:r>
              <a:rPr lang="en-US" sz="1400" dirty="0" smtClean="0"/>
              <a:t>delivery</a:t>
            </a:r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PeopleSoft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 data hub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Student Employment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United </a:t>
            </a:r>
            <a:r>
              <a:rPr lang="en-US" sz="1400" dirty="0"/>
              <a:t>Way</a:t>
            </a:r>
            <a:r>
              <a:rPr lang="en-US" sz="1400" dirty="0"/>
              <a:t> </a:t>
            </a:r>
            <a:endParaRPr lang="en-US" sz="1400" dirty="0" smtClean="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82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538182" y="1789443"/>
            <a:ext cx="156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Phase 1</a:t>
            </a:r>
            <a:endParaRPr lang="en-US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305048" y="1774575"/>
            <a:ext cx="1564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Phase 2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46987" y="2249716"/>
            <a:ext cx="3165163" cy="830997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		</a:t>
            </a:r>
            <a:r>
              <a:rPr lang="en-US" sz="1200" u="sng" dirty="0" smtClean="0"/>
              <a:t>Low </a:t>
            </a:r>
            <a:r>
              <a:rPr lang="en-US" sz="1200" u="sng" dirty="0" smtClean="0"/>
              <a:t>Estimate	</a:t>
            </a:r>
            <a:r>
              <a:rPr lang="en-US" sz="1200" u="sng" dirty="0" smtClean="0"/>
              <a:t>       High Estimate</a:t>
            </a:r>
            <a:r>
              <a:rPr lang="en-US" sz="1200" u="sng" dirty="0"/>
              <a:t>s</a:t>
            </a:r>
            <a:endParaRPr lang="en-US" sz="1200" u="sng" dirty="0" smtClean="0"/>
          </a:p>
          <a:p>
            <a:r>
              <a:rPr lang="en-US" sz="1200" dirty="0" smtClean="0"/>
              <a:t>Reallocated:  </a:t>
            </a:r>
            <a:r>
              <a:rPr lang="en-US" sz="1200" dirty="0" smtClean="0"/>
              <a:t>  </a:t>
            </a:r>
            <a:r>
              <a:rPr lang="en-US" sz="1200" dirty="0" smtClean="0"/>
              <a:t>$440</a:t>
            </a:r>
            <a:r>
              <a:rPr lang="en-US" sz="1200" dirty="0" smtClean="0"/>
              <a:t>,000</a:t>
            </a:r>
            <a:r>
              <a:rPr lang="en-US" sz="1200" b="1" dirty="0" smtClean="0"/>
              <a:t> </a:t>
            </a:r>
            <a:r>
              <a:rPr lang="en-US" sz="1200" dirty="0" smtClean="0"/>
              <a:t>	</a:t>
            </a:r>
            <a:r>
              <a:rPr lang="en-US" sz="1200" dirty="0" smtClean="0"/>
              <a:t>-</a:t>
            </a:r>
            <a:r>
              <a:rPr lang="en-US" sz="1200" dirty="0" smtClean="0"/>
              <a:t>	</a:t>
            </a:r>
            <a:r>
              <a:rPr lang="en-US" sz="1200" dirty="0" smtClean="0"/>
              <a:t>   $74</a:t>
            </a:r>
            <a:r>
              <a:rPr lang="en-US" sz="1200" dirty="0" smtClean="0"/>
              <a:t>0,000</a:t>
            </a:r>
            <a:endParaRPr lang="en-US" sz="1200" dirty="0"/>
          </a:p>
          <a:p>
            <a:r>
              <a:rPr lang="en-US" sz="1200" dirty="0" smtClean="0"/>
              <a:t>Cash:</a:t>
            </a:r>
            <a:r>
              <a:rPr lang="en-US" sz="1200" dirty="0" smtClean="0"/>
              <a:t>	</a:t>
            </a:r>
            <a:r>
              <a:rPr lang="en-US" sz="1200" dirty="0" smtClean="0"/>
              <a:t>	$</a:t>
            </a:r>
            <a:r>
              <a:rPr lang="en-US" sz="1200" dirty="0" smtClean="0"/>
              <a:t>1,030,000</a:t>
            </a:r>
            <a:r>
              <a:rPr lang="en-US" sz="1200" dirty="0" smtClean="0"/>
              <a:t>	-	</a:t>
            </a:r>
            <a:r>
              <a:rPr lang="en-US" sz="1200" dirty="0" smtClean="0"/>
              <a:t>$</a:t>
            </a:r>
            <a:r>
              <a:rPr lang="en-US" sz="1200" dirty="0" smtClean="0"/>
              <a:t>1,900,000</a:t>
            </a:r>
            <a:endParaRPr lang="en-US" sz="1200" u="sng" dirty="0" smtClean="0"/>
          </a:p>
          <a:p>
            <a:r>
              <a:rPr lang="en-US" sz="1200" dirty="0" smtClean="0"/>
              <a:t>Total cost:</a:t>
            </a:r>
            <a:r>
              <a:rPr lang="en-US" sz="1200" dirty="0" smtClean="0"/>
              <a:t>	</a:t>
            </a:r>
            <a:r>
              <a:rPr lang="en-US" sz="1200" dirty="0" smtClean="0"/>
              <a:t>$1,470,000</a:t>
            </a:r>
            <a:r>
              <a:rPr lang="en-US" sz="1200" dirty="0" smtClean="0"/>
              <a:t>	-	</a:t>
            </a:r>
            <a:r>
              <a:rPr lang="en-US" sz="1200" dirty="0" smtClean="0"/>
              <a:t>$2,640,000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235325" y="2249716"/>
            <a:ext cx="3158063" cy="830997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		</a:t>
            </a:r>
            <a:r>
              <a:rPr lang="en-US" sz="1200" u="sng" dirty="0" smtClean="0"/>
              <a:t>Low Estimate</a:t>
            </a:r>
            <a:r>
              <a:rPr lang="en-US" sz="1200" u="sng" dirty="0"/>
              <a:t> </a:t>
            </a:r>
            <a:r>
              <a:rPr lang="en-US" sz="1200" u="sng" dirty="0" smtClean="0"/>
              <a:t>       </a:t>
            </a:r>
            <a:r>
              <a:rPr lang="en-US" sz="1200" u="sng" dirty="0" smtClean="0"/>
              <a:t>High Estimate</a:t>
            </a:r>
            <a:r>
              <a:rPr lang="en-US" sz="1200" u="sng" dirty="0"/>
              <a:t>s</a:t>
            </a:r>
            <a:endParaRPr lang="en-US" sz="1200" u="sng" dirty="0" smtClean="0"/>
          </a:p>
          <a:p>
            <a:r>
              <a:rPr lang="en-US" sz="1200" dirty="0" smtClean="0"/>
              <a:t>Staff </a:t>
            </a:r>
            <a:r>
              <a:rPr lang="en-US" sz="1200" dirty="0" smtClean="0"/>
              <a:t>Costs:  	</a:t>
            </a:r>
            <a:r>
              <a:rPr lang="en-US" sz="1200" dirty="0" smtClean="0"/>
              <a:t>  $</a:t>
            </a:r>
            <a:r>
              <a:rPr lang="en-US" sz="1200" dirty="0" smtClean="0"/>
              <a:t>30,000 </a:t>
            </a:r>
            <a:r>
              <a:rPr lang="en-US" sz="1200" dirty="0" smtClean="0"/>
              <a:t>	</a:t>
            </a:r>
            <a:r>
              <a:rPr lang="en-US" sz="1200" dirty="0" smtClean="0"/>
              <a:t>-</a:t>
            </a:r>
            <a:r>
              <a:rPr lang="en-US" sz="1200" dirty="0" smtClean="0"/>
              <a:t>	</a:t>
            </a:r>
            <a:r>
              <a:rPr lang="en-US" sz="1200" dirty="0" smtClean="0"/>
              <a:t>   $</a:t>
            </a:r>
            <a:r>
              <a:rPr lang="en-US" sz="1200" dirty="0" smtClean="0"/>
              <a:t>470,000</a:t>
            </a:r>
            <a:endParaRPr lang="en-US" sz="1200" dirty="0"/>
          </a:p>
          <a:p>
            <a:r>
              <a:rPr lang="en-US" sz="1200" dirty="0" smtClean="0"/>
              <a:t>Cash:		</a:t>
            </a:r>
            <a:r>
              <a:rPr lang="en-US" sz="1200" u="sng" dirty="0" smtClean="0"/>
              <a:t>$</a:t>
            </a:r>
            <a:r>
              <a:rPr lang="en-US" sz="1200" dirty="0"/>
              <a:t>300,000 </a:t>
            </a:r>
            <a:r>
              <a:rPr lang="en-US" sz="1200" dirty="0" smtClean="0"/>
              <a:t>	</a:t>
            </a:r>
            <a:r>
              <a:rPr lang="en-US" sz="1200" dirty="0" smtClean="0"/>
              <a:t>-	$</a:t>
            </a:r>
            <a:r>
              <a:rPr lang="en-US" sz="1200" dirty="0" smtClean="0"/>
              <a:t>2,400,000</a:t>
            </a:r>
            <a:endParaRPr lang="en-US" sz="1200" u="sng" dirty="0" smtClean="0"/>
          </a:p>
          <a:p>
            <a:r>
              <a:rPr lang="en-US" sz="1200" dirty="0" smtClean="0"/>
              <a:t>Total cost:</a:t>
            </a:r>
            <a:r>
              <a:rPr lang="en-US" sz="1200" dirty="0" smtClean="0"/>
              <a:t>	</a:t>
            </a:r>
            <a:r>
              <a:rPr lang="en-US" sz="1200" dirty="0" smtClean="0"/>
              <a:t>$330,000</a:t>
            </a:r>
            <a:r>
              <a:rPr lang="en-US" sz="1200" dirty="0" smtClean="0"/>
              <a:t>	</a:t>
            </a:r>
            <a:r>
              <a:rPr lang="en-US" sz="1200" dirty="0" smtClean="0"/>
              <a:t>-</a:t>
            </a:r>
            <a:r>
              <a:rPr lang="en-US" sz="1200" dirty="0" smtClean="0"/>
              <a:t>	</a:t>
            </a:r>
            <a:r>
              <a:rPr lang="en-US" sz="1200" dirty="0" smtClean="0"/>
              <a:t>$2,870,000</a:t>
            </a:r>
            <a:endParaRPr lang="en-US" sz="1200" dirty="0"/>
          </a:p>
        </p:txBody>
      </p:sp>
      <p:sp>
        <p:nvSpPr>
          <p:cNvPr id="31" name="Left Brace 30"/>
          <p:cNvSpPr/>
          <p:nvPr/>
        </p:nvSpPr>
        <p:spPr>
          <a:xfrm rot="5400000">
            <a:off x="2829643" y="688363"/>
            <a:ext cx="319550" cy="51209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 Brace 33"/>
          <p:cNvSpPr/>
          <p:nvPr/>
        </p:nvSpPr>
        <p:spPr>
          <a:xfrm rot="5400000">
            <a:off x="6690439" y="1940172"/>
            <a:ext cx="319551" cy="260063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ube 34"/>
          <p:cNvSpPr/>
          <p:nvPr/>
        </p:nvSpPr>
        <p:spPr>
          <a:xfrm>
            <a:off x="428937" y="3770477"/>
            <a:ext cx="2600632" cy="245807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ube 35"/>
          <p:cNvSpPr/>
          <p:nvPr/>
        </p:nvSpPr>
        <p:spPr>
          <a:xfrm>
            <a:off x="2990238" y="3770477"/>
            <a:ext cx="2600632" cy="245807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ube 36"/>
          <p:cNvSpPr/>
          <p:nvPr/>
        </p:nvSpPr>
        <p:spPr>
          <a:xfrm>
            <a:off x="5549900" y="3770477"/>
            <a:ext cx="2600632" cy="245807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86665" y="3425160"/>
            <a:ext cx="86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2011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2631308" y="3431208"/>
            <a:ext cx="826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2012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5235325" y="3427403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2012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419820" y="3446433"/>
            <a:ext cx="1451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Phase 2 end: TBD</a:t>
            </a:r>
            <a:endParaRPr lang="en-US" sz="1400" dirty="0"/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842287" y="25400"/>
            <a:ext cx="7308245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Timeline with cost estimates</a:t>
            </a:r>
            <a:endParaRPr lang="en-US" sz="3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4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1168400"/>
            <a:ext cx="83312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err="1" smtClean="0"/>
              <a:t>Kronos</a:t>
            </a:r>
            <a:endParaRPr lang="en-US" sz="2000" dirty="0" smtClean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Part 1: The </a:t>
            </a:r>
            <a:r>
              <a:rPr lang="en-US" sz="2000" dirty="0" err="1" smtClean="0"/>
              <a:t>Kronos</a:t>
            </a:r>
            <a:r>
              <a:rPr lang="en-US" sz="2000" dirty="0" smtClean="0"/>
              <a:t> Capital project must be completed prior to the Workday go-live.  The cost of $690K, per Payroll’s estimate, is not included.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Part 2: </a:t>
            </a:r>
            <a:r>
              <a:rPr lang="en-US" sz="2000" dirty="0" err="1" smtClean="0"/>
              <a:t>Kronos</a:t>
            </a:r>
            <a:r>
              <a:rPr lang="en-US" sz="2000" dirty="0" smtClean="0"/>
              <a:t>  prep for Workday includes data conversion, configuration and integration work for an additional  $500K to $1M, per Payroll’s estimate.</a:t>
            </a:r>
          </a:p>
          <a:p>
            <a:pPr lvl="1"/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Data delivery 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Phase 1: Requirements analysis to define a solution. </a:t>
            </a:r>
            <a:endParaRPr lang="en-US" sz="2000" dirty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Phase 2: Design and implement a solution. </a:t>
            </a:r>
            <a:br>
              <a:rPr lang="en-US" sz="2000" dirty="0" smtClean="0"/>
            </a:b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C</a:t>
            </a:r>
            <a:r>
              <a:rPr lang="en-US" sz="2000" dirty="0" smtClean="0"/>
              <a:t>urrent project prioritization and resource availability affect costs. 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Unidentified </a:t>
            </a:r>
            <a:r>
              <a:rPr lang="en-US" sz="2000" dirty="0"/>
              <a:t>impacts could not be estimated</a:t>
            </a:r>
            <a:r>
              <a:rPr lang="en-US" sz="2000" dirty="0" smtClean="0"/>
              <a:t>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A PeopleSoft people data hub will be used to minimize remediation efforts.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74918" y="25400"/>
            <a:ext cx="7308245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Clarifications</a:t>
            </a:r>
            <a:endParaRPr lang="en-US" sz="3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06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203</Words>
  <Application>Microsoft Macintosh PowerPoint</Application>
  <PresentationFormat>On-screen Show (4:3)</PresentationFormat>
  <Paragraphs>64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Workday/CIT Technical Impact Discovery Project  Executive Summary  May 25, 2011</vt:lpstr>
      <vt:lpstr>PowerPoint Presentation</vt:lpstr>
      <vt:lpstr>Timeline with deliverables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Concepts, costs and schedule for a pragmatic deployment</dc:title>
  <dc:creator>Steve Lutter</dc:creator>
  <cp:lastModifiedBy>Steve Lutter</cp:lastModifiedBy>
  <cp:revision>45</cp:revision>
  <dcterms:created xsi:type="dcterms:W3CDTF">2011-05-18T20:29:26Z</dcterms:created>
  <dcterms:modified xsi:type="dcterms:W3CDTF">2011-05-25T15:21:43Z</dcterms:modified>
</cp:coreProperties>
</file>