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261" r:id="rId2"/>
    <p:sldId id="265" r:id="rId3"/>
    <p:sldId id="266" r:id="rId4"/>
    <p:sldId id="273" r:id="rId5"/>
    <p:sldId id="269" r:id="rId6"/>
    <p:sldId id="270" r:id="rId7"/>
    <p:sldId id="275" r:id="rId8"/>
    <p:sldId id="258" r:id="rId9"/>
    <p:sldId id="277" r:id="rId10"/>
    <p:sldId id="272" r:id="rId1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202B0CA-FC54-4496-8BCA-5EF66A818D29}" styleName="Dark Style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>
        <p:scale>
          <a:sx n="75" d="100"/>
          <a:sy n="75" d="100"/>
        </p:scale>
        <p:origin x="-1208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handoutMaster" Target="handoutMasters/handoutMaster1.xml"/><Relationship Id="rId14" Type="http://schemas.openxmlformats.org/officeDocument/2006/relationships/printerSettings" Target="printerSettings/printerSettings1.bin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52D7EC-D04E-F140-AB54-CCD99385CACC}" type="datetimeFigureOut">
              <a:rPr lang="en-US" smtClean="0"/>
              <a:t>6/1/11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38879D-DB03-744F-9DA1-D2873F0D61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071871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7812AE-09FA-2E4A-9E95-43A4395510EB}" type="datetimeFigureOut">
              <a:rPr lang="en-US" smtClean="0"/>
              <a:t>6/1/11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64B1E9-C209-864E-BD46-B9AFA15E21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5378338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5/24/11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Scenario for delayed Workday Payroll deployment 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1CDA07-E18B-EA4E-8441-571E97D50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44061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5/24/11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Scenario for delayed Workday Payroll deployment 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1CDA07-E18B-EA4E-8441-571E97D50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61475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5/24/11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Scenario for delayed Workday Payroll deployment 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1CDA07-E18B-EA4E-8441-571E97D50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09387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5/24/11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Scenario for delayed Workday Payroll deployment 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1CDA07-E18B-EA4E-8441-571E97D50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70610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5/24/11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Scenario for delayed Workday Payroll deployment 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1CDA07-E18B-EA4E-8441-571E97D50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67727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5/24/11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Scenario for delayed Workday Payroll deployment 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1CDA07-E18B-EA4E-8441-571E97D50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35939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5/24/11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Scenario for delayed Workday Payroll deployment 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1CDA07-E18B-EA4E-8441-571E97D50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66058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5/24/11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Scenario for delayed Workday Payroll deployment 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1CDA07-E18B-EA4E-8441-571E97D50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18923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5/24/11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Scenario for delayed Workday Payroll deployment 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1CDA07-E18B-EA4E-8441-571E97D50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89411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5/24/11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Scenario for delayed Workday Payroll deployment 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1CDA07-E18B-EA4E-8441-571E97D50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18401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5/24/11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Scenario for delayed Workday Payroll deployment 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1CDA07-E18B-EA4E-8441-571E97D50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4759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5/24/11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Scenario for delayed Workday Payroll deployment 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1CDA07-E18B-EA4E-8441-571E97D50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95265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Workday/CIT Technical Impact Discovery Project </a:t>
            </a:r>
            <a:br>
              <a:rPr lang="en-US" dirty="0" smtClean="0"/>
            </a:br>
            <a:r>
              <a:rPr lang="en-US" dirty="0" smtClean="0"/>
              <a:t>Executive Summary</a:t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sz="3100" dirty="0"/>
              <a:t>S</a:t>
            </a:r>
            <a:r>
              <a:rPr lang="en-US" sz="3100" dirty="0" smtClean="0"/>
              <a:t>cenario for delayed</a:t>
            </a:r>
            <a:br>
              <a:rPr lang="en-US" sz="3100" dirty="0" smtClean="0"/>
            </a:br>
            <a:r>
              <a:rPr lang="en-US" sz="3100" dirty="0" smtClean="0"/>
              <a:t>Workday</a:t>
            </a:r>
            <a:r>
              <a:rPr lang="en-US" sz="3100" dirty="0" smtClean="0"/>
              <a:t> Payroll deployment</a:t>
            </a:r>
            <a:br>
              <a:rPr lang="en-US" sz="3100" dirty="0" smtClean="0"/>
            </a:br>
            <a:r>
              <a:rPr lang="en-US" sz="3100" dirty="0" smtClean="0"/>
              <a:t/>
            </a:r>
            <a:br>
              <a:rPr lang="en-US" sz="3100" dirty="0" smtClean="0"/>
            </a:br>
            <a:r>
              <a:rPr lang="en-US" sz="3100" dirty="0" smtClean="0"/>
              <a:t>June 1, 2011</a:t>
            </a:r>
            <a:endParaRPr lang="en-US" sz="3100" dirty="0"/>
          </a:p>
        </p:txBody>
      </p:sp>
      <p:pic>
        <p:nvPicPr>
          <p:cNvPr id="13" name="Picture 12" descr="CULogo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965700" cy="749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864362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7576"/>
            <a:ext cx="8229600" cy="1143000"/>
          </a:xfrm>
        </p:spPr>
        <p:txBody>
          <a:bodyPr>
            <a:normAutofit/>
          </a:bodyPr>
          <a:lstStyle/>
          <a:p>
            <a:r>
              <a:rPr lang="en-US" sz="3200" dirty="0" smtClean="0"/>
              <a:t>Appendix C: Total Cost Summary</a:t>
            </a:r>
            <a:endParaRPr lang="en-US" sz="3200" dirty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91984302"/>
              </p:ext>
            </p:extLst>
          </p:nvPr>
        </p:nvGraphicFramePr>
        <p:xfrm>
          <a:off x="457200" y="1026166"/>
          <a:ext cx="8111067" cy="2277565"/>
        </p:xfrm>
        <a:graphic>
          <a:graphicData uri="http://schemas.openxmlformats.org/drawingml/2006/table">
            <a:tbl>
              <a:tblPr firstRow="1" firstCol="1" bandRow="1">
                <a:tableStyleId>{0660B408-B3CF-4A94-85FC-2B1E0A45F4A2}</a:tableStyleId>
              </a:tblPr>
              <a:tblGrid>
                <a:gridCol w="2540000"/>
                <a:gridCol w="1270000"/>
                <a:gridCol w="1168400"/>
                <a:gridCol w="1049867"/>
                <a:gridCol w="1049866"/>
                <a:gridCol w="1032934"/>
              </a:tblGrid>
              <a:tr h="294634">
                <a:tc>
                  <a:txBody>
                    <a:bodyPr/>
                    <a:lstStyle/>
                    <a:p>
                      <a:pPr algn="ctr" fontAlgn="ctr"/>
                      <a:endParaRPr lang="en-US" sz="1600" b="1" i="0" u="none" strike="noStrike" dirty="0">
                        <a:effectLst/>
                        <a:latin typeface="Arial"/>
                      </a:endParaRPr>
                    </a:p>
                  </a:txBody>
                  <a:tcPr marL="9547" marR="9547" marT="9547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600" b="0" i="0" u="none" strike="noStrike" dirty="0">
                        <a:effectLst/>
                        <a:latin typeface="Arial"/>
                      </a:endParaRPr>
                    </a:p>
                  </a:txBody>
                  <a:tcPr marL="9547" marR="9547" marT="9547" marB="0" anchor="ctr"/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Estimates</a:t>
                      </a:r>
                      <a:endParaRPr lang="en-US" sz="16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47" marR="9547" marT="9547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600" b="0" i="0" u="none" strike="noStrike" baseline="30000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47" marR="9547" marT="9547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6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47" marR="9547" marT="9547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6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47" marR="9547" marT="9547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73746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/>
                        </a:rPr>
                        <a:t>Project</a:t>
                      </a:r>
                      <a:endParaRPr lang="en-US" sz="1600" b="1" i="0" u="none" strike="noStrike" dirty="0">
                        <a:solidFill>
                          <a:schemeClr val="bg1"/>
                        </a:solidFill>
                        <a:effectLst/>
                        <a:latin typeface="Arial"/>
                      </a:endParaRPr>
                    </a:p>
                  </a:txBody>
                  <a:tcPr marL="9547" marR="9547" marT="9547" marB="0"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Target date</a:t>
                      </a:r>
                      <a:endParaRPr lang="en-US" sz="1600" b="1" i="0" u="none" strike="noStrike" dirty="0">
                        <a:solidFill>
                          <a:schemeClr val="bg1"/>
                        </a:solidFill>
                        <a:effectLst/>
                        <a:latin typeface="Arial"/>
                      </a:endParaRPr>
                    </a:p>
                  </a:txBody>
                  <a:tcPr marL="9547" marR="9547" marT="9547" marB="0"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solidFill>
                            <a:schemeClr val="tx1"/>
                          </a:solidFill>
                          <a:effectLst/>
                        </a:rPr>
                        <a:t>Low </a:t>
                      </a:r>
                      <a:r>
                        <a:rPr lang="en-US" sz="1600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-</a:t>
                      </a:r>
                      <a:r>
                        <a:rPr lang="en-US" sz="1600" u="none" strike="noStrike" dirty="0">
                          <a:solidFill>
                            <a:schemeClr val="tx1"/>
                          </a:solidFill>
                          <a:effectLst/>
                        </a:rPr>
                        <a:t>Staff</a:t>
                      </a:r>
                      <a:endParaRPr lang="en-US" sz="16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47" marR="9547" marT="9547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Low– Cash </a:t>
                      </a:r>
                      <a:r>
                        <a:rPr lang="en-US" sz="1600" u="none" strike="noStrike" baseline="30000" dirty="0" smtClean="0">
                          <a:solidFill>
                            <a:schemeClr val="tx1"/>
                          </a:solidFill>
                          <a:effectLst/>
                        </a:rPr>
                        <a:t>(1)</a:t>
                      </a:r>
                      <a:endParaRPr lang="en-US" sz="1600" b="0" i="0" u="none" strike="noStrike" baseline="30000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47" marR="9547" marT="9547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solidFill>
                            <a:schemeClr val="tx1"/>
                          </a:solidFill>
                          <a:effectLst/>
                        </a:rPr>
                        <a:t>High </a:t>
                      </a:r>
                      <a:r>
                        <a:rPr lang="en-US" sz="1600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-  </a:t>
                      </a:r>
                      <a:r>
                        <a:rPr lang="en-US" sz="1600" u="none" strike="noStrike" dirty="0">
                          <a:solidFill>
                            <a:schemeClr val="tx1"/>
                          </a:solidFill>
                          <a:effectLst/>
                        </a:rPr>
                        <a:t>Staff</a:t>
                      </a:r>
                      <a:endParaRPr lang="en-US" sz="16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47" marR="9547" marT="9547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u="none" strike="noStrike" dirty="0">
                          <a:solidFill>
                            <a:schemeClr val="tx1"/>
                          </a:solidFill>
                          <a:effectLst/>
                        </a:rPr>
                        <a:t>High </a:t>
                      </a:r>
                      <a:r>
                        <a:rPr lang="en-US" sz="1600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-  Cash </a:t>
                      </a:r>
                      <a:r>
                        <a:rPr lang="en-US" sz="1600" u="none" strike="noStrike" baseline="30000" dirty="0" smtClean="0">
                          <a:solidFill>
                            <a:schemeClr val="tx1"/>
                          </a:solidFill>
                          <a:effectLst/>
                        </a:rPr>
                        <a:t>(1)</a:t>
                      </a:r>
                      <a:endParaRPr lang="en-US" sz="1600" b="0" i="0" u="none" strike="noStrike" baseline="30000" dirty="0" smtClean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47" marR="9547" marT="9547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323356">
                <a:tc>
                  <a:txBody>
                    <a:bodyPr/>
                    <a:lstStyle/>
                    <a:p>
                      <a:pPr algn="r" fontAlgn="ctr"/>
                      <a:r>
                        <a:rPr lang="en-US" sz="1600" u="none" strike="noStrike" dirty="0" err="1">
                          <a:effectLst/>
                        </a:rPr>
                        <a:t>Kronos</a:t>
                      </a:r>
                      <a:r>
                        <a:rPr lang="en-US" sz="1600" u="none" strike="noStrike" dirty="0">
                          <a:effectLst/>
                        </a:rPr>
                        <a:t> Capital </a:t>
                      </a:r>
                      <a:r>
                        <a:rPr lang="en-US" sz="1600" u="none" strike="noStrike" dirty="0" smtClean="0">
                          <a:effectLst/>
                        </a:rPr>
                        <a:t>Project </a:t>
                      </a:r>
                      <a:r>
                        <a:rPr lang="en-US" sz="1600" u="none" strike="noStrike" baseline="30000" dirty="0" smtClean="0">
                          <a:effectLst/>
                        </a:rPr>
                        <a:t>(2)</a:t>
                      </a:r>
                      <a:endParaRPr lang="en-US" sz="1600" b="0" i="0" u="none" strike="noStrike" baseline="30000" dirty="0">
                        <a:effectLst/>
                        <a:latin typeface="Arial"/>
                      </a:endParaRPr>
                    </a:p>
                  </a:txBody>
                  <a:tcPr marL="9547" marR="9547" marT="95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 smtClean="0">
                          <a:effectLst/>
                        </a:rPr>
                        <a:t>June 2012</a:t>
                      </a:r>
                      <a:endParaRPr lang="en-US" sz="1600" b="0" i="0" u="none" strike="noStrike" dirty="0">
                        <a:effectLst/>
                        <a:latin typeface="Arial"/>
                      </a:endParaRPr>
                    </a:p>
                  </a:txBody>
                  <a:tcPr marL="9547" marR="9547" marT="9547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600" u="none" strike="noStrike" dirty="0">
                          <a:effectLst/>
                        </a:rPr>
                        <a:t>$150,000</a:t>
                      </a:r>
                      <a:endParaRPr lang="en-US" sz="1600" b="0" i="0" u="none" strike="noStrike" dirty="0">
                        <a:effectLst/>
                        <a:latin typeface="Arial"/>
                      </a:endParaRPr>
                    </a:p>
                  </a:txBody>
                  <a:tcPr marL="9547" marR="9547" marT="9547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600" u="none" strike="noStrike">
                          <a:effectLst/>
                        </a:rPr>
                        <a:t>$540,000</a:t>
                      </a:r>
                      <a:endParaRPr lang="en-US" sz="1600" b="0" i="0" u="none" strike="noStrike">
                        <a:effectLst/>
                        <a:latin typeface="Arial"/>
                      </a:endParaRPr>
                    </a:p>
                  </a:txBody>
                  <a:tcPr marL="9547" marR="9547" marT="9547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600" u="none" strike="noStrike">
                          <a:effectLst/>
                        </a:rPr>
                        <a:t>$150,000</a:t>
                      </a:r>
                      <a:endParaRPr lang="en-US" sz="1600" b="0" i="0" u="none" strike="noStrike">
                        <a:effectLst/>
                        <a:latin typeface="Arial"/>
                      </a:endParaRPr>
                    </a:p>
                  </a:txBody>
                  <a:tcPr marL="9547" marR="9547" marT="9547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600" u="none" strike="noStrike">
                          <a:effectLst/>
                        </a:rPr>
                        <a:t>$540,000</a:t>
                      </a:r>
                      <a:endParaRPr lang="en-US" sz="1600" b="0" i="0" u="none" strike="noStrike">
                        <a:effectLst/>
                        <a:latin typeface="Arial"/>
                      </a:endParaRPr>
                    </a:p>
                  </a:txBody>
                  <a:tcPr marL="9547" marR="9547" marT="9547" marB="0" anchor="ctr"/>
                </a:tc>
              </a:tr>
              <a:tr h="598754">
                <a:tc>
                  <a:txBody>
                    <a:bodyPr/>
                    <a:lstStyle/>
                    <a:p>
                      <a:pPr algn="r" fontAlgn="ctr"/>
                      <a:r>
                        <a:rPr lang="en-US" sz="1600" u="none" strike="noStrike" dirty="0" smtClean="0">
                          <a:effectLst/>
                        </a:rPr>
                        <a:t>Phase 1</a:t>
                      </a:r>
                      <a:r>
                        <a:rPr lang="en-US" sz="1600" u="none" strike="noStrike" baseline="0" dirty="0" smtClean="0">
                          <a:effectLst/>
                        </a:rPr>
                        <a:t> </a:t>
                      </a:r>
                      <a:r>
                        <a:rPr lang="en-US" sz="1600" u="none" strike="noStrike" baseline="30000" dirty="0" smtClean="0">
                          <a:effectLst/>
                        </a:rPr>
                        <a:t>(3)</a:t>
                      </a:r>
                      <a:endParaRPr lang="en-US" sz="1600" b="0" i="0" u="none" strike="noStrike" baseline="30000" dirty="0">
                        <a:effectLst/>
                        <a:latin typeface="Arial"/>
                      </a:endParaRPr>
                    </a:p>
                  </a:txBody>
                  <a:tcPr marL="9547" marR="9547" marT="95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 smtClean="0">
                          <a:effectLst/>
                        </a:rPr>
                        <a:t>July 2012</a:t>
                      </a:r>
                      <a:endParaRPr lang="en-US" sz="1600" b="0" i="0" u="none" strike="noStrike" dirty="0">
                        <a:effectLst/>
                        <a:latin typeface="Arial"/>
                      </a:endParaRPr>
                    </a:p>
                  </a:txBody>
                  <a:tcPr marL="9547" marR="9547" marT="9547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600" u="none" strike="noStrike" dirty="0">
                          <a:effectLst/>
                        </a:rPr>
                        <a:t>$440,000</a:t>
                      </a:r>
                      <a:endParaRPr lang="en-US" sz="1600" b="0" i="0" u="none" strike="noStrike" dirty="0">
                        <a:effectLst/>
                        <a:latin typeface="Arial"/>
                      </a:endParaRPr>
                    </a:p>
                  </a:txBody>
                  <a:tcPr marL="9547" marR="9547" marT="9547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600" u="none" strike="noStrike" dirty="0">
                          <a:effectLst/>
                        </a:rPr>
                        <a:t>$1,030,000</a:t>
                      </a:r>
                      <a:endParaRPr lang="en-US" sz="1600" b="0" i="0" u="none" strike="noStrike" dirty="0">
                        <a:effectLst/>
                        <a:latin typeface="Arial"/>
                      </a:endParaRPr>
                    </a:p>
                  </a:txBody>
                  <a:tcPr marL="9547" marR="9547" marT="9547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600" u="none" strike="noStrike">
                          <a:effectLst/>
                        </a:rPr>
                        <a:t>$740,000</a:t>
                      </a:r>
                      <a:endParaRPr lang="en-US" sz="1600" b="0" i="0" u="none" strike="noStrike">
                        <a:effectLst/>
                        <a:latin typeface="Arial"/>
                      </a:endParaRPr>
                    </a:p>
                  </a:txBody>
                  <a:tcPr marL="9547" marR="9547" marT="9547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600" u="none" strike="noStrike">
                          <a:effectLst/>
                        </a:rPr>
                        <a:t>$1,900,000</a:t>
                      </a:r>
                      <a:endParaRPr lang="en-US" sz="1600" b="0" i="0" u="none" strike="noStrike">
                        <a:effectLst/>
                        <a:latin typeface="Arial"/>
                      </a:endParaRPr>
                    </a:p>
                  </a:txBody>
                  <a:tcPr marL="9547" marR="9547" marT="9547" marB="0" anchor="ctr"/>
                </a:tc>
              </a:tr>
              <a:tr h="323356">
                <a:tc>
                  <a:txBody>
                    <a:bodyPr/>
                    <a:lstStyle/>
                    <a:p>
                      <a:pPr algn="r" fontAlgn="ctr"/>
                      <a:r>
                        <a:rPr lang="en-US" sz="1600" u="none" strike="noStrike" dirty="0" smtClean="0">
                          <a:effectLst/>
                        </a:rPr>
                        <a:t>Phase 2 </a:t>
                      </a:r>
                      <a:r>
                        <a:rPr lang="en-US" sz="1600" b="1" u="none" strike="noStrike" baseline="30000" dirty="0" smtClean="0">
                          <a:effectLst/>
                        </a:rPr>
                        <a:t>(4)</a:t>
                      </a:r>
                      <a:r>
                        <a:rPr lang="en-US" sz="1600" u="none" strike="noStrike" baseline="0" dirty="0" smtClean="0">
                          <a:effectLst/>
                        </a:rPr>
                        <a:t> </a:t>
                      </a:r>
                      <a:r>
                        <a:rPr lang="en-US" sz="1600" u="none" strike="noStrike" dirty="0" smtClean="0">
                          <a:effectLst/>
                        </a:rPr>
                        <a:t> </a:t>
                      </a:r>
                      <a:endParaRPr lang="en-US" sz="1600" b="0" i="0" u="none" strike="noStrike" baseline="30000" dirty="0">
                        <a:effectLst/>
                        <a:latin typeface="Arial"/>
                      </a:endParaRPr>
                    </a:p>
                  </a:txBody>
                  <a:tcPr marL="9547" marR="9547" marT="95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effectLst/>
                        </a:rPr>
                        <a:t>TBD</a:t>
                      </a:r>
                      <a:endParaRPr lang="en-US" sz="1600" b="0" i="0" u="none" strike="noStrike" dirty="0">
                        <a:effectLst/>
                        <a:latin typeface="Arial"/>
                      </a:endParaRPr>
                    </a:p>
                  </a:txBody>
                  <a:tcPr marL="9547" marR="9547" marT="9547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600" u="none" strike="noStrike">
                          <a:effectLst/>
                        </a:rPr>
                        <a:t>$30,000</a:t>
                      </a:r>
                      <a:endParaRPr lang="en-US" sz="1600" b="0" i="0" u="none" strike="noStrike">
                        <a:effectLst/>
                        <a:latin typeface="Arial"/>
                      </a:endParaRPr>
                    </a:p>
                  </a:txBody>
                  <a:tcPr marL="9547" marR="9547" marT="9547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600" u="none" strike="noStrike">
                          <a:effectLst/>
                        </a:rPr>
                        <a:t>$0</a:t>
                      </a:r>
                      <a:endParaRPr lang="en-US" sz="1600" b="0" i="0" u="none" strike="noStrike">
                        <a:effectLst/>
                        <a:latin typeface="Arial"/>
                      </a:endParaRPr>
                    </a:p>
                  </a:txBody>
                  <a:tcPr marL="9547" marR="9547" marT="9547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600" u="none" strike="noStrike" dirty="0">
                          <a:effectLst/>
                        </a:rPr>
                        <a:t>$470,000</a:t>
                      </a:r>
                      <a:endParaRPr lang="en-US" sz="1600" b="0" i="0" u="none" strike="noStrike" dirty="0">
                        <a:effectLst/>
                        <a:latin typeface="Arial"/>
                      </a:endParaRPr>
                    </a:p>
                  </a:txBody>
                  <a:tcPr marL="9547" marR="9547" marT="9547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600" u="none" strike="noStrike" dirty="0">
                          <a:effectLst/>
                        </a:rPr>
                        <a:t>$2,400,000</a:t>
                      </a:r>
                      <a:endParaRPr lang="en-US" sz="1600" b="0" i="0" u="none" strike="noStrike" dirty="0">
                        <a:effectLst/>
                        <a:latin typeface="Arial"/>
                      </a:endParaRPr>
                    </a:p>
                  </a:txBody>
                  <a:tcPr marL="9547" marR="9547" marT="9547" marB="0" anchor="ctr"/>
                </a:tc>
              </a:tr>
            </a:tbl>
          </a:graphicData>
        </a:graphic>
      </p:graphicFrame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59277038"/>
              </p:ext>
            </p:extLst>
          </p:nvPr>
        </p:nvGraphicFramePr>
        <p:xfrm>
          <a:off x="1591722" y="3643531"/>
          <a:ext cx="4826011" cy="513080"/>
        </p:xfrm>
        <a:graphic>
          <a:graphicData uri="http://schemas.openxmlformats.org/drawingml/2006/table">
            <a:tbl>
              <a:tblPr/>
              <a:tblGrid>
                <a:gridCol w="3480511"/>
                <a:gridCol w="1345500"/>
              </a:tblGrid>
              <a:tr h="234202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1" i="0" u="none" strike="noStrike" dirty="0" smtClean="0">
                          <a:effectLst/>
                          <a:latin typeface="Arial"/>
                        </a:rPr>
                        <a:t>Total of lower estimates</a:t>
                      </a:r>
                      <a:endParaRPr lang="en-US" sz="1600" b="1" i="0" u="none" strike="noStrike" dirty="0">
                        <a:effectLst/>
                        <a:latin typeface="Arial"/>
                      </a:endParaRPr>
                    </a:p>
                  </a:txBody>
                  <a:tcPr marL="12700" marR="12700" marT="1270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600" b="1" i="0" u="none" strike="noStrike" dirty="0">
                          <a:effectLst/>
                          <a:latin typeface="Arial"/>
                        </a:rPr>
                        <a:t>$2,190,000</a:t>
                      </a:r>
                    </a:p>
                  </a:txBody>
                  <a:tcPr marL="12700" marR="12700" marT="1270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1590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1" i="0" u="none" strike="noStrike" dirty="0" smtClean="0">
                          <a:effectLst/>
                          <a:latin typeface="Arial"/>
                        </a:rPr>
                        <a:t>Total of high</a:t>
                      </a:r>
                      <a:r>
                        <a:rPr lang="en-US" sz="1600" b="1" i="0" u="none" strike="noStrike" baseline="0" dirty="0" smtClean="0">
                          <a:effectLst/>
                          <a:latin typeface="Arial"/>
                        </a:rPr>
                        <a:t> estimates</a:t>
                      </a:r>
                      <a:endParaRPr lang="en-US" sz="1600" b="1" i="0" u="none" strike="noStrike" dirty="0">
                        <a:effectLst/>
                        <a:latin typeface="Arial"/>
                      </a:endParaRPr>
                    </a:p>
                  </a:txBody>
                  <a:tcPr marL="12700" marR="12700" marT="1270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600" b="1" i="0" u="none" strike="noStrike" dirty="0">
                          <a:effectLst/>
                          <a:latin typeface="Arial"/>
                        </a:rPr>
                        <a:t>$6,200,000</a:t>
                      </a:r>
                    </a:p>
                  </a:txBody>
                  <a:tcPr marL="12700" marR="12700" marT="1270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423333" y="4413151"/>
            <a:ext cx="8263467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arenBoth"/>
            </a:pPr>
            <a:r>
              <a:rPr lang="en-US" dirty="0" smtClean="0"/>
              <a:t>Cash is for licenses and VMs for </a:t>
            </a:r>
            <a:r>
              <a:rPr lang="en-US" dirty="0" err="1" smtClean="0"/>
              <a:t>Kronos</a:t>
            </a:r>
            <a:r>
              <a:rPr lang="en-US" dirty="0" smtClean="0"/>
              <a:t> and consulting for most systems.</a:t>
            </a:r>
          </a:p>
          <a:p>
            <a:pPr marL="342900" indent="-342900">
              <a:buAutoNum type="arabicParenBoth"/>
            </a:pPr>
            <a:r>
              <a:rPr lang="en-US" dirty="0" err="1" smtClean="0"/>
              <a:t>Kronos</a:t>
            </a:r>
            <a:r>
              <a:rPr lang="en-US" dirty="0" smtClean="0"/>
              <a:t>’ estimates are from Payroll. </a:t>
            </a:r>
          </a:p>
          <a:p>
            <a:pPr marL="342900" indent="-342900">
              <a:buAutoNum type="arabicParenBoth"/>
            </a:pPr>
            <a:r>
              <a:rPr lang="en-US" dirty="0" smtClean="0"/>
              <a:t>Refer to the Timeline With Deliverables slide and Appendix A for systems included. Remediation efforts for unit systems that might be indirectly affected by Workday could not be included at this time.</a:t>
            </a:r>
          </a:p>
          <a:p>
            <a:pPr marL="342900" indent="-342900">
              <a:buAutoNum type="arabicParenBoth"/>
            </a:pPr>
            <a:r>
              <a:rPr lang="en-US" dirty="0" smtClean="0"/>
              <a:t>Data delivery requirements will not be known until the end of phase 1 so the upper estimates are based on 2/3s of the KFS data delivery effort.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Scenario for delayed Workday Payroll deployment </a:t>
            </a:r>
            <a:endParaRPr lang="en-US"/>
          </a:p>
        </p:txBody>
      </p:sp>
      <p:sp>
        <p:nvSpPr>
          <p:cNvPr id="5" name="Rectangle 4"/>
          <p:cNvSpPr/>
          <p:nvPr/>
        </p:nvSpPr>
        <p:spPr>
          <a:xfrm rot="20100543">
            <a:off x="904240" y="2954403"/>
            <a:ext cx="625179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TO BE REPLACED</a:t>
            </a:r>
            <a:endParaRPr lang="en-US" sz="5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6315049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7576"/>
            <a:ext cx="8229600" cy="1143000"/>
          </a:xfrm>
        </p:spPr>
        <p:txBody>
          <a:bodyPr>
            <a:normAutofit/>
          </a:bodyPr>
          <a:lstStyle/>
          <a:p>
            <a:r>
              <a:rPr lang="en-US" sz="3200" dirty="0" smtClean="0"/>
              <a:t>Goals and Approach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41411"/>
            <a:ext cx="8229600" cy="4525963"/>
          </a:xfrm>
        </p:spPr>
        <p:txBody>
          <a:bodyPr>
            <a:normAutofit/>
          </a:bodyPr>
          <a:lstStyle/>
          <a:p>
            <a:r>
              <a:rPr lang="en-US" sz="2800" dirty="0" smtClean="0"/>
              <a:t>Goal:</a:t>
            </a:r>
          </a:p>
          <a:p>
            <a:pPr lvl="1"/>
            <a:r>
              <a:rPr lang="en-US" sz="2400" dirty="0" smtClean="0"/>
              <a:t> Integrate Workday as a new </a:t>
            </a:r>
            <a:r>
              <a:rPr lang="en-US" sz="2400" dirty="0" err="1" smtClean="0"/>
              <a:t>SaaS</a:t>
            </a:r>
            <a:r>
              <a:rPr lang="en-US" sz="2400" dirty="0" smtClean="0"/>
              <a:t> HR /Payroll system with all Cornell systems that interoperate with Cornell’s current HR/Payroll solution.</a:t>
            </a:r>
          </a:p>
          <a:p>
            <a:r>
              <a:rPr lang="en-US" sz="2800" dirty="0" smtClean="0"/>
              <a:t>Approach: </a:t>
            </a:r>
          </a:p>
          <a:p>
            <a:pPr lvl="1"/>
            <a:r>
              <a:rPr lang="en-US" sz="2400" dirty="0" smtClean="0"/>
              <a:t>Phase </a:t>
            </a:r>
            <a:r>
              <a:rPr lang="en-US" sz="2400" dirty="0" smtClean="0"/>
              <a:t>1 July 2012:</a:t>
            </a:r>
          </a:p>
          <a:p>
            <a:pPr lvl="2"/>
            <a:r>
              <a:rPr lang="en-US" sz="2000" dirty="0"/>
              <a:t>R</a:t>
            </a:r>
            <a:r>
              <a:rPr lang="en-US" sz="2000" dirty="0" smtClean="0"/>
              <a:t>emediate </a:t>
            </a:r>
            <a:r>
              <a:rPr lang="en-US" sz="2000" dirty="0" smtClean="0"/>
              <a:t>and integrate CU systems with </a:t>
            </a:r>
            <a:r>
              <a:rPr lang="en-US" sz="2000" dirty="0" smtClean="0"/>
              <a:t>Workday’s HR</a:t>
            </a:r>
          </a:p>
          <a:p>
            <a:pPr lvl="2"/>
            <a:r>
              <a:rPr lang="en-US" sz="2000" dirty="0" smtClean="0"/>
              <a:t>Keep PeopleSoft Payroll in place</a:t>
            </a:r>
            <a:r>
              <a:rPr lang="en-US" sz="2000" dirty="0" smtClean="0"/>
              <a:t> </a:t>
            </a:r>
          </a:p>
          <a:p>
            <a:pPr lvl="1"/>
            <a:r>
              <a:rPr lang="en-US" sz="2400" dirty="0" smtClean="0"/>
              <a:t>Phase </a:t>
            </a:r>
            <a:r>
              <a:rPr lang="en-US" sz="2400" dirty="0" smtClean="0"/>
              <a:t>2 </a:t>
            </a:r>
            <a:r>
              <a:rPr lang="en-US" sz="2400" dirty="0" smtClean="0"/>
              <a:t>July 2013:</a:t>
            </a:r>
            <a:endParaRPr lang="en-US" sz="2400" dirty="0" smtClean="0"/>
          </a:p>
          <a:p>
            <a:pPr lvl="2"/>
            <a:r>
              <a:rPr lang="en-US" sz="2000" dirty="0" err="1" smtClean="0"/>
              <a:t>Kronos</a:t>
            </a:r>
            <a:r>
              <a:rPr lang="en-US" sz="2000" dirty="0" smtClean="0"/>
              <a:t> Capital project (separate but related)</a:t>
            </a:r>
          </a:p>
          <a:p>
            <a:pPr lvl="2"/>
            <a:r>
              <a:rPr lang="en-US" sz="2000" dirty="0" smtClean="0"/>
              <a:t>Workday’s Payroll</a:t>
            </a:r>
          </a:p>
          <a:p>
            <a:pPr lvl="1"/>
            <a:r>
              <a:rPr lang="en-US" sz="2400" dirty="0"/>
              <a:t>Phase </a:t>
            </a:r>
            <a:r>
              <a:rPr lang="en-US" sz="2400" dirty="0" smtClean="0"/>
              <a:t>3 TBD:</a:t>
            </a:r>
          </a:p>
          <a:p>
            <a:pPr lvl="2"/>
            <a:r>
              <a:rPr lang="en-US" sz="2000" dirty="0" smtClean="0"/>
              <a:t>HR/Payroll d</a:t>
            </a:r>
            <a:r>
              <a:rPr lang="en-US" sz="2000" dirty="0" smtClean="0"/>
              <a:t>ata delivery</a:t>
            </a:r>
            <a:endParaRPr lang="en-US" sz="2000" dirty="0" smtClean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Scenario for delayed Workday Payroll deployment 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15326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7571"/>
            <a:ext cx="8229600" cy="1143000"/>
          </a:xfrm>
        </p:spPr>
        <p:txBody>
          <a:bodyPr>
            <a:normAutofit/>
          </a:bodyPr>
          <a:lstStyle/>
          <a:p>
            <a:r>
              <a:rPr lang="en-US" sz="3200" dirty="0" smtClean="0"/>
              <a:t>Costs and Optimizations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53068"/>
            <a:ext cx="8229600" cy="4839230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endParaRPr lang="en-US" dirty="0" smtClean="0"/>
          </a:p>
          <a:p>
            <a:r>
              <a:rPr lang="en-US" sz="4400" dirty="0" smtClean="0"/>
              <a:t>Cost Management: </a:t>
            </a:r>
          </a:p>
          <a:p>
            <a:pPr lvl="1"/>
            <a:r>
              <a:rPr lang="en-US" sz="3800" dirty="0" smtClean="0"/>
              <a:t>Reallocated staff will be used when possible.</a:t>
            </a:r>
          </a:p>
          <a:p>
            <a:pPr lvl="1"/>
            <a:r>
              <a:rPr lang="en-US" sz="3800" dirty="0"/>
              <a:t>C</a:t>
            </a:r>
            <a:r>
              <a:rPr lang="en-US" sz="3800" dirty="0" smtClean="0"/>
              <a:t>ontractors will be hired when CU talent shortages and resource availability due to other projects require it.</a:t>
            </a:r>
          </a:p>
          <a:p>
            <a:r>
              <a:rPr lang="en-US" sz="4400" dirty="0" smtClean="0"/>
              <a:t>Cost reduction proposals:</a:t>
            </a:r>
          </a:p>
          <a:p>
            <a:pPr lvl="1"/>
            <a:r>
              <a:rPr lang="en-US" sz="3800" dirty="0" smtClean="0"/>
              <a:t>Delay </a:t>
            </a:r>
            <a:r>
              <a:rPr lang="en-US" sz="3800" i="1" dirty="0" smtClean="0"/>
              <a:t>Payroll via Workday </a:t>
            </a:r>
            <a:r>
              <a:rPr lang="en-US" sz="3800" dirty="0" smtClean="0"/>
              <a:t>to July 2013, enabling less use of consultants.</a:t>
            </a:r>
          </a:p>
          <a:p>
            <a:pPr lvl="1"/>
            <a:r>
              <a:rPr lang="en-US" sz="3800" dirty="0" smtClean="0"/>
              <a:t>Deliver the </a:t>
            </a:r>
            <a:r>
              <a:rPr lang="en-US" sz="3800" dirty="0" err="1" smtClean="0"/>
              <a:t>Kronos</a:t>
            </a:r>
            <a:r>
              <a:rPr lang="en-US" sz="3800" dirty="0" smtClean="0"/>
              <a:t> Capital project before July 1, 2013 to avoid remediatio</a:t>
            </a:r>
            <a:r>
              <a:rPr lang="en-US" sz="3800" dirty="0" smtClean="0"/>
              <a:t>n of COLTS</a:t>
            </a:r>
            <a:r>
              <a:rPr lang="en-US" sz="3800" dirty="0" smtClean="0"/>
              <a:t>. </a:t>
            </a:r>
          </a:p>
          <a:p>
            <a:pPr lvl="1"/>
            <a:r>
              <a:rPr lang="en-US" sz="3800" dirty="0" smtClean="0"/>
              <a:t>Create </a:t>
            </a:r>
            <a:r>
              <a:rPr lang="en-US" sz="3800" dirty="0" smtClean="0"/>
              <a:t>a PeopleSoft </a:t>
            </a:r>
            <a:r>
              <a:rPr lang="en-US" sz="3800" i="1" dirty="0" smtClean="0"/>
              <a:t>people data hub </a:t>
            </a:r>
            <a:r>
              <a:rPr lang="en-US" sz="3800" dirty="0" smtClean="0"/>
              <a:t>to avoid forcing multiple systems, such as the Directory and Emergency Mass Notification,  from  having multiple interfaces – one with Workday and one with PeopleSoft.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Scenario for delayed Workday Payroll deployment 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97126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638"/>
            <a:ext cx="8229600" cy="1143000"/>
          </a:xfrm>
        </p:spPr>
        <p:txBody>
          <a:bodyPr>
            <a:normAutofit/>
          </a:bodyPr>
          <a:lstStyle/>
          <a:p>
            <a:r>
              <a:rPr lang="en-US" sz="3200" dirty="0" smtClean="0"/>
              <a:t>Assumptions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63638"/>
            <a:ext cx="8229600" cy="4525963"/>
          </a:xfrm>
        </p:spPr>
        <p:txBody>
          <a:bodyPr>
            <a:normAutofit/>
          </a:bodyPr>
          <a:lstStyle/>
          <a:p>
            <a:r>
              <a:rPr lang="en-US" sz="2400" dirty="0" smtClean="0"/>
              <a:t>Payroll office will need to use both Workday and PeopleSoft for 1 year.</a:t>
            </a:r>
          </a:p>
          <a:p>
            <a:r>
              <a:rPr lang="en-US" sz="2400" dirty="0" smtClean="0"/>
              <a:t>Workday job and benefit data will be sent and transformed to fit PeopleSoft job and benefit data structures </a:t>
            </a:r>
            <a:r>
              <a:rPr lang="en-US" sz="2400" b="1" dirty="0" smtClean="0"/>
              <a:t>exactly</a:t>
            </a:r>
            <a:r>
              <a:rPr lang="en-US" sz="2400" dirty="0" smtClean="0"/>
              <a:t>.</a:t>
            </a:r>
          </a:p>
          <a:p>
            <a:r>
              <a:rPr lang="en-US" sz="2400" dirty="0" smtClean="0"/>
              <a:t>The solution that extracts and transforms Workday job and benefit data will be used through the completion of phase 2 and then discarded.</a:t>
            </a:r>
          </a:p>
          <a:p>
            <a:r>
              <a:rPr lang="en-US" sz="2400" dirty="0" smtClean="0"/>
              <a:t>Payroll interfaces will continue from PeopleSoft through the end of Phase 2.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Scenario for delayed Workday Payroll deployment 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95811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4504"/>
            <a:ext cx="8229600" cy="1143000"/>
          </a:xfrm>
        </p:spPr>
        <p:txBody>
          <a:bodyPr>
            <a:normAutofit/>
          </a:bodyPr>
          <a:lstStyle/>
          <a:p>
            <a:r>
              <a:rPr lang="en-US" sz="3200" dirty="0" smtClean="0"/>
              <a:t>Stakeholders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29740"/>
            <a:ext cx="8229600" cy="4839230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endParaRPr lang="en-US" dirty="0" smtClean="0"/>
          </a:p>
          <a:p>
            <a:r>
              <a:rPr lang="en-US" sz="4400" dirty="0" smtClean="0"/>
              <a:t>People Data Hub stakeholders: </a:t>
            </a:r>
          </a:p>
          <a:p>
            <a:pPr lvl="1"/>
            <a:r>
              <a:rPr lang="en-US" sz="3800" dirty="0"/>
              <a:t>Student Administration, Contributor Relations, HR, </a:t>
            </a:r>
            <a:r>
              <a:rPr lang="en-US" sz="3800" dirty="0" smtClean="0"/>
              <a:t>Payroll, Identity Management, Data Administration</a:t>
            </a:r>
          </a:p>
          <a:p>
            <a:r>
              <a:rPr lang="en-US" sz="4400" dirty="0" smtClean="0"/>
              <a:t>Impacted Systems’ Functional Stakeholders:</a:t>
            </a:r>
          </a:p>
          <a:p>
            <a:pPr lvl="1"/>
            <a:r>
              <a:rPr lang="en-US" sz="3800" dirty="0" smtClean="0"/>
              <a:t>Directory, </a:t>
            </a:r>
            <a:r>
              <a:rPr lang="en-US" sz="3800" dirty="0" err="1" smtClean="0"/>
              <a:t>NetID</a:t>
            </a:r>
            <a:r>
              <a:rPr lang="en-US" sz="3800" dirty="0" smtClean="0"/>
              <a:t> Administration, Authorization tools: CIT/Identity Management</a:t>
            </a:r>
          </a:p>
          <a:p>
            <a:pPr lvl="1"/>
            <a:r>
              <a:rPr lang="en-US" sz="3800" dirty="0" smtClean="0"/>
              <a:t>Emergency </a:t>
            </a:r>
            <a:r>
              <a:rPr lang="en-US" sz="3800" dirty="0"/>
              <a:t>Mass Notification: CU Police</a:t>
            </a:r>
          </a:p>
          <a:p>
            <a:pPr lvl="1"/>
            <a:r>
              <a:rPr lang="en-US" sz="3800" dirty="0" smtClean="0"/>
              <a:t>Enterprise </a:t>
            </a:r>
            <a:r>
              <a:rPr lang="en-US" sz="3800" dirty="0"/>
              <a:t>Learning Management : Sponsored programs, Facilities, HR</a:t>
            </a:r>
          </a:p>
          <a:p>
            <a:pPr lvl="1"/>
            <a:r>
              <a:rPr lang="en-US" sz="3800" dirty="0" err="1" smtClean="0"/>
              <a:t>IDCard</a:t>
            </a:r>
            <a:r>
              <a:rPr lang="en-US" sz="3800" dirty="0" smtClean="0"/>
              <a:t> </a:t>
            </a:r>
            <a:r>
              <a:rPr lang="en-US" sz="3800" dirty="0"/>
              <a:t>:</a:t>
            </a:r>
            <a:r>
              <a:rPr lang="en-US" sz="3800" dirty="0" smtClean="0"/>
              <a:t> </a:t>
            </a:r>
            <a:r>
              <a:rPr lang="en-US" sz="3800" dirty="0"/>
              <a:t>Registrar</a:t>
            </a:r>
          </a:p>
          <a:p>
            <a:pPr lvl="1"/>
            <a:r>
              <a:rPr lang="en-US" sz="3800" dirty="0" smtClean="0"/>
              <a:t>KFS </a:t>
            </a:r>
            <a:r>
              <a:rPr lang="en-US" sz="3800" dirty="0"/>
              <a:t>(Budget, Labor Ledger, GL) </a:t>
            </a:r>
            <a:r>
              <a:rPr lang="en-US" sz="3800" dirty="0" smtClean="0"/>
              <a:t>: </a:t>
            </a:r>
            <a:r>
              <a:rPr lang="en-US" sz="3800" dirty="0"/>
              <a:t>DFA/Accounting, Budget office, DFA/</a:t>
            </a:r>
            <a:r>
              <a:rPr lang="en-US" sz="3800" dirty="0" smtClean="0"/>
              <a:t>Payroll</a:t>
            </a:r>
          </a:p>
          <a:p>
            <a:pPr lvl="1"/>
            <a:r>
              <a:rPr lang="en-US" sz="3800" dirty="0" err="1" smtClean="0"/>
              <a:t>Kronos</a:t>
            </a:r>
            <a:r>
              <a:rPr lang="en-US" sz="3800" dirty="0"/>
              <a:t> </a:t>
            </a:r>
            <a:r>
              <a:rPr lang="en-US" sz="3800" dirty="0" smtClean="0"/>
              <a:t>(time collection): DFA/Payroll</a:t>
            </a:r>
            <a:endParaRPr lang="en-US" sz="3800" dirty="0"/>
          </a:p>
          <a:p>
            <a:pPr lvl="1"/>
            <a:r>
              <a:rPr lang="en-US" sz="3800" dirty="0" smtClean="0"/>
              <a:t>United Way: DFA/UBSC</a:t>
            </a:r>
          </a:p>
          <a:p>
            <a:pPr lvl="1"/>
            <a:r>
              <a:rPr lang="en-US" sz="3800" dirty="0"/>
              <a:t>Voyager : Library</a:t>
            </a:r>
            <a:endParaRPr lang="en-US" sz="2900" dirty="0"/>
          </a:p>
          <a:p>
            <a:pPr marL="457200" lvl="1" indent="0">
              <a:buNone/>
            </a:pPr>
            <a:endParaRPr lang="en-US" sz="2900" dirty="0" smtClean="0"/>
          </a:p>
          <a:p>
            <a:pPr lvl="1"/>
            <a:endParaRPr lang="en-US" sz="2900" dirty="0"/>
          </a:p>
          <a:p>
            <a:endParaRPr lang="en-US" sz="4400" dirty="0" smtClean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Scenario for delayed Workday Payroll deployment 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4942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9105"/>
            <a:ext cx="8229600" cy="1143000"/>
          </a:xfrm>
        </p:spPr>
        <p:txBody>
          <a:bodyPr>
            <a:normAutofit/>
          </a:bodyPr>
          <a:lstStyle/>
          <a:p>
            <a:r>
              <a:rPr lang="en-US" sz="3200" dirty="0" smtClean="0"/>
              <a:t>Recommended Workday Deployment Project Structure</a:t>
            </a:r>
            <a:endParaRPr lang="en-US" sz="3200" dirty="0"/>
          </a:p>
        </p:txBody>
      </p:sp>
      <p:sp>
        <p:nvSpPr>
          <p:cNvPr id="6" name="Rounded Rectangle 5"/>
          <p:cNvSpPr/>
          <p:nvPr/>
        </p:nvSpPr>
        <p:spPr>
          <a:xfrm>
            <a:off x="5677962" y="1676408"/>
            <a:ext cx="1481668" cy="846666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Stakeholders</a:t>
            </a:r>
            <a:endParaRPr lang="en-US" dirty="0"/>
          </a:p>
        </p:txBody>
      </p:sp>
      <p:sp>
        <p:nvSpPr>
          <p:cNvPr id="8" name="Rounded Rectangle 7"/>
          <p:cNvSpPr/>
          <p:nvPr/>
        </p:nvSpPr>
        <p:spPr>
          <a:xfrm>
            <a:off x="3505202" y="1676405"/>
            <a:ext cx="1763182" cy="846666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Project Director</a:t>
            </a:r>
            <a:endParaRPr lang="en-US" dirty="0"/>
          </a:p>
        </p:txBody>
      </p:sp>
      <p:sp>
        <p:nvSpPr>
          <p:cNvPr id="11" name="Rounded Rectangle 10"/>
          <p:cNvSpPr/>
          <p:nvPr/>
        </p:nvSpPr>
        <p:spPr>
          <a:xfrm>
            <a:off x="1572685" y="5441957"/>
            <a:ext cx="2556933" cy="846666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Technical team</a:t>
            </a:r>
            <a:endParaRPr lang="en-US" dirty="0"/>
          </a:p>
        </p:txBody>
      </p:sp>
      <p:cxnSp>
        <p:nvCxnSpPr>
          <p:cNvPr id="13" name="Elbow Connector 12"/>
          <p:cNvCxnSpPr>
            <a:stCxn id="35" idx="0"/>
          </p:cNvCxnSpPr>
          <p:nvPr/>
        </p:nvCxnSpPr>
        <p:spPr>
          <a:xfrm rot="5400000" flipH="1" flipV="1">
            <a:off x="3330044" y="3240095"/>
            <a:ext cx="571505" cy="1541993"/>
          </a:xfrm>
          <a:prstGeom prst="bentConnector3">
            <a:avLst>
              <a:gd name="adj1" fmla="val 50000"/>
            </a:avLst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Elbow Connector 13"/>
          <p:cNvCxnSpPr>
            <a:stCxn id="67" idx="0"/>
            <a:endCxn id="90" idx="2"/>
          </p:cNvCxnSpPr>
          <p:nvPr/>
        </p:nvCxnSpPr>
        <p:spPr>
          <a:xfrm rot="16200000" flipV="1">
            <a:off x="4746625" y="3365507"/>
            <a:ext cx="565154" cy="1297518"/>
          </a:xfrm>
          <a:prstGeom prst="bentConnector3">
            <a:avLst>
              <a:gd name="adj1" fmla="val 50000"/>
            </a:avLst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Elbow Connector 20"/>
          <p:cNvCxnSpPr>
            <a:stCxn id="90" idx="0"/>
            <a:endCxn id="8" idx="2"/>
          </p:cNvCxnSpPr>
          <p:nvPr/>
        </p:nvCxnSpPr>
        <p:spPr>
          <a:xfrm rot="5400000" flipH="1" flipV="1">
            <a:off x="4202642" y="2700872"/>
            <a:ext cx="361952" cy="6350"/>
          </a:xfrm>
          <a:prstGeom prst="bentConnector3">
            <a:avLst>
              <a:gd name="adj1" fmla="val 50000"/>
            </a:avLst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Elbow Connector 25"/>
          <p:cNvCxnSpPr>
            <a:stCxn id="8" idx="3"/>
            <a:endCxn id="6" idx="1"/>
          </p:cNvCxnSpPr>
          <p:nvPr/>
        </p:nvCxnSpPr>
        <p:spPr>
          <a:xfrm>
            <a:off x="5268384" y="2099738"/>
            <a:ext cx="409578" cy="3"/>
          </a:xfrm>
          <a:prstGeom prst="bentConnector3">
            <a:avLst>
              <a:gd name="adj1" fmla="val 50000"/>
            </a:avLst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Elbow Connector 28"/>
          <p:cNvCxnSpPr>
            <a:stCxn id="8" idx="1"/>
            <a:endCxn id="80" idx="3"/>
          </p:cNvCxnSpPr>
          <p:nvPr/>
        </p:nvCxnSpPr>
        <p:spPr>
          <a:xfrm rot="10800000" flipV="1">
            <a:off x="3114676" y="2099737"/>
            <a:ext cx="390526" cy="3"/>
          </a:xfrm>
          <a:prstGeom prst="bentConnector3">
            <a:avLst>
              <a:gd name="adj1" fmla="val 50000"/>
            </a:avLst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5" name="Rounded Rectangle 34"/>
          <p:cNvSpPr/>
          <p:nvPr/>
        </p:nvSpPr>
        <p:spPr>
          <a:xfrm>
            <a:off x="1566333" y="4296843"/>
            <a:ext cx="2556933" cy="795865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Integration and Remediation Technical Project Manager</a:t>
            </a:r>
            <a:endParaRPr lang="en-US" dirty="0"/>
          </a:p>
        </p:txBody>
      </p:sp>
      <p:cxnSp>
        <p:nvCxnSpPr>
          <p:cNvPr id="39" name="Elbow Connector 38"/>
          <p:cNvCxnSpPr>
            <a:stCxn id="11" idx="0"/>
            <a:endCxn id="35" idx="2"/>
          </p:cNvCxnSpPr>
          <p:nvPr/>
        </p:nvCxnSpPr>
        <p:spPr>
          <a:xfrm rot="16200000" flipV="1">
            <a:off x="2673352" y="5264157"/>
            <a:ext cx="349249" cy="6352"/>
          </a:xfrm>
          <a:prstGeom prst="bentConnector3">
            <a:avLst>
              <a:gd name="adj1" fmla="val 50000"/>
            </a:avLst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7" name="Rounded Rectangle 66"/>
          <p:cNvSpPr/>
          <p:nvPr/>
        </p:nvSpPr>
        <p:spPr>
          <a:xfrm>
            <a:off x="4399494" y="4296843"/>
            <a:ext cx="2556933" cy="795865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Workday Functional </a:t>
            </a:r>
            <a:r>
              <a:rPr lang="en-US" dirty="0"/>
              <a:t>adoption team</a:t>
            </a:r>
          </a:p>
        </p:txBody>
      </p:sp>
      <p:sp>
        <p:nvSpPr>
          <p:cNvPr id="80" name="Rounded Rectangle 79"/>
          <p:cNvSpPr/>
          <p:nvPr/>
        </p:nvSpPr>
        <p:spPr>
          <a:xfrm>
            <a:off x="1351494" y="1676408"/>
            <a:ext cx="1763182" cy="846666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Exec Sponsors</a:t>
            </a:r>
          </a:p>
        </p:txBody>
      </p:sp>
      <p:sp>
        <p:nvSpPr>
          <p:cNvPr id="90" name="Rounded Rectangle 89"/>
          <p:cNvSpPr/>
          <p:nvPr/>
        </p:nvSpPr>
        <p:spPr>
          <a:xfrm>
            <a:off x="3498852" y="2885023"/>
            <a:ext cx="1763182" cy="846666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Workday Project </a:t>
            </a:r>
            <a:r>
              <a:rPr lang="en-US" dirty="0"/>
              <a:t>Manager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05551"/>
            <a:ext cx="2895600" cy="365125"/>
          </a:xfrm>
        </p:spPr>
        <p:txBody>
          <a:bodyPr/>
          <a:lstStyle/>
          <a:p>
            <a:r>
              <a:rPr lang="en-US" dirty="0" smtClean="0"/>
              <a:t>Scenario for delayed Workday Payroll deployment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94881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1003673" y="-3763"/>
            <a:ext cx="7308245" cy="715904"/>
          </a:xfrm>
        </p:spPr>
        <p:txBody>
          <a:bodyPr>
            <a:normAutofit/>
          </a:bodyPr>
          <a:lstStyle/>
          <a:p>
            <a:r>
              <a:rPr lang="en-US" sz="3200" dirty="0" smtClean="0"/>
              <a:t>Timeline with deliverables</a:t>
            </a:r>
            <a:endParaRPr lang="en-US" sz="3200" dirty="0"/>
          </a:p>
        </p:txBody>
      </p:sp>
      <p:sp>
        <p:nvSpPr>
          <p:cNvPr id="10" name="Cube 9"/>
          <p:cNvSpPr/>
          <p:nvPr/>
        </p:nvSpPr>
        <p:spPr>
          <a:xfrm>
            <a:off x="422705" y="1521685"/>
            <a:ext cx="2600632" cy="442590"/>
          </a:xfrm>
          <a:prstGeom prst="cube">
            <a:avLst/>
          </a:prstGeom>
          <a:solidFill>
            <a:schemeClr val="accent3">
              <a:lumMod val="20000"/>
              <a:lumOff val="80000"/>
            </a:schemeClr>
          </a:solidFill>
          <a:effectLst>
            <a:outerShdw blurRad="76200" dist="12700" dir="8100000" sy="-23000" kx="800400" algn="br" rotWithShape="0">
              <a:prstClr val="black">
                <a:alpha val="2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Phase 1</a:t>
            </a:r>
            <a:endParaRPr lang="en-US" dirty="0"/>
          </a:p>
        </p:txBody>
      </p:sp>
      <p:sp>
        <p:nvSpPr>
          <p:cNvPr id="11" name="Cube 10"/>
          <p:cNvSpPr/>
          <p:nvPr/>
        </p:nvSpPr>
        <p:spPr>
          <a:xfrm>
            <a:off x="2984006" y="1521685"/>
            <a:ext cx="2600632" cy="442590"/>
          </a:xfrm>
          <a:prstGeom prst="cube">
            <a:avLst/>
          </a:prstGeom>
          <a:solidFill>
            <a:schemeClr val="accent2">
              <a:lumMod val="20000"/>
              <a:lumOff val="80000"/>
            </a:schemeClr>
          </a:solidFill>
          <a:effectLst>
            <a:outerShdw blurRad="76200" dist="12700" dir="8100000" sy="-23000" kx="800400" algn="br" rotWithShape="0">
              <a:prstClr val="black">
                <a:alpha val="2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Phase 2</a:t>
            </a:r>
            <a:endParaRPr lang="en-US" dirty="0"/>
          </a:p>
        </p:txBody>
      </p:sp>
      <p:sp>
        <p:nvSpPr>
          <p:cNvPr id="12" name="Cube 11"/>
          <p:cNvSpPr/>
          <p:nvPr/>
        </p:nvSpPr>
        <p:spPr>
          <a:xfrm>
            <a:off x="5543668" y="1521685"/>
            <a:ext cx="2600632" cy="442590"/>
          </a:xfrm>
          <a:prstGeom prst="cube">
            <a:avLst/>
          </a:prstGeom>
          <a:solidFill>
            <a:schemeClr val="accent1">
              <a:lumMod val="20000"/>
              <a:lumOff val="80000"/>
            </a:schemeClr>
          </a:solidFill>
          <a:effectLst>
            <a:outerShdw blurRad="76200" dist="12700" dir="8100000" sy="-23000" kx="800400" algn="br" rotWithShape="0">
              <a:prstClr val="black">
                <a:alpha val="2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Phase 3</a:t>
            </a:r>
            <a:endParaRPr lang="en-US" dirty="0"/>
          </a:p>
        </p:txBody>
      </p:sp>
      <p:sp>
        <p:nvSpPr>
          <p:cNvPr id="14" name="Rounded Rectangular Callout 13"/>
          <p:cNvSpPr/>
          <p:nvPr/>
        </p:nvSpPr>
        <p:spPr>
          <a:xfrm>
            <a:off x="7551524" y="2521617"/>
            <a:ext cx="1135276" cy="949724"/>
          </a:xfrm>
          <a:prstGeom prst="wedgeRoundRectCallout">
            <a:avLst>
              <a:gd name="adj1" fmla="val -8974"/>
              <a:gd name="adj2" fmla="val -110784"/>
              <a:gd name="adj3" fmla="val 16667"/>
            </a:avLst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400" b="1" dirty="0" smtClean="0"/>
              <a:t>Workday Phase 3:</a:t>
            </a:r>
          </a:p>
          <a:p>
            <a:r>
              <a:rPr lang="en-US" sz="1400" dirty="0" smtClean="0"/>
              <a:t>Data delivery</a:t>
            </a:r>
            <a:endParaRPr lang="en-US" sz="1400" dirty="0"/>
          </a:p>
        </p:txBody>
      </p:sp>
      <p:sp>
        <p:nvSpPr>
          <p:cNvPr id="17" name="TextBox 16"/>
          <p:cNvSpPr txBox="1"/>
          <p:nvPr/>
        </p:nvSpPr>
        <p:spPr>
          <a:xfrm>
            <a:off x="80433" y="1210234"/>
            <a:ext cx="86327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July 2011</a:t>
            </a:r>
            <a:endParaRPr lang="en-US" sz="1400" dirty="0"/>
          </a:p>
        </p:txBody>
      </p:sp>
      <p:sp>
        <p:nvSpPr>
          <p:cNvPr id="18" name="TextBox 17"/>
          <p:cNvSpPr txBox="1"/>
          <p:nvPr/>
        </p:nvSpPr>
        <p:spPr>
          <a:xfrm>
            <a:off x="2625076" y="1216282"/>
            <a:ext cx="88790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July 2012</a:t>
            </a:r>
            <a:endParaRPr lang="en-US" sz="1400" dirty="0"/>
          </a:p>
        </p:txBody>
      </p:sp>
      <p:sp>
        <p:nvSpPr>
          <p:cNvPr id="19" name="TextBox 18"/>
          <p:cNvSpPr txBox="1"/>
          <p:nvPr/>
        </p:nvSpPr>
        <p:spPr>
          <a:xfrm>
            <a:off x="5229093" y="1212477"/>
            <a:ext cx="88790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July </a:t>
            </a:r>
            <a:r>
              <a:rPr lang="en-US" sz="1400" dirty="0" smtClean="0"/>
              <a:t>2013</a:t>
            </a:r>
            <a:endParaRPr lang="en-US" sz="1400" dirty="0"/>
          </a:p>
        </p:txBody>
      </p:sp>
      <p:sp>
        <p:nvSpPr>
          <p:cNvPr id="20" name="TextBox 19"/>
          <p:cNvSpPr txBox="1"/>
          <p:nvPr/>
        </p:nvSpPr>
        <p:spPr>
          <a:xfrm>
            <a:off x="7413588" y="1000839"/>
            <a:ext cx="109216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Phase </a:t>
            </a:r>
            <a:r>
              <a:rPr lang="en-US" sz="1400" dirty="0" smtClean="0"/>
              <a:t>3 </a:t>
            </a:r>
            <a:r>
              <a:rPr lang="en-US" sz="1400" dirty="0" smtClean="0"/>
              <a:t>end</a:t>
            </a:r>
            <a:r>
              <a:rPr lang="en-US" sz="1400" dirty="0" smtClean="0"/>
              <a:t>:</a:t>
            </a:r>
          </a:p>
          <a:p>
            <a:r>
              <a:rPr lang="en-US" sz="1400" dirty="0" smtClean="0"/>
              <a:t> </a:t>
            </a:r>
            <a:r>
              <a:rPr lang="en-US" sz="1400" dirty="0" smtClean="0"/>
              <a:t>TBD</a:t>
            </a:r>
            <a:endParaRPr lang="en-US" sz="1400" dirty="0"/>
          </a:p>
        </p:txBody>
      </p:sp>
      <p:sp>
        <p:nvSpPr>
          <p:cNvPr id="21" name="Rounded Rectangular Callout 20"/>
          <p:cNvSpPr/>
          <p:nvPr/>
        </p:nvSpPr>
        <p:spPr>
          <a:xfrm>
            <a:off x="3023337" y="2521617"/>
            <a:ext cx="1556464" cy="2463799"/>
          </a:xfrm>
          <a:prstGeom prst="wedgeRoundRectCallout">
            <a:avLst>
              <a:gd name="adj1" fmla="val 85460"/>
              <a:gd name="adj2" fmla="val -70502"/>
              <a:gd name="adj3" fmla="val 16667"/>
            </a:avLst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400" b="1" dirty="0" err="1" smtClean="0"/>
              <a:t>Kronos</a:t>
            </a:r>
            <a:r>
              <a:rPr lang="en-US" sz="1400" b="1" dirty="0" smtClean="0"/>
              <a:t> Capital Project:</a:t>
            </a:r>
          </a:p>
          <a:p>
            <a:pPr marL="171450" indent="-171450">
              <a:buFont typeface="Arial"/>
              <a:buChar char="•"/>
            </a:pPr>
            <a:r>
              <a:rPr lang="en-US" sz="1400" dirty="0" smtClean="0"/>
              <a:t>Upgrade</a:t>
            </a:r>
          </a:p>
          <a:p>
            <a:pPr marL="171450" indent="-171450">
              <a:buFont typeface="Arial"/>
              <a:buChar char="•"/>
            </a:pPr>
            <a:r>
              <a:rPr lang="en-US" sz="1400" dirty="0"/>
              <a:t>E</a:t>
            </a:r>
            <a:r>
              <a:rPr lang="en-US" sz="1400" dirty="0" smtClean="0"/>
              <a:t>xpand use to 24 additional units </a:t>
            </a:r>
          </a:p>
          <a:p>
            <a:pPr marL="171450" indent="-171450">
              <a:buFont typeface="Arial"/>
              <a:buChar char="•"/>
            </a:pPr>
            <a:r>
              <a:rPr lang="en-US" sz="1400" dirty="0" smtClean="0"/>
              <a:t>Switch 7000  users from COLTS</a:t>
            </a:r>
          </a:p>
        </p:txBody>
      </p:sp>
      <p:sp>
        <p:nvSpPr>
          <p:cNvPr id="23" name="Rounded Rectangular Callout 22"/>
          <p:cNvSpPr/>
          <p:nvPr/>
        </p:nvSpPr>
        <p:spPr>
          <a:xfrm>
            <a:off x="558306" y="2522699"/>
            <a:ext cx="2425700" cy="3022592"/>
          </a:xfrm>
          <a:prstGeom prst="wedgeRoundRectCallout">
            <a:avLst>
              <a:gd name="adj1" fmla="val 46206"/>
              <a:gd name="adj2" fmla="val -69689"/>
              <a:gd name="adj3" fmla="val 16667"/>
            </a:avLst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400" b="1" dirty="0" smtClean="0"/>
              <a:t>Workday Phase 1:</a:t>
            </a:r>
          </a:p>
          <a:p>
            <a:pPr marL="171450" indent="-171450">
              <a:buFont typeface="Arial"/>
              <a:buChar char="•"/>
            </a:pPr>
            <a:r>
              <a:rPr lang="en-US" sz="1400" dirty="0" smtClean="0"/>
              <a:t>ID </a:t>
            </a:r>
            <a:r>
              <a:rPr lang="en-US" sz="1400" dirty="0" err="1" smtClean="0"/>
              <a:t>Mgmt</a:t>
            </a:r>
            <a:r>
              <a:rPr lang="en-US" sz="1400" dirty="0" smtClean="0"/>
              <a:t> </a:t>
            </a:r>
            <a:r>
              <a:rPr lang="en-US" sz="1400" dirty="0"/>
              <a:t>– Authentication</a:t>
            </a:r>
          </a:p>
          <a:p>
            <a:pPr marL="171450" indent="-171450">
              <a:buFont typeface="Arial"/>
              <a:buChar char="•"/>
            </a:pPr>
            <a:r>
              <a:rPr lang="en-US" sz="1400" dirty="0" smtClean="0"/>
              <a:t>Integration </a:t>
            </a:r>
            <a:r>
              <a:rPr lang="en-US" sz="1400" dirty="0" smtClean="0"/>
              <a:t>Architecture</a:t>
            </a:r>
          </a:p>
          <a:p>
            <a:pPr marL="171450" indent="-171450">
              <a:buFont typeface="Arial"/>
              <a:buChar char="•"/>
            </a:pPr>
            <a:r>
              <a:rPr lang="en-US" sz="1400" dirty="0" smtClean="0"/>
              <a:t>PeopleSoft</a:t>
            </a:r>
            <a:r>
              <a:rPr lang="en-US" sz="1400" dirty="0"/>
              <a:t> </a:t>
            </a:r>
            <a:r>
              <a:rPr lang="en-US" sz="1400" dirty="0" smtClean="0"/>
              <a:t>integrations</a:t>
            </a:r>
          </a:p>
          <a:p>
            <a:pPr marL="171450" indent="-171450">
              <a:buFont typeface="Arial"/>
              <a:buChar char="•"/>
            </a:pPr>
            <a:r>
              <a:rPr lang="en-US" sz="1400" dirty="0" smtClean="0"/>
              <a:t>PeopleSoft People </a:t>
            </a:r>
            <a:r>
              <a:rPr lang="en-US" sz="1400" dirty="0" smtClean="0"/>
              <a:t>data </a:t>
            </a:r>
            <a:r>
              <a:rPr lang="en-US" sz="1400" dirty="0" smtClean="0"/>
              <a:t>hub with job data and benefits deductions</a:t>
            </a:r>
            <a:endParaRPr lang="en-US" sz="1400" dirty="0" smtClean="0"/>
          </a:p>
          <a:p>
            <a:pPr marL="171450" indent="-171450">
              <a:buFont typeface="Arial"/>
              <a:buChar char="•"/>
            </a:pPr>
            <a:r>
              <a:rPr lang="en-US" sz="1400" dirty="0" smtClean="0"/>
              <a:t>Student </a:t>
            </a:r>
            <a:r>
              <a:rPr lang="en-US" sz="1400" dirty="0" smtClean="0"/>
              <a:t>Employment (</a:t>
            </a:r>
            <a:r>
              <a:rPr lang="en-US" sz="1400" dirty="0"/>
              <a:t>p</a:t>
            </a:r>
            <a:r>
              <a:rPr lang="en-US" sz="1400" dirty="0" smtClean="0"/>
              <a:t>art 1)</a:t>
            </a:r>
          </a:p>
          <a:p>
            <a:pPr marL="171450" indent="-171450">
              <a:buFont typeface="Arial"/>
              <a:buChar char="•"/>
            </a:pPr>
            <a:r>
              <a:rPr lang="en-US" sz="1400" dirty="0"/>
              <a:t>Needs analysis for data </a:t>
            </a:r>
            <a:r>
              <a:rPr lang="en-US" sz="1400" dirty="0" smtClean="0"/>
              <a:t>delivery</a:t>
            </a:r>
            <a:endParaRPr lang="en-US" sz="1400" dirty="0"/>
          </a:p>
        </p:txBody>
      </p:sp>
      <p:sp>
        <p:nvSpPr>
          <p:cNvPr id="24" name="Rounded Rectangular Callout 23"/>
          <p:cNvSpPr/>
          <p:nvPr/>
        </p:nvSpPr>
        <p:spPr>
          <a:xfrm>
            <a:off x="4682477" y="2521618"/>
            <a:ext cx="2731111" cy="3608258"/>
          </a:xfrm>
          <a:prstGeom prst="wedgeRoundRectCallout">
            <a:avLst>
              <a:gd name="adj1" fmla="val -22024"/>
              <a:gd name="adj2" fmla="val -65988"/>
              <a:gd name="adj3" fmla="val 16667"/>
            </a:avLst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400" b="1" dirty="0" smtClean="0"/>
              <a:t>Workday Phase 2</a:t>
            </a:r>
            <a:r>
              <a:rPr lang="en-US" sz="1400" b="1" dirty="0" smtClean="0"/>
              <a:t>: (</a:t>
            </a:r>
            <a:r>
              <a:rPr lang="en-US" sz="1400" dirty="0" smtClean="0"/>
              <a:t>All Payroll related </a:t>
            </a:r>
            <a:r>
              <a:rPr lang="en-US" sz="1400" dirty="0" err="1" smtClean="0"/>
              <a:t>remediations</a:t>
            </a:r>
            <a:r>
              <a:rPr lang="en-US" sz="1400" dirty="0"/>
              <a:t>)</a:t>
            </a:r>
            <a:endParaRPr lang="en-US" sz="1400" dirty="0" smtClean="0"/>
          </a:p>
          <a:p>
            <a:pPr marL="171450" indent="-171450">
              <a:buFont typeface="Arial"/>
              <a:buChar char="•"/>
            </a:pPr>
            <a:r>
              <a:rPr lang="en-US" sz="1400" dirty="0"/>
              <a:t>COLTS (Decommission)</a:t>
            </a:r>
          </a:p>
          <a:p>
            <a:pPr marL="171450" indent="-171450">
              <a:buFont typeface="Arial"/>
              <a:buChar char="•"/>
            </a:pPr>
            <a:r>
              <a:rPr lang="en-US" sz="1400" dirty="0" smtClean="0"/>
              <a:t>ELM</a:t>
            </a:r>
          </a:p>
          <a:p>
            <a:pPr marL="171450" indent="-171450">
              <a:buFont typeface="Arial"/>
              <a:buChar char="•"/>
            </a:pPr>
            <a:r>
              <a:rPr lang="en-US" sz="1400" dirty="0"/>
              <a:t>Harris Connect</a:t>
            </a:r>
          </a:p>
          <a:p>
            <a:pPr marL="171450" indent="-171450">
              <a:buFont typeface="Arial"/>
              <a:buChar char="•"/>
            </a:pPr>
            <a:r>
              <a:rPr lang="en-US" sz="1400" dirty="0" smtClean="0"/>
              <a:t>ID </a:t>
            </a:r>
            <a:r>
              <a:rPr lang="en-US" sz="1400" dirty="0"/>
              <a:t>Card </a:t>
            </a:r>
          </a:p>
          <a:p>
            <a:pPr marL="171450" indent="-171450">
              <a:buFont typeface="Arial"/>
              <a:buChar char="•"/>
            </a:pPr>
            <a:r>
              <a:rPr lang="en-US" sz="1400" dirty="0"/>
              <a:t>ID </a:t>
            </a:r>
            <a:r>
              <a:rPr lang="en-US" sz="1400" dirty="0" err="1"/>
              <a:t>Mgmt</a:t>
            </a:r>
            <a:r>
              <a:rPr lang="en-US" sz="1400" dirty="0"/>
              <a:t> – Provisioning</a:t>
            </a:r>
          </a:p>
          <a:p>
            <a:pPr marL="171450" indent="-171450">
              <a:buFont typeface="Arial"/>
              <a:buChar char="•"/>
            </a:pPr>
            <a:r>
              <a:rPr lang="en-US" sz="1400" dirty="0" smtClean="0"/>
              <a:t>KFS</a:t>
            </a:r>
            <a:endParaRPr lang="en-US" sz="1400" dirty="0"/>
          </a:p>
          <a:p>
            <a:pPr marL="171450" indent="-171450">
              <a:buFont typeface="Arial"/>
              <a:buChar char="•"/>
            </a:pPr>
            <a:r>
              <a:rPr lang="en-US" sz="1400" dirty="0" err="1"/>
              <a:t>Kronos</a:t>
            </a:r>
            <a:r>
              <a:rPr lang="en-US" sz="1400" dirty="0"/>
              <a:t> integration and  </a:t>
            </a:r>
            <a:r>
              <a:rPr lang="en-US" sz="1400" dirty="0" smtClean="0"/>
              <a:t>remediation</a:t>
            </a:r>
          </a:p>
          <a:p>
            <a:pPr marL="171450" indent="-171450">
              <a:buFont typeface="Arial"/>
              <a:buChar char="•"/>
            </a:pPr>
            <a:r>
              <a:rPr lang="en-US" sz="1400" dirty="0" smtClean="0"/>
              <a:t>Payroll data conversion</a:t>
            </a:r>
          </a:p>
          <a:p>
            <a:pPr marL="171450" indent="-171450">
              <a:buFont typeface="Arial"/>
              <a:buChar char="•"/>
            </a:pPr>
            <a:r>
              <a:rPr lang="en-US" sz="1400" dirty="0" err="1" smtClean="0"/>
              <a:t>Statler</a:t>
            </a:r>
            <a:endParaRPr lang="en-US" sz="1400" dirty="0"/>
          </a:p>
          <a:p>
            <a:pPr marL="171450" indent="-171450">
              <a:buFont typeface="Arial"/>
              <a:buChar char="•"/>
            </a:pPr>
            <a:r>
              <a:rPr lang="en-US" sz="1400" dirty="0" smtClean="0"/>
              <a:t>Student </a:t>
            </a:r>
            <a:r>
              <a:rPr lang="en-US" sz="1400" dirty="0"/>
              <a:t>Employment (part 2)</a:t>
            </a:r>
          </a:p>
          <a:p>
            <a:pPr marL="171450" indent="-171450">
              <a:buFont typeface="Arial"/>
              <a:buChar char="•"/>
            </a:pPr>
            <a:r>
              <a:rPr lang="en-US" sz="1400" dirty="0"/>
              <a:t>Traffic</a:t>
            </a:r>
          </a:p>
          <a:p>
            <a:pPr marL="171450" indent="-171450">
              <a:buFont typeface="Arial"/>
              <a:buChar char="•"/>
            </a:pPr>
            <a:r>
              <a:rPr lang="en-US" sz="1400" dirty="0" smtClean="0"/>
              <a:t>United </a:t>
            </a:r>
            <a:r>
              <a:rPr lang="en-US" sz="1400" dirty="0"/>
              <a:t>Way </a:t>
            </a:r>
            <a:endParaRPr lang="en-US" sz="1400" dirty="0" smtClean="0"/>
          </a:p>
          <a:p>
            <a:pPr marL="171450" indent="-171450">
              <a:buFont typeface="Arial"/>
              <a:buChar char="•"/>
            </a:pPr>
            <a:r>
              <a:rPr lang="en-US" sz="1400" dirty="0" smtClean="0"/>
              <a:t>Windstar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Scenario for delayed Workday Payroll deployment 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061470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workdayPhase1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178" y="558801"/>
            <a:ext cx="7837356" cy="6219602"/>
          </a:xfrm>
          <a:prstGeom prst="rect">
            <a:avLst/>
          </a:prstGeom>
        </p:spPr>
      </p:pic>
      <p:sp>
        <p:nvSpPr>
          <p:cNvPr id="14" name="Title 1"/>
          <p:cNvSpPr txBox="1">
            <a:spLocks/>
          </p:cNvSpPr>
          <p:nvPr/>
        </p:nvSpPr>
        <p:spPr>
          <a:xfrm>
            <a:off x="0" y="38100"/>
            <a:ext cx="9144000" cy="71590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dirty="0" smtClean="0"/>
              <a:t>Appendix A: System Impact </a:t>
            </a:r>
            <a:r>
              <a:rPr lang="en-US" sz="3200" dirty="0" smtClean="0"/>
              <a:t>Diagram, Phase 1</a:t>
            </a:r>
            <a:endParaRPr lang="en-US" sz="3200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Scenario for delayed Workday Payroll deployment 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22457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WorkdayContex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660" y="541868"/>
            <a:ext cx="7577503" cy="6012116"/>
          </a:xfrm>
          <a:prstGeom prst="rect">
            <a:avLst/>
          </a:prstGeom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Scenario for delayed Workday Payroll deployment </a:t>
            </a:r>
            <a:endParaRPr lang="en-US"/>
          </a:p>
        </p:txBody>
      </p:sp>
      <p:sp>
        <p:nvSpPr>
          <p:cNvPr id="14" name="Title 1"/>
          <p:cNvSpPr txBox="1">
            <a:spLocks/>
          </p:cNvSpPr>
          <p:nvPr/>
        </p:nvSpPr>
        <p:spPr>
          <a:xfrm>
            <a:off x="0" y="38100"/>
            <a:ext cx="9144000" cy="71590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dirty="0" smtClean="0"/>
              <a:t>Appendix </a:t>
            </a:r>
            <a:r>
              <a:rPr lang="en-US" sz="3200" dirty="0" smtClean="0"/>
              <a:t>B: </a:t>
            </a:r>
            <a:r>
              <a:rPr lang="en-US" sz="3200" dirty="0" smtClean="0"/>
              <a:t>System Impact </a:t>
            </a:r>
            <a:r>
              <a:rPr lang="en-US" sz="3200" dirty="0" smtClean="0"/>
              <a:t>Diagram, Phase 2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50458123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3281</TotalTime>
  <Words>737</Words>
  <Application>Microsoft Macintosh PowerPoint</Application>
  <PresentationFormat>On-screen Show (4:3)</PresentationFormat>
  <Paragraphs>132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Workday/CIT Technical Impact Discovery Project  Executive Summary  Scenario for delayed Workday Payroll deployment  June 1, 2011</vt:lpstr>
      <vt:lpstr>Goals and Approach</vt:lpstr>
      <vt:lpstr>Costs and Optimizations</vt:lpstr>
      <vt:lpstr>Assumptions</vt:lpstr>
      <vt:lpstr>Stakeholders</vt:lpstr>
      <vt:lpstr>Recommended Workday Deployment Project Structure</vt:lpstr>
      <vt:lpstr>Timeline with deliverables</vt:lpstr>
      <vt:lpstr>PowerPoint Presentation</vt:lpstr>
      <vt:lpstr>PowerPoint Presentation</vt:lpstr>
      <vt:lpstr>Appendix C: Total Cost Summary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Concepts, costs and schedule for a pragmatic deployment</dc:title>
  <dc:creator>Steve Lutter</dc:creator>
  <cp:lastModifiedBy>Steve Lutter</cp:lastModifiedBy>
  <cp:revision>84</cp:revision>
  <cp:lastPrinted>2011-06-01T19:26:52Z</cp:lastPrinted>
  <dcterms:created xsi:type="dcterms:W3CDTF">2011-05-18T20:29:26Z</dcterms:created>
  <dcterms:modified xsi:type="dcterms:W3CDTF">2011-06-01T20:19:46Z</dcterms:modified>
</cp:coreProperties>
</file>