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1" r:id="rId3"/>
    <p:sldId id="27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7" r:id="rId13"/>
    <p:sldId id="258" r:id="rId14"/>
    <p:sldId id="276" r:id="rId15"/>
    <p:sldId id="260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tevelutter:Desktop:Workday:RevisedWorkdayTechEstimates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tevelutter:Desktop:Workday:RevisedWorkdayTechEstimates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tevelutter:Desktop:Workday:RevisedWorkdayTechEstimates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tevelutter:Desktop:Workday:RevisedWorkdayTechEstimates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Low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SummaryofOptions!$D$5:$D$9</c:f>
              <c:numCache>
                <c:formatCode>"$"#,##0</c:formatCode>
                <c:ptCount val="5"/>
                <c:pt idx="0">
                  <c:v>87000.0</c:v>
                </c:pt>
                <c:pt idx="1">
                  <c:v>1.1355E6</c:v>
                </c:pt>
                <c:pt idx="2">
                  <c:v>390000.0</c:v>
                </c:pt>
                <c:pt idx="3">
                  <c:v>102000.0</c:v>
                </c:pt>
                <c:pt idx="4">
                  <c:v>283500.0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High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SummaryofOptions!$E$5:$E$9</c:f>
              <c:numCache>
                <c:formatCode>"$"#,##0</c:formatCode>
                <c:ptCount val="5"/>
                <c:pt idx="0">
                  <c:v>168000.0</c:v>
                </c:pt>
                <c:pt idx="1">
                  <c:v>1.7955E6</c:v>
                </c:pt>
                <c:pt idx="2">
                  <c:v>4.5E6</c:v>
                </c:pt>
                <c:pt idx="3">
                  <c:v>128250.0</c:v>
                </c:pt>
                <c:pt idx="4">
                  <c:v>556500.0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4000"/>
            </a:pPr>
            <a:r>
              <a:rPr lang="en-US" sz="4000" b="1" i="0" baseline="0" dirty="0" smtClean="0">
                <a:effectLst/>
              </a:rPr>
              <a:t>High estimates of three options for each category</a:t>
            </a:r>
            <a:endParaRPr lang="en-US" sz="4000" dirty="0">
              <a:effectLst/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4"/>
          <c:order val="0"/>
          <c:tx>
            <c:strRef>
              <c:f>Charts!$A$82</c:f>
              <c:strCache>
                <c:ptCount val="1"/>
                <c:pt idx="0">
                  <c:v>Identity Management and IT Security</c:v>
                </c:pt>
              </c:strCache>
            </c:strRef>
          </c:tx>
          <c:spPr>
            <a:ln>
              <a:solidFill>
                <a:schemeClr val="accent6"/>
              </a:solidFill>
              <a:prstDash val="sysDot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Charts!$C$82:$E$82</c:f>
              <c:numCache>
                <c:formatCode>"$"#,##0</c:formatCode>
                <c:ptCount val="3"/>
                <c:pt idx="0">
                  <c:v>87000.0</c:v>
                </c:pt>
                <c:pt idx="1">
                  <c:v>82166.66666666667</c:v>
                </c:pt>
                <c:pt idx="2">
                  <c:v>58000.0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Charts!$A$84</c:f>
              <c:strCache>
                <c:ptCount val="1"/>
                <c:pt idx="0">
                  <c:v>Direct, Core Workday transactional impact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Charts!$C$84:$E$84</c:f>
              <c:numCache>
                <c:formatCode>"$"#,##0</c:formatCode>
                <c:ptCount val="3"/>
                <c:pt idx="0">
                  <c:v>1.1355E6</c:v>
                </c:pt>
                <c:pt idx="1">
                  <c:v>1.07241666666667E6</c:v>
                </c:pt>
                <c:pt idx="2">
                  <c:v>757000.0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Charts!$A$86</c:f>
              <c:strCache>
                <c:ptCount val="1"/>
                <c:pt idx="0">
                  <c:v>Data delivery, warehouses and BI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val>
            <c:numRef>
              <c:f>Charts!$C$86:$E$86</c:f>
              <c:numCache>
                <c:formatCode>"$"#,##0</c:formatCode>
                <c:ptCount val="3"/>
                <c:pt idx="0">
                  <c:v>390000.0</c:v>
                </c:pt>
                <c:pt idx="1">
                  <c:v>368333.3333333333</c:v>
                </c:pt>
                <c:pt idx="2">
                  <c:v>260000.0</c:v>
                </c:pt>
              </c:numCache>
            </c:numRef>
          </c:val>
          <c:smooth val="0"/>
        </c:ser>
        <c:ser>
          <c:idx val="6"/>
          <c:order val="3"/>
          <c:tx>
            <c:strRef>
              <c:f>Charts!$A$88</c:f>
              <c:strCache>
                <c:ptCount val="1"/>
                <c:pt idx="0">
                  <c:v>Niche or unit apps</c:v>
                </c:pt>
              </c:strCache>
            </c:strRef>
          </c:tx>
          <c:spPr>
            <a:ln>
              <a:solidFill>
                <a:schemeClr val="tx2"/>
              </a:solidFill>
              <a:prstDash val="sysDot"/>
            </a:ln>
          </c:spPr>
          <c:marker>
            <c:symbol val="none"/>
          </c:marker>
          <c:val>
            <c:numRef>
              <c:f>Charts!$C$88:$E$88</c:f>
              <c:numCache>
                <c:formatCode>"$"#,##0</c:formatCode>
                <c:ptCount val="3"/>
                <c:pt idx="0">
                  <c:v>102000.0</c:v>
                </c:pt>
                <c:pt idx="1">
                  <c:v>96333.33333333334</c:v>
                </c:pt>
                <c:pt idx="2">
                  <c:v>68000.0</c:v>
                </c:pt>
              </c:numCache>
            </c:numRef>
          </c:val>
          <c:smooth val="0"/>
        </c:ser>
        <c:ser>
          <c:idx val="8"/>
          <c:order val="4"/>
          <c:tx>
            <c:strRef>
              <c:f>Charts!$A$90</c:f>
              <c:strCache>
                <c:ptCount val="1"/>
                <c:pt idx="0">
                  <c:v>General Technical and project management</c:v>
                </c:pt>
              </c:strCache>
            </c:strRef>
          </c:tx>
          <c:spPr>
            <a:ln w="76200" cmpd="sng">
              <a:solidFill>
                <a:schemeClr val="accent3">
                  <a:lumMod val="50000"/>
                </a:schemeClr>
              </a:solidFill>
              <a:prstDash val="dash"/>
            </a:ln>
          </c:spPr>
          <c:marker>
            <c:symbol val="none"/>
          </c:marker>
          <c:val>
            <c:numRef>
              <c:f>Charts!$C$90:$E$90</c:f>
              <c:numCache>
                <c:formatCode>"$"#,##0</c:formatCode>
                <c:ptCount val="3"/>
                <c:pt idx="0">
                  <c:v>283500.0</c:v>
                </c:pt>
                <c:pt idx="1">
                  <c:v>267750.0</c:v>
                </c:pt>
                <c:pt idx="2">
                  <c:v>189000.0</c:v>
                </c:pt>
              </c:numCache>
            </c:numRef>
          </c:val>
          <c:smooth val="0"/>
        </c:ser>
        <c:ser>
          <c:idx val="0"/>
          <c:order val="5"/>
          <c:tx>
            <c:strRef>
              <c:f>Charts!$A$92</c:f>
              <c:strCache>
                <c:ptCount val="1"/>
                <c:pt idx="0">
                  <c:v>Totals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none"/>
          </c:marker>
          <c:val>
            <c:numRef>
              <c:f>Charts!$C$92:$E$92</c:f>
              <c:numCache>
                <c:formatCode>"$"#,##0</c:formatCode>
                <c:ptCount val="3"/>
                <c:pt idx="0">
                  <c:v>1.998E6</c:v>
                </c:pt>
                <c:pt idx="1">
                  <c:v>1.887E6</c:v>
                </c:pt>
                <c:pt idx="2">
                  <c:v>1.332E6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2168040"/>
        <c:axId val="755341480"/>
      </c:lineChart>
      <c:catAx>
        <c:axId val="46216804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55341480"/>
        <c:crosses val="autoZero"/>
        <c:auto val="1"/>
        <c:lblAlgn val="ctr"/>
        <c:lblOffset val="100"/>
        <c:noMultiLvlLbl val="0"/>
      </c:catAx>
      <c:valAx>
        <c:axId val="755341480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  <c:overlay val="0"/>
        </c:title>
        <c:numFmt formatCode="&quot;$&quot;#,##0" sourceLinked="1"/>
        <c:majorTickMark val="none"/>
        <c:minorTickMark val="none"/>
        <c:tickLblPos val="nextTo"/>
        <c:crossAx val="462168040"/>
        <c:crosses val="autoZero"/>
        <c:crossBetween val="between"/>
      </c:valAx>
    </c:plotArea>
    <c:legend>
      <c:legendPos val="r"/>
      <c:layout/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4000"/>
            </a:pPr>
            <a:r>
              <a:rPr lang="en-US" sz="4000" dirty="0" smtClean="0"/>
              <a:t>High estimates</a:t>
            </a:r>
            <a:r>
              <a:rPr lang="en-US" sz="4000" baseline="0" dirty="0" smtClean="0"/>
              <a:t> of three options for </a:t>
            </a:r>
            <a:r>
              <a:rPr lang="en-US" sz="4000" baseline="0" dirty="0"/>
              <a:t>each category</a:t>
            </a:r>
            <a:endParaRPr lang="en-US" sz="40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Charts!$A$83</c:f>
              <c:strCache>
                <c:ptCount val="1"/>
                <c:pt idx="0">
                  <c:v>Identity Management and IT Security</c:v>
                </c:pt>
              </c:strCache>
            </c:strRef>
          </c:tx>
          <c:spPr>
            <a:ln>
              <a:solidFill>
                <a:schemeClr val="accent6"/>
              </a:solidFill>
              <a:prstDash val="sysDot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Charts!$C$83:$E$83</c:f>
              <c:numCache>
                <c:formatCode>"$"#,##0</c:formatCode>
                <c:ptCount val="3"/>
                <c:pt idx="0">
                  <c:v>168000.0</c:v>
                </c:pt>
                <c:pt idx="1">
                  <c:v>158666.6666666667</c:v>
                </c:pt>
                <c:pt idx="2">
                  <c:v>112000.0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Charts!$A$85</c:f>
              <c:strCache>
                <c:ptCount val="1"/>
                <c:pt idx="0">
                  <c:v>Direct, Core Workday transactional impact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Charts!$C$85:$E$85</c:f>
              <c:numCache>
                <c:formatCode>"$"#,##0</c:formatCode>
                <c:ptCount val="3"/>
                <c:pt idx="0">
                  <c:v>1.7955E6</c:v>
                </c:pt>
                <c:pt idx="1">
                  <c:v>1.69575E6</c:v>
                </c:pt>
                <c:pt idx="2">
                  <c:v>1.197E6</c:v>
                </c:pt>
              </c:numCache>
            </c:numRef>
          </c:val>
          <c:smooth val="0"/>
        </c:ser>
        <c:ser>
          <c:idx val="5"/>
          <c:order val="2"/>
          <c:tx>
            <c:strRef>
              <c:f>Charts!$A$87</c:f>
              <c:strCache>
                <c:ptCount val="1"/>
                <c:pt idx="0">
                  <c:v>Data delivery, warehouses and BI</c:v>
                </c:pt>
              </c:strCache>
            </c:strRef>
          </c:tx>
          <c:spPr>
            <a:ln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Charts!$C$87:$E$87</c:f>
              <c:numCache>
                <c:formatCode>"$"#,##0</c:formatCode>
                <c:ptCount val="3"/>
                <c:pt idx="0">
                  <c:v>4.5E6</c:v>
                </c:pt>
                <c:pt idx="1">
                  <c:v>4.25E6</c:v>
                </c:pt>
                <c:pt idx="2">
                  <c:v>3.0E6</c:v>
                </c:pt>
              </c:numCache>
            </c:numRef>
          </c:val>
          <c:smooth val="0"/>
        </c:ser>
        <c:ser>
          <c:idx val="7"/>
          <c:order val="3"/>
          <c:tx>
            <c:strRef>
              <c:f>Charts!$A$89</c:f>
              <c:strCache>
                <c:ptCount val="1"/>
                <c:pt idx="0">
                  <c:v>Niche or unit apps</c:v>
                </c:pt>
              </c:strCache>
            </c:strRef>
          </c:tx>
          <c:spPr>
            <a:ln>
              <a:solidFill>
                <a:schemeClr val="tx2"/>
              </a:solidFill>
              <a:prstDash val="sysDot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Charts!$C$89:$E$89</c:f>
              <c:numCache>
                <c:formatCode>"$"#,##0</c:formatCode>
                <c:ptCount val="3"/>
                <c:pt idx="0">
                  <c:v>128250.0</c:v>
                </c:pt>
                <c:pt idx="1">
                  <c:v>121125.0</c:v>
                </c:pt>
                <c:pt idx="2">
                  <c:v>85500.0</c:v>
                </c:pt>
              </c:numCache>
            </c:numRef>
          </c:val>
          <c:smooth val="0"/>
        </c:ser>
        <c:ser>
          <c:idx val="9"/>
          <c:order val="4"/>
          <c:tx>
            <c:strRef>
              <c:f>Charts!$A$91</c:f>
              <c:strCache>
                <c:ptCount val="1"/>
                <c:pt idx="0">
                  <c:v>General Technical and project management</c:v>
                </c:pt>
              </c:strCache>
            </c:strRef>
          </c:tx>
          <c:spPr>
            <a:ln>
              <a:solidFill>
                <a:schemeClr val="accent3">
                  <a:lumMod val="50000"/>
                </a:schemeClr>
              </a:solidFill>
              <a:prstDash val="dash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Charts!$C$91:$E$91</c:f>
              <c:numCache>
                <c:formatCode>"$"#,##0</c:formatCode>
                <c:ptCount val="3"/>
                <c:pt idx="0">
                  <c:v>556500.0</c:v>
                </c:pt>
                <c:pt idx="1">
                  <c:v>525583.3333333333</c:v>
                </c:pt>
                <c:pt idx="2">
                  <c:v>371000.0</c:v>
                </c:pt>
              </c:numCache>
            </c:numRef>
          </c:val>
          <c:smooth val="0"/>
        </c:ser>
        <c:ser>
          <c:idx val="11"/>
          <c:order val="5"/>
          <c:tx>
            <c:strRef>
              <c:f>Charts!$A$93</c:f>
              <c:strCache>
                <c:ptCount val="1"/>
                <c:pt idx="0">
                  <c:v>Totals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Charts!$C$93:$E$93</c:f>
              <c:numCache>
                <c:formatCode>"$"#,##0</c:formatCode>
                <c:ptCount val="3"/>
                <c:pt idx="0">
                  <c:v>7.14825E6</c:v>
                </c:pt>
                <c:pt idx="1">
                  <c:v>6.751125E6</c:v>
                </c:pt>
                <c:pt idx="2">
                  <c:v>4.7655E6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6256280"/>
        <c:axId val="786259416"/>
      </c:lineChart>
      <c:catAx>
        <c:axId val="78625628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86259416"/>
        <c:crosses val="autoZero"/>
        <c:auto val="1"/>
        <c:lblAlgn val="ctr"/>
        <c:lblOffset val="100"/>
        <c:noMultiLvlLbl val="0"/>
      </c:catAx>
      <c:valAx>
        <c:axId val="786259416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  <c:overlay val="0"/>
        </c:title>
        <c:numFmt formatCode="&quot;$&quot;#,##0" sourceLinked="1"/>
        <c:majorTickMark val="none"/>
        <c:minorTickMark val="none"/>
        <c:tickLblPos val="nextTo"/>
        <c:crossAx val="786256280"/>
        <c:crosses val="autoZero"/>
        <c:crossBetween val="between"/>
      </c:valAx>
    </c:plotArea>
    <c:legend>
      <c:legendPos val="r"/>
      <c:layout/>
      <c:overlay val="0"/>
      <c:spPr>
        <a:ln>
          <a:solidFill>
            <a:schemeClr val="tx1"/>
          </a:solidFill>
          <a:prstDash val="solid"/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6F816-0A4C-2949-A021-4CDD7B8E3423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DA06C-A1F9-DF44-8294-67CA711425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891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F3866-CE86-324F-B597-19BEA7FF57B4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3740-2265-F54B-9CB2-1BA8FDC337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862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r>
              <a:rPr lang="en-US" dirty="0" smtClean="0"/>
              <a:t>Workday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r>
              <a:rPr lang="en-US" dirty="0" smtClean="0"/>
              <a:t>Revised technical summary</a:t>
            </a:r>
          </a:p>
          <a:p>
            <a:r>
              <a:rPr lang="en-US" dirty="0" smtClean="0"/>
              <a:t>May 17, 2011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discussed and not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Replace Id. Mgmt software: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PS Data Hub concept reduces </a:t>
            </a:r>
            <a:r>
              <a:rPr lang="en-US" dirty="0" smtClean="0"/>
              <a:t>impact.</a:t>
            </a:r>
          </a:p>
          <a:p>
            <a:pPr lvl="1"/>
            <a:r>
              <a:rPr lang="en-US" dirty="0" smtClean="0"/>
              <a:t>Parallel replacement of </a:t>
            </a:r>
            <a:r>
              <a:rPr lang="en-US" dirty="0" err="1" smtClean="0"/>
              <a:t>NetID</a:t>
            </a:r>
            <a:r>
              <a:rPr lang="en-US" dirty="0" smtClean="0"/>
              <a:t> management and Kerberos infrastructure not needed for Workday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b="1" dirty="0" smtClean="0"/>
              <a:t>Result: Effort reduced.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PeopleSoft as the person ‘data hub’</a:t>
            </a:r>
            <a:endParaRPr lang="en-US" dirty="0"/>
          </a:p>
        </p:txBody>
      </p:sp>
      <p:pic>
        <p:nvPicPr>
          <p:cNvPr id="4" name="Content Placeholder 3" descr="Workday_Context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2344" r="-12344"/>
          <a:stretch>
            <a:fillRect/>
          </a:stretch>
        </p:blipFill>
        <p:spPr>
          <a:xfrm>
            <a:off x="-1181100" y="1417638"/>
            <a:ext cx="10325100" cy="567848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582858"/>
              </p:ext>
            </p:extLst>
          </p:nvPr>
        </p:nvGraphicFramePr>
        <p:xfrm>
          <a:off x="457200" y="1417638"/>
          <a:ext cx="8229599" cy="4399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7782897"/>
              </p:ext>
            </p:extLst>
          </p:nvPr>
        </p:nvGraphicFramePr>
        <p:xfrm>
          <a:off x="457200" y="1615031"/>
          <a:ext cx="8229600" cy="4741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Basic time/dollar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15458" y="3439850"/>
            <a:ext cx="3679301" cy="1588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55903" y="5280295"/>
            <a:ext cx="4834531" cy="1588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640" y="2910859"/>
            <a:ext cx="41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$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9053" y="5460438"/>
            <a:ext cx="2700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Delivery Date</a:t>
            </a:r>
            <a:endParaRPr lang="en-US" sz="36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383220" y="2168876"/>
            <a:ext cx="4281233" cy="1669464"/>
          </a:xfrm>
          <a:prstGeom prst="line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347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11" name="Chart 10" title="Junk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6395020"/>
              </p:ext>
            </p:extLst>
          </p:nvPr>
        </p:nvGraphicFramePr>
        <p:xfrm>
          <a:off x="457200" y="1"/>
          <a:ext cx="8229600" cy="635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10" name="Chart 9" title="Junk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6319391"/>
              </p:ext>
            </p:extLst>
          </p:nvPr>
        </p:nvGraphicFramePr>
        <p:xfrm>
          <a:off x="457200" y="78400"/>
          <a:ext cx="8229600" cy="635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Scope considerations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Data delivery</a:t>
            </a:r>
          </a:p>
          <a:p>
            <a:pPr lvl="1"/>
            <a:r>
              <a:rPr lang="en-US" dirty="0" smtClean="0"/>
              <a:t>PeopleSoft as Person data hub</a:t>
            </a:r>
            <a:endParaRPr lang="en-US" dirty="0" smtClean="0"/>
          </a:p>
          <a:p>
            <a:pPr lvl="0"/>
            <a:r>
              <a:rPr lang="en-US" dirty="0" smtClean="0"/>
              <a:t>Schedule options: </a:t>
            </a:r>
          </a:p>
          <a:p>
            <a:pPr lvl="1"/>
            <a:r>
              <a:rPr lang="en-US" dirty="0" smtClean="0"/>
              <a:t>7/2012 </a:t>
            </a:r>
          </a:p>
          <a:p>
            <a:pPr lvl="1"/>
            <a:r>
              <a:rPr lang="en-US" dirty="0" smtClean="0"/>
              <a:t>1/2013</a:t>
            </a:r>
          </a:p>
          <a:p>
            <a:pPr lvl="0"/>
            <a:r>
              <a:rPr lang="en-US" dirty="0" smtClean="0"/>
              <a:t>Resources options: </a:t>
            </a:r>
          </a:p>
          <a:p>
            <a:pPr lvl="1"/>
            <a:r>
              <a:rPr lang="en-US" dirty="0" smtClean="0"/>
              <a:t>Consulting and reallocated rates</a:t>
            </a:r>
          </a:p>
          <a:p>
            <a:r>
              <a:rPr lang="en-US" dirty="0"/>
              <a:t>Check in with other </a:t>
            </a:r>
            <a:r>
              <a:rPr lang="en-US" dirty="0" smtClean="0"/>
              <a:t>schools</a:t>
            </a:r>
            <a:endParaRPr lang="en-US" dirty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R</a:t>
            </a:r>
            <a:r>
              <a:rPr lang="en-US" dirty="0" smtClean="0"/>
              <a:t>esource options for </a:t>
            </a:r>
            <a:br>
              <a:rPr lang="en-US" dirty="0" smtClean="0"/>
            </a:br>
            <a:r>
              <a:rPr lang="en-US" dirty="0" smtClean="0"/>
              <a:t>July 2012 and Jan 2013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66012" y="3277102"/>
            <a:ext cx="1975386" cy="5958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9305" y="3288382"/>
            <a:ext cx="3856706" cy="5958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ine Callout 1 8"/>
          <p:cNvSpPr/>
          <p:nvPr/>
        </p:nvSpPr>
        <p:spPr>
          <a:xfrm>
            <a:off x="5079564" y="1865909"/>
            <a:ext cx="1160147" cy="721276"/>
          </a:xfrm>
          <a:prstGeom prst="borderCallout1">
            <a:avLst>
              <a:gd name="adj1" fmla="val 18750"/>
              <a:gd name="adj2" fmla="val -8333"/>
              <a:gd name="adj3" fmla="val 188982"/>
              <a:gd name="adj4" fmla="val -2752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July 2012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7274014" y="1865909"/>
            <a:ext cx="1160147" cy="721276"/>
          </a:xfrm>
          <a:prstGeom prst="borderCallout1">
            <a:avLst>
              <a:gd name="adj1" fmla="val 99185"/>
              <a:gd name="adj2" fmla="val 2478"/>
              <a:gd name="adj3" fmla="val 193329"/>
              <a:gd name="adj4" fmla="val -3698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Jan 2013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1281191" y="1865909"/>
            <a:ext cx="1160147" cy="721276"/>
          </a:xfrm>
          <a:prstGeom prst="borderCallout1">
            <a:avLst>
              <a:gd name="adj1" fmla="val 18750"/>
              <a:gd name="adj2" fmla="val -8333"/>
              <a:gd name="adj3" fmla="val 188982"/>
              <a:gd name="adj4" fmla="val -275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July 2011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1446330" y="4808885"/>
            <a:ext cx="2288940" cy="616363"/>
          </a:xfrm>
          <a:prstGeom prst="wedgeRoundRectCallout">
            <a:avLst>
              <a:gd name="adj1" fmla="val -4395"/>
              <a:gd name="adj2" fmla="val -18858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100% consultants at $150 /hour</a:t>
            </a:r>
            <a:endParaRPr lang="en-US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4452458" y="4920679"/>
            <a:ext cx="2288940" cy="1116086"/>
          </a:xfrm>
          <a:prstGeom prst="wedgeRoundRectCallout">
            <a:avLst>
              <a:gd name="adj1" fmla="val -5765"/>
              <a:gd name="adj2" fmla="val -14362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50% consultants at $150 /hour and </a:t>
            </a:r>
          </a:p>
          <a:p>
            <a:pPr algn="ctr"/>
            <a:r>
              <a:rPr lang="en-US" dirty="0" smtClean="0"/>
              <a:t>50% CU staff at $100 / hour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3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Time collection:</a:t>
            </a:r>
            <a:r>
              <a:rPr lang="en-US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costs still exist, and this is a prerequisite, but the costs will be counted separately in another project.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Data delivery: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Low Estimate:</a:t>
            </a:r>
          </a:p>
          <a:p>
            <a:pPr lvl="2"/>
            <a:r>
              <a:rPr lang="en-US" dirty="0" smtClean="0"/>
              <a:t>Reduced to Operational Data </a:t>
            </a:r>
            <a:r>
              <a:rPr lang="en-US" i="1" dirty="0" smtClean="0"/>
              <a:t>Store</a:t>
            </a:r>
            <a:endParaRPr lang="en-US" dirty="0" smtClean="0"/>
          </a:p>
          <a:p>
            <a:pPr lvl="2"/>
            <a:r>
              <a:rPr lang="en-US" dirty="0" smtClean="0"/>
              <a:t>Followed Georgetown’s investment of 1.5 FTE for the low estimate.</a:t>
            </a:r>
          </a:p>
          <a:p>
            <a:pPr lvl="1"/>
            <a:r>
              <a:rPr lang="en-US" dirty="0" smtClean="0"/>
              <a:t>High Estimate</a:t>
            </a:r>
          </a:p>
          <a:p>
            <a:pPr lvl="2"/>
            <a:r>
              <a:rPr lang="en-US" dirty="0" smtClean="0"/>
              <a:t>Keep with CU’s KDW estimate.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</a:t>
            </a:r>
            <a:r>
              <a:rPr lang="en-US" b="1" dirty="0" smtClean="0"/>
              <a:t>Low estimate reduced</a:t>
            </a:r>
            <a:r>
              <a:rPr lang="en-US" b="1" dirty="0" smtClean="0"/>
              <a:t>.</a:t>
            </a:r>
            <a:endParaRPr lang="en-US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Integration of People data: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Rather </a:t>
            </a:r>
            <a:r>
              <a:rPr lang="en-US" dirty="0"/>
              <a:t>than having EMN, Library and the </a:t>
            </a:r>
            <a:r>
              <a:rPr lang="en-US" dirty="0" err="1"/>
              <a:t>IdManagement</a:t>
            </a:r>
            <a:r>
              <a:rPr lang="en-US" dirty="0"/>
              <a:t> tools connect with Workday we would keep PeopleSoft as intact as possible to minimize changes to them. 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PeopleSoft </a:t>
            </a:r>
            <a:r>
              <a:rPr lang="en-US" dirty="0"/>
              <a:t>stays as the 'People Data Hub'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Architecturally  and for long term support it is better, but the financial implications of this change are</a:t>
            </a:r>
            <a:r>
              <a:rPr lang="en-US" dirty="0" smtClean="0"/>
              <a:t> relatively small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services for applications to get that data rather than using the high number of direct connects should be done,</a:t>
            </a:r>
            <a:r>
              <a:rPr lang="en-US" dirty="0" smtClean="0"/>
              <a:t> and is outside </a:t>
            </a:r>
            <a:r>
              <a:rPr lang="en-US" dirty="0"/>
              <a:t>the scope of Workday.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Reserves for impacts to 'other' systems: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believe there are</a:t>
            </a:r>
            <a:r>
              <a:rPr lang="en-US" dirty="0" smtClean="0"/>
              <a:t> other </a:t>
            </a:r>
            <a:r>
              <a:rPr lang="en-US" dirty="0"/>
              <a:t>systems that will be impacted than those listed.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will either be allowed to fail or require separate funding to remediate.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Consulting for Payroll: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Payroll wants additional consulting for help with tools such as Windstar  that CIT does not currently support it will require separate funding.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b="1" dirty="0"/>
              <a:t>Technical Project Management: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was moved up into the 'General technical and Project Management' category.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is an hour count now rather than a % of the project.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Reduced and moved.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652</Words>
  <Application>Microsoft Macintosh PowerPoint</Application>
  <PresentationFormat>On-screen Show (4:3)</PresentationFormat>
  <Paragraphs>132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Workday </vt:lpstr>
      <vt:lpstr>Recap from 5/12 </vt:lpstr>
      <vt:lpstr>Resource options for  July 2012 and Jan 2013</vt:lpstr>
      <vt:lpstr>Changes made</vt:lpstr>
      <vt:lpstr>Changes made</vt:lpstr>
      <vt:lpstr>Changes made</vt:lpstr>
      <vt:lpstr>Changes made</vt:lpstr>
      <vt:lpstr>Changes made</vt:lpstr>
      <vt:lpstr>Changes Made</vt:lpstr>
      <vt:lpstr>Changes discussed and not made</vt:lpstr>
      <vt:lpstr>PeopleSoft as the person ‘data hub’</vt:lpstr>
      <vt:lpstr>Ratios of efforts</vt:lpstr>
      <vt:lpstr>Ratios of efforts</vt:lpstr>
      <vt:lpstr>Basic time/dollar</vt:lpstr>
      <vt:lpstr>PowerPoint Presentation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Workday </dc:title>
  <dc:creator>Steve Lutter</dc:creator>
  <cp:lastModifiedBy>Steve Lutter</cp:lastModifiedBy>
  <cp:revision>13</cp:revision>
  <dcterms:created xsi:type="dcterms:W3CDTF">2011-05-17T10:34:41Z</dcterms:created>
  <dcterms:modified xsi:type="dcterms:W3CDTF">2011-05-17T14:23:01Z</dcterms:modified>
</cp:coreProperties>
</file>