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57" r:id="rId18"/>
    <p:sldId id="258" r:id="rId19"/>
    <p:sldId id="276" r:id="rId20"/>
    <p:sldId id="259" r:id="rId21"/>
    <p:sldId id="260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3" d="100"/>
          <a:sy n="153" d="100"/>
        </p:scale>
        <p:origin x="-17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tevelutter:Desktop:Workday:RevisedWorkdayTechEstimates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tevelutter:Desktop:Workday:RevisedWorkdayTechEstimates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v>Low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SummaryofOptions!$D$5:$D$9</c:f>
              <c:numCache>
                <c:formatCode>\$#,##0</c:formatCode>
                <c:ptCount val="5"/>
                <c:pt idx="0">
                  <c:v>58000.0</c:v>
                </c:pt>
                <c:pt idx="1">
                  <c:v>757000.0</c:v>
                </c:pt>
                <c:pt idx="2">
                  <c:v>0.0</c:v>
                </c:pt>
                <c:pt idx="3">
                  <c:v>68000.0</c:v>
                </c:pt>
                <c:pt idx="4">
                  <c:v>189000.0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v>High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SummaryofOptions!$E$5:$E$9</c:f>
              <c:numCache>
                <c:formatCode>\$#,##0</c:formatCode>
                <c:ptCount val="5"/>
                <c:pt idx="0">
                  <c:v>112000.0</c:v>
                </c:pt>
                <c:pt idx="1">
                  <c:v>1.197E6</c:v>
                </c:pt>
                <c:pt idx="2">
                  <c:v>3.0E6</c:v>
                </c:pt>
                <c:pt idx="3">
                  <c:v>85500.0</c:v>
                </c:pt>
                <c:pt idx="4">
                  <c:v>371000.0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3 options with </a:t>
            </a:r>
            <a:r>
              <a:rPr lang="en-US" baseline="0"/>
              <a:t>high estimates for each category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Charts!$A$83</c:f>
              <c:strCache>
                <c:ptCount val="1"/>
                <c:pt idx="0">
                  <c:v>Identity Management and IT Security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Charts!$C$83:$E$83</c:f>
              <c:numCache>
                <c:formatCode>"$"#,##0</c:formatCode>
                <c:ptCount val="3"/>
                <c:pt idx="0">
                  <c:v>168000.0</c:v>
                </c:pt>
                <c:pt idx="1">
                  <c:v>158666.6666666667</c:v>
                </c:pt>
                <c:pt idx="2">
                  <c:v>112000.0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Charts!$A$85</c:f>
              <c:strCache>
                <c:ptCount val="1"/>
                <c:pt idx="0">
                  <c:v>Direct, Core Workday transactional impact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Charts!$C$85:$E$85</c:f>
              <c:numCache>
                <c:formatCode>"$"#,##0</c:formatCode>
                <c:ptCount val="3"/>
                <c:pt idx="0">
                  <c:v>1.7955E6</c:v>
                </c:pt>
                <c:pt idx="1">
                  <c:v>1.69575E6</c:v>
                </c:pt>
                <c:pt idx="2">
                  <c:v>1.197E6</c:v>
                </c:pt>
              </c:numCache>
            </c:numRef>
          </c:val>
          <c:smooth val="0"/>
        </c:ser>
        <c:ser>
          <c:idx val="5"/>
          <c:order val="2"/>
          <c:tx>
            <c:strRef>
              <c:f>Charts!$A$87</c:f>
              <c:strCache>
                <c:ptCount val="1"/>
                <c:pt idx="0">
                  <c:v>Data delivery, warehouses and BI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Charts!$C$87:$E$87</c:f>
              <c:numCache>
                <c:formatCode>"$"#,##0</c:formatCode>
                <c:ptCount val="3"/>
                <c:pt idx="0">
                  <c:v>4.5E6</c:v>
                </c:pt>
                <c:pt idx="1">
                  <c:v>4.25E6</c:v>
                </c:pt>
                <c:pt idx="2">
                  <c:v>3.0E6</c:v>
                </c:pt>
              </c:numCache>
            </c:numRef>
          </c:val>
          <c:smooth val="0"/>
        </c:ser>
        <c:ser>
          <c:idx val="7"/>
          <c:order val="3"/>
          <c:tx>
            <c:strRef>
              <c:f>Charts!$A$89</c:f>
              <c:strCache>
                <c:ptCount val="1"/>
                <c:pt idx="0">
                  <c:v>Niche or unit apps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Charts!$C$89:$E$89</c:f>
              <c:numCache>
                <c:formatCode>"$"#,##0</c:formatCode>
                <c:ptCount val="3"/>
                <c:pt idx="0">
                  <c:v>128250.0</c:v>
                </c:pt>
                <c:pt idx="1">
                  <c:v>121125.0</c:v>
                </c:pt>
                <c:pt idx="2">
                  <c:v>85500.0</c:v>
                </c:pt>
              </c:numCache>
            </c:numRef>
          </c:val>
          <c:smooth val="0"/>
        </c:ser>
        <c:ser>
          <c:idx val="9"/>
          <c:order val="4"/>
          <c:tx>
            <c:strRef>
              <c:f>Charts!$A$91</c:f>
              <c:strCache>
                <c:ptCount val="1"/>
                <c:pt idx="0">
                  <c:v>General Technical and project management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Charts!$C$91:$E$91</c:f>
              <c:numCache>
                <c:formatCode>"$"#,##0</c:formatCode>
                <c:ptCount val="3"/>
                <c:pt idx="0">
                  <c:v>556500.0</c:v>
                </c:pt>
                <c:pt idx="1">
                  <c:v>525583.3333333333</c:v>
                </c:pt>
                <c:pt idx="2">
                  <c:v>371000.0</c:v>
                </c:pt>
              </c:numCache>
            </c:numRef>
          </c:val>
          <c:smooth val="0"/>
        </c:ser>
        <c:ser>
          <c:idx val="11"/>
          <c:order val="5"/>
          <c:tx>
            <c:strRef>
              <c:f>Charts!$A$93</c:f>
              <c:strCache>
                <c:ptCount val="1"/>
                <c:pt idx="0">
                  <c:v>Totals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Charts!$C$93:$E$93</c:f>
              <c:numCache>
                <c:formatCode>"$"#,##0</c:formatCode>
                <c:ptCount val="3"/>
                <c:pt idx="0">
                  <c:v>7.14825E6</c:v>
                </c:pt>
                <c:pt idx="1">
                  <c:v>6.751125E6</c:v>
                </c:pt>
                <c:pt idx="2">
                  <c:v>4.7655E6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2538648"/>
        <c:axId val="656043640"/>
      </c:lineChart>
      <c:catAx>
        <c:axId val="67253864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56043640"/>
        <c:crosses val="autoZero"/>
        <c:auto val="1"/>
        <c:lblAlgn val="ctr"/>
        <c:lblOffset val="100"/>
        <c:noMultiLvlLbl val="0"/>
      </c:catAx>
      <c:valAx>
        <c:axId val="656043640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/>
                  <a:t>Estimates converted </a:t>
                </a:r>
                <a:r>
                  <a:rPr lang="en-US" sz="1400" dirty="0" smtClean="0"/>
                  <a:t>from</a:t>
                </a:r>
                <a:r>
                  <a:rPr lang="en-US" sz="1400" baseline="0" dirty="0" smtClean="0"/>
                  <a:t> hours</a:t>
                </a:r>
                <a:endParaRPr lang="en-US" sz="1400" dirty="0"/>
              </a:p>
            </c:rich>
          </c:tx>
          <c:layout/>
          <c:overlay val="0"/>
        </c:title>
        <c:numFmt formatCode="&quot;$&quot;#,##0" sourceLinked="1"/>
        <c:majorTickMark val="none"/>
        <c:minorTickMark val="none"/>
        <c:tickLblPos val="nextTo"/>
        <c:crossAx val="6725386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3 options for low estimates </a:t>
            </a:r>
            <a:r>
              <a:rPr lang="en-US" baseline="0"/>
              <a:t>for each category. No data delivery work is included.</a:t>
            </a:r>
            <a:endParaRPr lang="en-US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4"/>
          <c:order val="0"/>
          <c:tx>
            <c:strRef>
              <c:f>Charts!$A$82</c:f>
              <c:strCache>
                <c:ptCount val="1"/>
                <c:pt idx="0">
                  <c:v>Identity Management and IT Security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100% Consultant Rates (for 7/2012)</c:v>
                </c:pt>
                <c:pt idx="1">
                  <c:v>At 5/6 Consultants and 1/6 CU rates (for 1/2013)</c:v>
                </c:pt>
                <c:pt idx="2">
                  <c:v>At Cornell Rates (Start after 6/2012)</c:v>
                </c:pt>
              </c:strCache>
            </c:strRef>
          </c:cat>
          <c:val>
            <c:numRef>
              <c:f>Charts!$C$82:$E$82</c:f>
              <c:numCache>
                <c:formatCode>"$"#,##0</c:formatCode>
                <c:ptCount val="3"/>
                <c:pt idx="0">
                  <c:v>87000.0</c:v>
                </c:pt>
                <c:pt idx="1">
                  <c:v>82166.66666666667</c:v>
                </c:pt>
                <c:pt idx="2">
                  <c:v>58000.0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Charts!$A$84</c:f>
              <c:strCache>
                <c:ptCount val="1"/>
                <c:pt idx="0">
                  <c:v>Direct, Core Workday transactional impact</c:v>
                </c:pt>
              </c:strCache>
            </c:strRef>
          </c:tx>
          <c:marker>
            <c:symbol val="none"/>
          </c:marker>
          <c:val>
            <c:numRef>
              <c:f>Charts!$C$84:$E$84</c:f>
              <c:numCache>
                <c:formatCode>"$"#,##0</c:formatCode>
                <c:ptCount val="3"/>
                <c:pt idx="0">
                  <c:v>1.1355E6</c:v>
                </c:pt>
                <c:pt idx="1">
                  <c:v>1.07241666666667E6</c:v>
                </c:pt>
                <c:pt idx="2">
                  <c:v>757000.0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Charts!$A$86</c:f>
              <c:strCache>
                <c:ptCount val="1"/>
                <c:pt idx="0">
                  <c:v>Data delivery, warehouses and BI</c:v>
                </c:pt>
              </c:strCache>
            </c:strRef>
          </c:tx>
          <c:marker>
            <c:symbol val="none"/>
          </c:marker>
          <c:val>
            <c:numRef>
              <c:f>Charts!$C$86:$E$86</c:f>
              <c:numCache>
                <c:formatCode>"$"#,##0</c:formatCode>
                <c:ptCount val="3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</c:numCache>
            </c:numRef>
          </c:val>
          <c:smooth val="0"/>
        </c:ser>
        <c:ser>
          <c:idx val="6"/>
          <c:order val="3"/>
          <c:tx>
            <c:strRef>
              <c:f>Charts!$A$88</c:f>
              <c:strCache>
                <c:ptCount val="1"/>
                <c:pt idx="0">
                  <c:v>Niche or unit apps</c:v>
                </c:pt>
              </c:strCache>
            </c:strRef>
          </c:tx>
          <c:marker>
            <c:symbol val="none"/>
          </c:marker>
          <c:val>
            <c:numRef>
              <c:f>Charts!$C$88:$E$88</c:f>
              <c:numCache>
                <c:formatCode>"$"#,##0</c:formatCode>
                <c:ptCount val="3"/>
                <c:pt idx="0">
                  <c:v>102000.0</c:v>
                </c:pt>
                <c:pt idx="1">
                  <c:v>96333.33333333334</c:v>
                </c:pt>
                <c:pt idx="2">
                  <c:v>68000.0</c:v>
                </c:pt>
              </c:numCache>
            </c:numRef>
          </c:val>
          <c:smooth val="0"/>
        </c:ser>
        <c:ser>
          <c:idx val="8"/>
          <c:order val="4"/>
          <c:tx>
            <c:strRef>
              <c:f>Charts!$A$90</c:f>
              <c:strCache>
                <c:ptCount val="1"/>
                <c:pt idx="0">
                  <c:v>General Technical and project management</c:v>
                </c:pt>
              </c:strCache>
            </c:strRef>
          </c:tx>
          <c:marker>
            <c:symbol val="none"/>
          </c:marker>
          <c:val>
            <c:numRef>
              <c:f>Charts!$E$90</c:f>
              <c:numCache>
                <c:formatCode>"$"#,##0</c:formatCode>
                <c:ptCount val="1"/>
                <c:pt idx="0">
                  <c:v>189000.0</c:v>
                </c:pt>
              </c:numCache>
            </c:numRef>
          </c:val>
          <c:smooth val="0"/>
        </c:ser>
        <c:ser>
          <c:idx val="0"/>
          <c:order val="5"/>
          <c:tx>
            <c:strRef>
              <c:f>Charts!$A$92</c:f>
              <c:strCache>
                <c:ptCount val="1"/>
                <c:pt idx="0">
                  <c:v>Totals</c:v>
                </c:pt>
              </c:strCache>
            </c:strRef>
          </c:tx>
          <c:marker>
            <c:symbol val="none"/>
          </c:marker>
          <c:val>
            <c:numRef>
              <c:f>Charts!$C$92:$E$92</c:f>
              <c:numCache>
                <c:formatCode>"$"#,##0</c:formatCode>
                <c:ptCount val="3"/>
                <c:pt idx="0">
                  <c:v>1.608E6</c:v>
                </c:pt>
                <c:pt idx="1">
                  <c:v>1.51866666666667E6</c:v>
                </c:pt>
                <c:pt idx="2">
                  <c:v>1.072E6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2420360"/>
        <c:axId val="656060936"/>
      </c:lineChart>
      <c:catAx>
        <c:axId val="55242036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56060936"/>
        <c:crosses val="autoZero"/>
        <c:auto val="1"/>
        <c:lblAlgn val="ctr"/>
        <c:lblOffset val="100"/>
        <c:noMultiLvlLbl val="0"/>
      </c:catAx>
      <c:valAx>
        <c:axId val="656060936"/>
        <c:scaling>
          <c:orientation val="minMax"/>
        </c:scaling>
        <c:delete val="0"/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 dirty="0"/>
                  <a:t>Estimates converted </a:t>
                </a:r>
                <a:r>
                  <a:rPr lang="en-US" sz="1400"/>
                  <a:t>from</a:t>
                </a:r>
                <a:r>
                  <a:rPr lang="en-US" sz="1400" baseline="0"/>
                  <a:t> </a:t>
                </a:r>
                <a:r>
                  <a:rPr lang="en-US" sz="1400" baseline="0" smtClean="0"/>
                  <a:t>hours</a:t>
                </a:r>
                <a:endParaRPr lang="en-US" sz="1400" dirty="0"/>
              </a:p>
            </c:rich>
          </c:tx>
          <c:layout/>
          <c:overlay val="0"/>
        </c:title>
        <c:numFmt formatCode="&quot;$&quot;#,##0" sourceLinked="1"/>
        <c:majorTickMark val="none"/>
        <c:minorTickMark val="none"/>
        <c:tickLblPos val="nextTo"/>
        <c:crossAx val="5524203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6F816-0A4C-2949-A021-4CDD7B8E3423}" type="datetimeFigureOut">
              <a:rPr lang="en-US" smtClean="0"/>
              <a:pPr/>
              <a:t>5/17/11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DA06C-A1F9-DF44-8294-67CA711425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891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F3866-CE86-324F-B597-19BEA7FF57B4}" type="datetimeFigureOut">
              <a:rPr lang="en-US" smtClean="0"/>
              <a:pPr/>
              <a:t>5/17/11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B3740-2265-F54B-9CB2-1BA8FDC337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862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Workday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Revised technical summary</a:t>
            </a:r>
          </a:p>
          <a:p>
            <a:r>
              <a:rPr lang="en-US" dirty="0" smtClean="0"/>
              <a:t>May 17, 2011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Data delivery: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efforts concerning the HR-Payroll data warehouse and other warehouses and systems downstream of them is now </a:t>
            </a:r>
            <a:r>
              <a:rPr lang="en-US" i="1" dirty="0"/>
              <a:t>deemed </a:t>
            </a:r>
            <a:r>
              <a:rPr lang="en-US" i="1" dirty="0" smtClean="0"/>
              <a:t>optional</a:t>
            </a:r>
            <a:r>
              <a:rPr lang="en-US" i="1" dirty="0"/>
              <a:t> </a:t>
            </a:r>
            <a:r>
              <a:rPr lang="en-US" i="1" dirty="0" smtClean="0"/>
              <a:t>and the low estimate is zero.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business impact to units and their decision making based on that data is unknown.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HR has clearly stated a data warehouse is wanted and requirements are needed.</a:t>
            </a:r>
          </a:p>
          <a:p>
            <a:pPr lvl="1"/>
            <a:r>
              <a:rPr lang="en-US" dirty="0" smtClean="0"/>
              <a:t>More </a:t>
            </a:r>
            <a:r>
              <a:rPr lang="en-US" dirty="0"/>
              <a:t>analysis is recommended to determine use of the data and to prioritize requirements.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high estimate is purely based on the effort (hours) spent to date and projected for the completion of the KDW.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Result: Changed to </a:t>
            </a:r>
            <a:r>
              <a:rPr lang="en-US" b="1" i="1" dirty="0" smtClean="0"/>
              <a:t>optional</a:t>
            </a:r>
            <a:r>
              <a:rPr lang="en-US" b="1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Integration of People data: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Rather </a:t>
            </a:r>
            <a:r>
              <a:rPr lang="en-US" dirty="0"/>
              <a:t>than having EMN, Library and the </a:t>
            </a:r>
            <a:r>
              <a:rPr lang="en-US" dirty="0" err="1"/>
              <a:t>IdManagement</a:t>
            </a:r>
            <a:r>
              <a:rPr lang="en-US" dirty="0"/>
              <a:t> tools connect with Workday we would keep PeopleSoft as intact as possible to minimize changes to them. 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PeopleSoft </a:t>
            </a:r>
            <a:r>
              <a:rPr lang="en-US" dirty="0"/>
              <a:t>stays as the 'People Data Hub'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Architecturally  and for long term support it is better, but the financial implications of this change are</a:t>
            </a:r>
            <a:r>
              <a:rPr lang="en-US" dirty="0" smtClean="0"/>
              <a:t> relatively small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Creating </a:t>
            </a:r>
            <a:r>
              <a:rPr lang="en-US" dirty="0"/>
              <a:t>services for applications to get that data rather than using the high number of direct connects should be done,</a:t>
            </a:r>
            <a:r>
              <a:rPr lang="en-US" dirty="0" smtClean="0"/>
              <a:t> and is outside </a:t>
            </a:r>
            <a:r>
              <a:rPr lang="en-US" dirty="0"/>
              <a:t>the scope of Workday.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Result: Changed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Reserves for impacts to 'other' systems: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believe there are</a:t>
            </a:r>
            <a:r>
              <a:rPr lang="en-US" dirty="0" smtClean="0"/>
              <a:t> other </a:t>
            </a:r>
            <a:r>
              <a:rPr lang="en-US" dirty="0"/>
              <a:t>systems that will be impacted than those listed.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They </a:t>
            </a:r>
            <a:r>
              <a:rPr lang="en-US" dirty="0"/>
              <a:t>will either be allowed to fail or require separate funding to remediate.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Consulting for Payroll: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Payroll wants additional consulting for help with tools such as Windstar  that CIT does not currently support it will require separate funding.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Technical Project Management: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was moved up into the 'General technical and Project Management' category.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is an hour count now rather than a % of the project.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Reduced and moved.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discussed and not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Replace Id. Mgmt software: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PS Data Hub concept reduces impact.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b="1" dirty="0" smtClean="0"/>
              <a:t>Result: Effort reduced.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PeopleSoft as the person ‘data hub’</a:t>
            </a:r>
            <a:endParaRPr lang="en-US" dirty="0"/>
          </a:p>
        </p:txBody>
      </p:sp>
      <p:pic>
        <p:nvPicPr>
          <p:cNvPr id="4" name="Content Placeholder 3" descr="Workday_Context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2344" r="-12344"/>
          <a:stretch>
            <a:fillRect/>
          </a:stretch>
        </p:blipFill>
        <p:spPr>
          <a:xfrm>
            <a:off x="-308608" y="1417637"/>
            <a:ext cx="10326114" cy="5678965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169373" y="2057400"/>
          <a:ext cx="6552521" cy="367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169373" y="2063749"/>
          <a:ext cx="6896100" cy="4013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time/dollar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19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15458" y="3439850"/>
            <a:ext cx="3679301" cy="1588"/>
          </a:xfrm>
          <a:prstGeom prst="line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55903" y="5280295"/>
            <a:ext cx="4834531" cy="1588"/>
          </a:xfrm>
          <a:prstGeom prst="line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98640" y="2910859"/>
            <a:ext cx="418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$</a:t>
            </a:r>
            <a:endParaRPr lang="en-US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3349053" y="5460438"/>
            <a:ext cx="27008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Delivery Date</a:t>
            </a:r>
            <a:endParaRPr lang="en-US" sz="36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383220" y="2168876"/>
            <a:ext cx="4281233" cy="1669464"/>
          </a:xfrm>
          <a:prstGeom prst="line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34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</a:p>
          <a:p>
            <a:r>
              <a:rPr lang="en-US" dirty="0" smtClean="0"/>
              <a:t>Assumptions</a:t>
            </a:r>
          </a:p>
          <a:p>
            <a:r>
              <a:rPr lang="en-US" dirty="0" smtClean="0"/>
              <a:t>Changes</a:t>
            </a:r>
          </a:p>
          <a:p>
            <a:r>
              <a:rPr lang="en-US" dirty="0" smtClean="0"/>
              <a:t>Context diagram</a:t>
            </a:r>
          </a:p>
          <a:p>
            <a:r>
              <a:rPr lang="en-US" dirty="0" smtClean="0"/>
              <a:t>Estimates</a:t>
            </a:r>
          </a:p>
          <a:p>
            <a:pPr lvl="1"/>
            <a:r>
              <a:rPr lang="en-US" dirty="0" smtClean="0"/>
              <a:t>Low/High ratios</a:t>
            </a:r>
          </a:p>
          <a:p>
            <a:pPr lvl="1"/>
            <a:r>
              <a:rPr lang="en-US" dirty="0" smtClean="0"/>
              <a:t>Low/High by category by option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Costs of three options – </a:t>
            </a:r>
            <a:r>
              <a:rPr lang="en-US" dirty="0" smtClean="0"/>
              <a:t>High Estimates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graphicFrame>
        <p:nvGraphicFramePr>
          <p:cNvPr id="9" name="Chart 8" title="Junk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527571"/>
              </p:ext>
            </p:extLst>
          </p:nvPr>
        </p:nvGraphicFramePr>
        <p:xfrm>
          <a:off x="286543" y="1626829"/>
          <a:ext cx="8400257" cy="4569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Costs of three options – </a:t>
            </a:r>
            <a:r>
              <a:rPr lang="en-US" dirty="0" smtClean="0"/>
              <a:t>Low Estimates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graphicFrame>
        <p:nvGraphicFramePr>
          <p:cNvPr id="9" name="Chart 8" title="Junk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7378018"/>
              </p:ext>
            </p:extLst>
          </p:nvPr>
        </p:nvGraphicFramePr>
        <p:xfrm>
          <a:off x="614234" y="1434238"/>
          <a:ext cx="8072566" cy="4592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Scope: cost differentials</a:t>
            </a:r>
          </a:p>
          <a:p>
            <a:pPr lvl="1"/>
            <a:r>
              <a:rPr lang="en-US" dirty="0" smtClean="0"/>
              <a:t>Separate must dos versus can waits</a:t>
            </a:r>
          </a:p>
          <a:p>
            <a:pPr lvl="1"/>
            <a:r>
              <a:rPr lang="en-US" dirty="0" smtClean="0"/>
              <a:t>Cornell specific customizations  - what can go and be redone and what are the cost implications near and long term?</a:t>
            </a:r>
          </a:p>
          <a:p>
            <a:pPr lvl="2"/>
            <a:r>
              <a:rPr lang="en-US" dirty="0" smtClean="0"/>
              <a:t>KRONOS customizations?</a:t>
            </a:r>
          </a:p>
          <a:p>
            <a:pPr lvl="2"/>
            <a:r>
              <a:rPr lang="en-US" dirty="0" err="1" smtClean="0"/>
              <a:t>IDmgmt</a:t>
            </a:r>
            <a:r>
              <a:rPr lang="en-US" dirty="0" smtClean="0"/>
              <a:t> Kerberos,….?</a:t>
            </a:r>
          </a:p>
          <a:p>
            <a:pPr lvl="2"/>
            <a:r>
              <a:rPr lang="en-US" dirty="0" smtClean="0"/>
              <a:t>what else?</a:t>
            </a:r>
          </a:p>
          <a:p>
            <a:pPr lvl="1"/>
            <a:r>
              <a:rPr lang="en-US" dirty="0" smtClean="0"/>
              <a:t>PS keeping HR/Payroll data as well...feeds stay intact and we keep the downstream feeds alone; figure out the impact of the jobs data and the impact to warehouses.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Schedule: cost differential </a:t>
            </a:r>
          </a:p>
          <a:p>
            <a:pPr lvl="1"/>
            <a:r>
              <a:rPr lang="en-US" dirty="0" smtClean="0"/>
              <a:t>July 2012</a:t>
            </a:r>
          </a:p>
          <a:p>
            <a:pPr lvl="1"/>
            <a:r>
              <a:rPr lang="en-US" dirty="0" smtClean="0"/>
              <a:t>Jan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Resources : cost differential </a:t>
            </a:r>
          </a:p>
          <a:p>
            <a:pPr lvl="1"/>
            <a:r>
              <a:rPr lang="en-US" dirty="0" smtClean="0"/>
              <a:t>July 2012</a:t>
            </a:r>
          </a:p>
          <a:p>
            <a:pPr lvl="2"/>
            <a:r>
              <a:rPr lang="en-US" dirty="0" smtClean="0"/>
              <a:t>100% consultants</a:t>
            </a:r>
          </a:p>
          <a:p>
            <a:pPr lvl="1"/>
            <a:r>
              <a:rPr lang="en-US" dirty="0" smtClean="0"/>
              <a:t>Jan 2013</a:t>
            </a:r>
          </a:p>
          <a:p>
            <a:pPr lvl="2"/>
            <a:r>
              <a:rPr lang="en-US" dirty="0" smtClean="0"/>
              <a:t>Consultants only (5/6 for Jan 2013)</a:t>
            </a:r>
          </a:p>
          <a:p>
            <a:pPr lvl="2"/>
            <a:r>
              <a:rPr lang="en-US" dirty="0" smtClean="0"/>
              <a:t>Maximizing reallocated internal (1/6 for Jan 2013) 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Check in with other schools: </a:t>
            </a:r>
          </a:p>
          <a:p>
            <a:pPr lvl="1"/>
            <a:r>
              <a:rPr lang="en-US" dirty="0" smtClean="0"/>
              <a:t>Georgetown , Brown, CMU Georgetown , Brown, CMU 	</a:t>
            </a:r>
          </a:p>
          <a:p>
            <a:pPr lvl="2"/>
            <a:r>
              <a:rPr lang="en-US" dirty="0" smtClean="0"/>
              <a:t>In progress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Validation of the conceptual diagrams</a:t>
            </a:r>
          </a:p>
          <a:p>
            <a:pPr lvl="1"/>
            <a:r>
              <a:rPr lang="en-US" dirty="0" smtClean="0"/>
              <a:t>From Interface inventory worked on with HR</a:t>
            </a:r>
          </a:p>
          <a:p>
            <a:pPr lvl="0"/>
            <a:r>
              <a:rPr lang="en-US" dirty="0" smtClean="0"/>
              <a:t>Share process to validate the data/scope</a:t>
            </a:r>
            <a:endParaRPr lang="en-US" i="1" dirty="0" smtClean="0"/>
          </a:p>
          <a:p>
            <a:pPr lvl="1"/>
            <a:r>
              <a:rPr lang="en-US" dirty="0" smtClean="0"/>
              <a:t>Invited CIT reps, Workday Inc rep, and HR IT and HR project management to set of meetings</a:t>
            </a:r>
          </a:p>
          <a:p>
            <a:pPr lvl="0"/>
            <a:r>
              <a:rPr lang="en-US" dirty="0" smtClean="0"/>
              <a:t>Get a cost for retaining our Consultant.</a:t>
            </a:r>
          </a:p>
          <a:p>
            <a:pPr lvl="1"/>
            <a:r>
              <a:rPr lang="en-US" dirty="0" smtClean="0"/>
              <a:t>In progress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Rates used:</a:t>
            </a:r>
          </a:p>
          <a:p>
            <a:pPr lvl="1"/>
            <a:r>
              <a:rPr lang="en-US" dirty="0" smtClean="0"/>
              <a:t>CU </a:t>
            </a:r>
            <a:r>
              <a:rPr lang="en-US" dirty="0"/>
              <a:t>Rates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$100</a:t>
            </a:r>
            <a:r>
              <a:rPr lang="en-US" dirty="0" smtClean="0"/>
              <a:t> </a:t>
            </a:r>
            <a:r>
              <a:rPr lang="en-US" dirty="0"/>
              <a:t>an hour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Consultant </a:t>
            </a:r>
            <a:r>
              <a:rPr lang="en-US" dirty="0"/>
              <a:t>Rates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$150</a:t>
            </a:r>
            <a:r>
              <a:rPr lang="en-US" dirty="0" smtClean="0"/>
              <a:t> </a:t>
            </a:r>
            <a:r>
              <a:rPr lang="en-US" dirty="0"/>
              <a:t>an hour</a:t>
            </a:r>
            <a:r>
              <a:rPr lang="en-US" dirty="0" smtClean="0"/>
              <a:t> </a:t>
            </a:r>
          </a:p>
          <a:p>
            <a:r>
              <a:rPr lang="en-US" dirty="0" smtClean="0"/>
              <a:t>Formula for January 2013:</a:t>
            </a:r>
          </a:p>
          <a:p>
            <a:pPr lvl="1"/>
            <a:r>
              <a:rPr lang="en-US" dirty="0" smtClean="0"/>
              <a:t>5</a:t>
            </a:r>
            <a:r>
              <a:rPr lang="en-US" dirty="0"/>
              <a:t>/6 and 1/6 formula = Through 6/2012 is 100% consultants and July 2012 to Jan 2013 is 50% consultants and 50% CU staff</a:t>
            </a:r>
            <a:r>
              <a:rPr lang="en-US" dirty="0" smtClean="0"/>
              <a:t> </a:t>
            </a:r>
            <a:r>
              <a:rPr lang="en-US" dirty="0"/>
              <a:t>Applicability of the </a:t>
            </a:r>
            <a:r>
              <a:rPr lang="en-US" dirty="0" smtClean="0"/>
              <a:t>formula.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5/6-1/</a:t>
            </a:r>
            <a:r>
              <a:rPr lang="en-US" dirty="0" smtClean="0"/>
              <a:t>6 </a:t>
            </a:r>
            <a:r>
              <a:rPr lang="en-US" dirty="0"/>
              <a:t>formula was applied across the board although it  may only need to be applied for certain activities and not others.</a:t>
            </a:r>
            <a:r>
              <a:rPr lang="en-US" dirty="0" smtClean="0"/>
              <a:t> </a:t>
            </a:r>
            <a:r>
              <a:rPr lang="en-US" dirty="0"/>
              <a:t>More analysis is needed to determine, for example, if it really applies to Identity Management's work.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Time collection: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err="1"/>
              <a:t>Kronos</a:t>
            </a:r>
            <a:r>
              <a:rPr lang="en-US" dirty="0"/>
              <a:t> license and VM fees and upgrade project are entirely </a:t>
            </a:r>
            <a:r>
              <a:rPr lang="en-US" dirty="0" smtClean="0"/>
              <a:t>excluded.  </a:t>
            </a:r>
            <a:r>
              <a:rPr lang="en-US" dirty="0"/>
              <a:t>The costs still exist, and this is a prerequisite, but the costs will be counted separately in another project.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1061</Words>
  <Application>Microsoft Macintosh PowerPoint</Application>
  <PresentationFormat>On-screen Show (4:3)</PresentationFormat>
  <Paragraphs>175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Workday </vt:lpstr>
      <vt:lpstr>Topics </vt:lpstr>
      <vt:lpstr>Recap from 5/12 </vt:lpstr>
      <vt:lpstr>Recap from 5/12 </vt:lpstr>
      <vt:lpstr>Recap from 5/12 </vt:lpstr>
      <vt:lpstr>Recap from 5/12 </vt:lpstr>
      <vt:lpstr>Recap from 5/12 </vt:lpstr>
      <vt:lpstr>Assumptions</vt:lpstr>
      <vt:lpstr>Changes made</vt:lpstr>
      <vt:lpstr>Changes made</vt:lpstr>
      <vt:lpstr>Changes made</vt:lpstr>
      <vt:lpstr>Changes made</vt:lpstr>
      <vt:lpstr>Changes made</vt:lpstr>
      <vt:lpstr>Changes Made</vt:lpstr>
      <vt:lpstr>Changes discussed and not made</vt:lpstr>
      <vt:lpstr>PeopleSoft as the person ‘data hub’</vt:lpstr>
      <vt:lpstr>Ratios of efforts</vt:lpstr>
      <vt:lpstr>Ratios of efforts</vt:lpstr>
      <vt:lpstr>Basic time/dollar</vt:lpstr>
      <vt:lpstr>Costs of three options – High Estimates</vt:lpstr>
      <vt:lpstr>Costs of three options – Low Estimates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Workday </dc:title>
  <dc:creator>Steve Lutter</dc:creator>
  <cp:lastModifiedBy>Steve Lutter</cp:lastModifiedBy>
  <cp:revision>6</cp:revision>
  <dcterms:created xsi:type="dcterms:W3CDTF">2011-05-17T10:34:41Z</dcterms:created>
  <dcterms:modified xsi:type="dcterms:W3CDTF">2011-05-17T12:08:01Z</dcterms:modified>
</cp:coreProperties>
</file>