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349" r:id="rId14"/>
    <p:sldId id="279" r:id="rId15"/>
    <p:sldId id="259" r:id="rId16"/>
    <p:sldId id="321" r:id="rId17"/>
    <p:sldId id="322"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2" autoAdjust="0"/>
    <p:restoredTop sz="73946" autoAdjust="0"/>
  </p:normalViewPr>
  <p:slideViewPr>
    <p:cSldViewPr snapToGrid="0" snapToObjects="1">
      <p:cViewPr>
        <p:scale>
          <a:sx n="75" d="100"/>
          <a:sy n="75" d="100"/>
        </p:scale>
        <p:origin x="-2400" y="-5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r>
              <a:rPr lang="en-US" baseline="0" dirty="0" smtClean="0"/>
              <a:t>.</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a:t>
            </a:r>
            <a:r>
              <a:rPr lang="en-US" baseline="0" dirty="0" smtClean="0"/>
              <a:t>effort to date and projections for future work for </a:t>
            </a:r>
            <a:r>
              <a:rPr lang="en-US" baseline="0" dirty="0" smtClean="0"/>
              <a:t>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a:t>
            </a:r>
            <a:r>
              <a:rPr lang="en-US" dirty="0" smtClean="0"/>
              <a:t>B3/4</a:t>
            </a:r>
            <a:r>
              <a:rPr lang="en-US" baseline="0" dirty="0" smtClean="0"/>
              <a:t> A5/6:  </a:t>
            </a:r>
            <a:r>
              <a:rPr lang="en-US" baseline="0" dirty="0" smtClean="0"/>
              <a:t>NETID Admin is a tool for HR to create </a:t>
            </a:r>
            <a:r>
              <a:rPr lang="en-US" baseline="0" dirty="0" err="1" smtClean="0"/>
              <a:t>netIDS</a:t>
            </a:r>
            <a:r>
              <a:rPr lang="en-US" baseline="0" dirty="0" smtClean="0"/>
              <a:t>.</a:t>
            </a:r>
          </a:p>
          <a:p>
            <a:r>
              <a:rPr lang="en-US" baseline="0" dirty="0" smtClean="0"/>
              <a:t> </a:t>
            </a:r>
            <a:r>
              <a:rPr lang="en-US" baseline="0" dirty="0" smtClean="0"/>
              <a:t>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a:t>
            </a:r>
            <a:r>
              <a:rPr lang="en-US" sz="1600" dirty="0" smtClean="0"/>
              <a:t>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pic>
        <p:nvPicPr>
          <p:cNvPr id="2" name="Picture 1"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300" y="647700"/>
            <a:ext cx="7124700" cy="5562600"/>
          </a:xfrm>
          <a:prstGeom prst="rect">
            <a:avLst/>
          </a:prstGeom>
        </p:spPr>
      </p:pic>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a:t>
            </a:r>
            <a:r>
              <a:rPr lang="en-US" dirty="0" smtClean="0"/>
              <a:t>Payroll impact</a:t>
            </a:r>
            <a:endParaRPr lang="en-US" dirty="0"/>
          </a:p>
        </p:txBody>
      </p:sp>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1219200" y="4617023"/>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6219250"/>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a:t>
                      </a:r>
                      <a:r>
                        <a:rPr lang="en-US" sz="1800" b="1" kern="1200" dirty="0" smtClean="0">
                          <a:effectLst/>
                        </a:rPr>
                        <a:t>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Lack of internal talent and resources </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err="1" smtClean="0">
                          <a:solidFill>
                            <a:schemeClr val="tx1"/>
                          </a:solidFill>
                          <a:effectLst/>
                          <a:latin typeface="+mn-lt"/>
                          <a:ea typeface="+mn-ea"/>
                          <a:cs typeface="+mn-cs"/>
                        </a:rPr>
                        <a:t>Peoplesoft</a:t>
                      </a:r>
                      <a:r>
                        <a:rPr lang="en-US" sz="1800" b="1" kern="1200" baseline="0" dirty="0" smtClean="0">
                          <a:solidFill>
                            <a:schemeClr val="tx1"/>
                          </a:solidFill>
                          <a:effectLst/>
                          <a:latin typeface="+mn-lt"/>
                          <a:ea typeface="+mn-ea"/>
                          <a:cs typeface="+mn-cs"/>
                        </a:rPr>
                        <a: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a:t>
                      </a:r>
                      <a:r>
                        <a:rPr lang="en-US" sz="1800" b="1" kern="1200" dirty="0" smtClean="0">
                          <a:solidFill>
                            <a:schemeClr val="dk1"/>
                          </a:solidFill>
                          <a:effectLst/>
                          <a:latin typeface="+mn-lt"/>
                          <a:ea typeface="+mn-ea"/>
                          <a:cs typeface="+mn-cs"/>
                        </a:rPr>
                        <a:t>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a:t>
                      </a:r>
                      <a:r>
                        <a:rPr lang="en-US" sz="1800" kern="1200" dirty="0" smtClean="0">
                          <a:effectLst/>
                        </a:rPr>
                        <a:t>Reporting </a:t>
                      </a:r>
                      <a:r>
                        <a:rPr lang="en-US" sz="1800" kern="1200" dirty="0" smtClean="0">
                          <a:effectLst/>
                        </a:rPr>
                        <a:t>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a:t>
                      </a:r>
                      <a:r>
                        <a:rPr lang="en-US" sz="1800" kern="1200" dirty="0" smtClean="0">
                          <a:effectLst/>
                        </a:rPr>
                        <a:t>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a:t>
                      </a:r>
                      <a:r>
                        <a:rPr lang="en-US" sz="1800" kern="1200" dirty="0" smtClean="0">
                          <a:effectLst/>
                        </a:rPr>
                        <a:t>data </a:t>
                      </a:r>
                      <a:r>
                        <a:rPr lang="en-US" sz="1800" kern="1200" dirty="0" smtClean="0">
                          <a:effectLst/>
                        </a:rPr>
                        <a:t>dictionary specific to Workday. </a:t>
                      </a:r>
                      <a:endParaRPr lang="en-US" sz="1800" kern="1200" dirty="0" smtClean="0">
                        <a:effectLst/>
                      </a:endParaRPr>
                    </a:p>
                    <a:p>
                      <a:pPr marL="342900" indent="-342900">
                        <a:buAutoNum type="arabicPeriod"/>
                      </a:pPr>
                      <a:r>
                        <a:rPr lang="en-US" sz="1800" kern="1200" dirty="0" smtClean="0">
                          <a:effectLst/>
                        </a:rPr>
                        <a:t>Design </a:t>
                      </a:r>
                      <a:r>
                        <a:rPr lang="en-US" sz="1800" kern="1200" dirty="0" smtClean="0">
                          <a:effectLst/>
                        </a:rPr>
                        <a:t>and implement a data mapping and reporting solution that supports cross</a:t>
                      </a:r>
                      <a:r>
                        <a:rPr lang="en-US" sz="1800" kern="1200" dirty="0" smtClean="0">
                          <a:effectLst/>
                        </a:rPr>
                        <a:t>-     functional </a:t>
                      </a:r>
                      <a:r>
                        <a:rPr lang="en-US" sz="1800" kern="1200" dirty="0" smtClean="0">
                          <a:effectLst/>
                        </a:rPr>
                        <a:t>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70934012"/>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Lack of internal talent and resources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445283452"/>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a:t>
                      </a:r>
                      <a:r>
                        <a:rPr lang="en-US" sz="1800" kern="1200" dirty="0" smtClean="0">
                          <a:solidFill>
                            <a:schemeClr val="dk1"/>
                          </a:solidFill>
                          <a:effectLst/>
                          <a:latin typeface="+mn-lt"/>
                          <a:ea typeface="+mn-ea"/>
                          <a:cs typeface="+mn-cs"/>
                        </a:rPr>
                        <a:t>systems, </a:t>
                      </a:r>
                      <a:r>
                        <a:rPr lang="en-US" sz="1800" kern="1200" dirty="0" smtClean="0">
                          <a:solidFill>
                            <a:schemeClr val="dk1"/>
                          </a:solidFill>
                          <a:effectLst/>
                          <a:latin typeface="+mn-lt"/>
                          <a:ea typeface="+mn-ea"/>
                          <a:cs typeface="+mn-cs"/>
                        </a:rPr>
                        <a:t>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a:t>
                      </a:r>
                      <a:r>
                        <a:rPr lang="en-US" sz="1800" kern="1200" baseline="0" dirty="0" smtClean="0">
                          <a:solidFill>
                            <a:schemeClr val="dk1"/>
                          </a:solidFill>
                          <a:effectLst/>
                          <a:latin typeface="+mn-lt"/>
                          <a:ea typeface="+mn-ea"/>
                          <a:cs typeface="+mn-cs"/>
                        </a:rPr>
                        <a:t>), </a:t>
                      </a:r>
                      <a:r>
                        <a:rPr lang="en-US" sz="1800" kern="1200" baseline="0" dirty="0" smtClean="0">
                          <a:solidFill>
                            <a:schemeClr val="dk1"/>
                          </a:solidFill>
                          <a:effectLst/>
                          <a:latin typeface="+mn-lt"/>
                          <a:ea typeface="+mn-ea"/>
                          <a:cs typeface="+mn-cs"/>
                        </a:rPr>
                        <a:t>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a:t>
                      </a:r>
                      <a:r>
                        <a:rPr lang="en-US" sz="1800" b="0" kern="1200" dirty="0" smtClean="0">
                          <a:solidFill>
                            <a:schemeClr val="dk1"/>
                          </a:solidFill>
                          <a:effectLst/>
                          <a:latin typeface="+mn-lt"/>
                          <a:ea typeface="+mn-ea"/>
                          <a:cs typeface="+mn-cs"/>
                        </a:rPr>
                        <a:t>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590225499"/>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a:t>
                      </a:r>
                      <a:r>
                        <a:rPr lang="en-US" sz="1800" b="1" kern="1200" dirty="0" smtClean="0">
                          <a:solidFill>
                            <a:schemeClr val="lt1"/>
                          </a:solidFill>
                          <a:effectLst/>
                          <a:latin typeface="+mn-lt"/>
                          <a:ea typeface="+mn-ea"/>
                          <a:cs typeface="+mn-cs"/>
                        </a:rPr>
                        <a:t>Unit level solutions designed around</a:t>
                      </a:r>
                      <a:r>
                        <a:rPr lang="en-US" sz="1800" b="1" kern="1200" baseline="0" dirty="0" smtClean="0">
                          <a:solidFill>
                            <a:schemeClr val="lt1"/>
                          </a:solidFill>
                          <a:effectLst/>
                          <a:latin typeface="+mn-lt"/>
                          <a:ea typeface="+mn-ea"/>
                          <a:cs typeface="+mn-cs"/>
                        </a:rPr>
                        <a:t> </a:t>
                      </a:r>
                      <a:r>
                        <a:rPr lang="en-US" sz="1800" b="1" kern="1200" baseline="0" dirty="0" err="1" smtClean="0">
                          <a:solidFill>
                            <a:schemeClr val="lt1"/>
                          </a:solidFill>
                          <a:effectLst/>
                          <a:latin typeface="+mn-lt"/>
                          <a:ea typeface="+mn-ea"/>
                          <a:cs typeface="+mn-cs"/>
                        </a:rPr>
                        <a:t>Peoplesoft</a:t>
                      </a:r>
                      <a:r>
                        <a:rPr lang="en-US" sz="1800" b="1" kern="1200" baseline="0" dirty="0" smtClean="0">
                          <a:solidFill>
                            <a:schemeClr val="lt1"/>
                          </a:solidFill>
                          <a:effectLst/>
                          <a:latin typeface="+mn-lt"/>
                          <a:ea typeface="+mn-ea"/>
                          <a:cs typeface="+mn-cs"/>
                        </a:rPr>
                        <a:t> data</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endParaRPr lang="en-US" sz="1800" kern="1200" dirty="0" smtClean="0">
                        <a:effectLst/>
                      </a:endParaRP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designed </a:t>
                      </a:r>
                      <a:r>
                        <a:rPr lang="en-US" sz="1800" kern="1200" dirty="0" smtClean="0">
                          <a:solidFill>
                            <a:schemeClr val="dk1"/>
                          </a:solidFill>
                          <a:effectLst/>
                          <a:latin typeface="+mn-lt"/>
                          <a:ea typeface="+mn-ea"/>
                          <a:cs typeface="+mn-cs"/>
                        </a:rPr>
                        <a:t>around the PeopleSoft data </a:t>
                      </a:r>
                      <a:r>
                        <a:rPr lang="en-US" sz="1800" kern="1200" dirty="0" smtClean="0">
                          <a:solidFill>
                            <a:schemeClr val="dk1"/>
                          </a:solidFill>
                          <a:effectLst/>
                          <a:latin typeface="+mn-lt"/>
                          <a:ea typeface="+mn-ea"/>
                          <a:cs typeface="+mn-cs"/>
                        </a:rPr>
                        <a:t>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a:t>
                      </a:r>
                      <a:r>
                        <a:rPr lang="en-US" sz="1800" kern="1200" dirty="0" smtClean="0">
                          <a:solidFill>
                            <a:schemeClr val="dk1"/>
                          </a:solidFill>
                          <a:effectLst/>
                          <a:latin typeface="+mn-lt"/>
                          <a:ea typeface="+mn-ea"/>
                          <a:cs typeface="+mn-cs"/>
                        </a:rPr>
                        <a:t>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a:t>
                      </a:r>
                      <a:r>
                        <a:rPr lang="en-US" sz="1800" kern="1200" dirty="0" smtClean="0">
                          <a:solidFill>
                            <a:schemeClr val="dk1"/>
                          </a:solidFill>
                          <a:effectLst/>
                          <a:latin typeface="+mn-lt"/>
                          <a:ea typeface="+mn-ea"/>
                          <a:cs typeface="+mn-cs"/>
                        </a:rPr>
                        <a:t>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a:t>
                      </a:r>
                      <a:r>
                        <a:rPr lang="en-US" sz="1800" b="1" kern="1200" dirty="0" smtClean="0">
                          <a:solidFill>
                            <a:schemeClr val="lt1"/>
                          </a:solidFill>
                          <a:effectLst/>
                          <a:latin typeface="+mn-lt"/>
                          <a:ea typeface="+mn-ea"/>
                          <a:cs typeface="+mn-cs"/>
                        </a:rPr>
                        <a:t>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endParaRPr lang="en-US" sz="1800" kern="1200" dirty="0" smtClean="0">
                        <a:effectLst/>
                      </a:endParaRP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a:t>
                      </a:r>
                      <a:r>
                        <a:rPr lang="en-US" sz="1800" kern="1200" dirty="0" smtClean="0">
                          <a:solidFill>
                            <a:schemeClr val="dk1"/>
                          </a:solidFill>
                          <a:effectLst/>
                          <a:latin typeface="+mn-lt"/>
                          <a:ea typeface="+mn-ea"/>
                          <a:cs typeface="+mn-cs"/>
                        </a:rPr>
                        <a:t>or HRPY warehouse </a:t>
                      </a:r>
                      <a:r>
                        <a:rPr lang="en-US" sz="1800" kern="1200" dirty="0" smtClean="0">
                          <a:solidFill>
                            <a:schemeClr val="dk1"/>
                          </a:solidFill>
                          <a:effectLst/>
                          <a:latin typeface="+mn-lt"/>
                          <a:ea typeface="+mn-ea"/>
                          <a:cs typeface="+mn-cs"/>
                        </a:rPr>
                        <a:t>can result in inaccurate </a:t>
                      </a:r>
                      <a:r>
                        <a:rPr lang="en-US" sz="1800" kern="1200" dirty="0" smtClean="0">
                          <a:solidFill>
                            <a:schemeClr val="dk1"/>
                          </a:solidFill>
                          <a:effectLst/>
                          <a:latin typeface="+mn-lt"/>
                          <a:ea typeface="+mn-ea"/>
                          <a:cs typeface="+mn-cs"/>
                        </a:rPr>
                        <a:t>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a:t>
                      </a:r>
                      <a:r>
                        <a:rPr lang="en-US" dirty="0" smtClean="0"/>
                        <a:t>. Historical</a:t>
                      </a:r>
                      <a:r>
                        <a:rPr lang="en-US" baseline="0" dirty="0" smtClean="0"/>
                        <a:t> data won’t be able to be </a:t>
                      </a:r>
                      <a:r>
                        <a:rPr lang="en-US" baseline="0" dirty="0" smtClean="0"/>
                        <a:t>combined with </a:t>
                      </a:r>
                      <a:r>
                        <a:rPr lang="en-US" baseline="0" dirty="0" smtClean="0"/>
                        <a:t>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a:t>
            </a:r>
            <a:r>
              <a:rPr lang="en-US" dirty="0" smtClean="0">
                <a:hlinkClick r:id="rId3"/>
              </a:rPr>
              <a:t>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92861048"/>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work totals</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995189850"/>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Core CIT Technical Work Subtotal</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latin typeface="Arial"/>
                          <a:cs typeface="Arial"/>
                        </a:rPr>
                        <a:t>Most complete estimate</a:t>
                      </a:r>
                      <a:endParaRPr lang="en-US" sz="2000" b="0" i="0" u="none" strike="noStrike" dirty="0">
                        <a:effectLst/>
                        <a:latin typeface="Arial"/>
                        <a:cs typeface="Arial"/>
                      </a:endParaRPr>
                    </a:p>
                  </a:txBody>
                  <a:tcPr marL="12700" marR="12700" marT="12700" marB="0" anchor="ctr"/>
                </a:tc>
                <a:tc>
                  <a:txBody>
                    <a:bodyPr/>
                    <a:lstStyle/>
                    <a:p>
                      <a:pPr algn="r" fontAlgn="b"/>
                      <a:r>
                        <a:rPr lang="en-US" sz="2000" b="0" i="0" u="none" strike="noStrike" dirty="0">
                          <a:solidFill>
                            <a:srgbClr val="000000"/>
                          </a:solidFill>
                          <a:effectLst/>
                          <a:latin typeface="Arial"/>
                          <a:cs typeface="Arial"/>
                        </a:rPr>
                        <a:t>$4,924,000 </a:t>
                      </a:r>
                    </a:p>
                  </a:txBody>
                  <a:tcPr marL="12700" marR="12700" marT="12700" marB="0" anchor="b"/>
                </a:tc>
                <a:tc>
                  <a:txBody>
                    <a:bodyPr/>
                    <a:lstStyle/>
                    <a:p>
                      <a:pPr algn="r" fontAlgn="b"/>
                      <a:r>
                        <a:rPr lang="en-US" sz="2000" b="0" i="0" u="none" strike="noStrike" dirty="0">
                          <a:solidFill>
                            <a:srgbClr val="000000"/>
                          </a:solidFill>
                          <a:effectLst/>
                          <a:latin typeface="Arial"/>
                          <a:cs typeface="Arial"/>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a:t>
            </a:r>
            <a:r>
              <a:rPr lang="en-US" dirty="0" smtClean="0"/>
              <a:t>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a:t>
            </a:r>
            <a:r>
              <a:rPr lang="en-US" dirty="0" smtClean="0"/>
              <a:t>work</a:t>
            </a:r>
            <a:endParaRPr lang="en-US" dirty="0"/>
          </a:p>
          <a:p>
            <a:pPr lvl="1"/>
            <a:r>
              <a:rPr lang="en-US" dirty="0" smtClean="0"/>
              <a:t>Address </a:t>
            </a:r>
            <a:r>
              <a:rPr lang="en-US" dirty="0" smtClean="0"/>
              <a:t>risks </a:t>
            </a:r>
            <a:r>
              <a:rPr lang="en-US" dirty="0" smtClean="0"/>
              <a:t>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documentation is 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a:t>
            </a:r>
            <a:r>
              <a:rPr lang="en-US" sz="1600" dirty="0" smtClean="0"/>
              <a:t>It is expected that historical </a:t>
            </a:r>
            <a:r>
              <a:rPr lang="en-US" sz="1600" dirty="0" smtClean="0"/>
              <a:t>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5/10/11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849360090"/>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a:t>
                      </a:r>
                      <a:r>
                        <a:rPr lang="en-US" dirty="0" smtClean="0"/>
                        <a:t>dozen</a:t>
                      </a:r>
                      <a:endParaRPr lang="en-US" dirty="0"/>
                    </a:p>
                  </a:txBody>
                  <a:tcPr/>
                </a:tc>
              </a:tr>
              <a:tr h="370840">
                <a:tc>
                  <a:txBody>
                    <a:bodyPr/>
                    <a:lstStyle/>
                    <a:p>
                      <a:r>
                        <a:rPr lang="en-US" sz="1800" dirty="0" smtClean="0"/>
                        <a:t># of </a:t>
                      </a:r>
                      <a:r>
                        <a:rPr lang="en-US" sz="1800" dirty="0" smtClean="0"/>
                        <a:t>direct </a:t>
                      </a:r>
                      <a:r>
                        <a:rPr lang="en-US" sz="1800" dirty="0" smtClean="0"/>
                        <a:t>connections by other applications to PeopleSoft that are affected</a:t>
                      </a:r>
                      <a:endParaRPr lang="en-US" dirty="0"/>
                    </a:p>
                  </a:txBody>
                  <a:tcPr/>
                </a:tc>
                <a:tc>
                  <a:txBody>
                    <a:bodyPr/>
                    <a:lstStyle/>
                    <a:p>
                      <a:r>
                        <a:rPr lang="en-US" dirty="0" smtClean="0"/>
                        <a:t>~ </a:t>
                      </a:r>
                      <a:r>
                        <a:rPr lang="en-US" dirty="0" smtClean="0"/>
                        <a:t>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3146</TotalTime>
  <Words>2932</Words>
  <Application>Microsoft Macintosh PowerPoint</Application>
  <PresentationFormat>On-screen Show (4:3)</PresentationFormat>
  <Paragraphs>441</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161</cp:revision>
  <dcterms:created xsi:type="dcterms:W3CDTF">2011-05-09T18:03:04Z</dcterms:created>
  <dcterms:modified xsi:type="dcterms:W3CDTF">2011-05-10T16:08:31Z</dcterms:modified>
</cp:coreProperties>
</file>