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256" r:id="rId2"/>
    <p:sldId id="257" r:id="rId3"/>
    <p:sldId id="258" r:id="rId4"/>
    <p:sldId id="282" r:id="rId5"/>
    <p:sldId id="262" r:id="rId6"/>
    <p:sldId id="281" r:id="rId7"/>
    <p:sldId id="310" r:id="rId8"/>
    <p:sldId id="305" r:id="rId9"/>
    <p:sldId id="280" r:id="rId10"/>
    <p:sldId id="311" r:id="rId11"/>
    <p:sldId id="276" r:id="rId12"/>
    <p:sldId id="275" r:id="rId13"/>
    <p:sldId id="277" r:id="rId14"/>
    <p:sldId id="279" r:id="rId15"/>
    <p:sldId id="259" r:id="rId16"/>
    <p:sldId id="291" r:id="rId17"/>
    <p:sldId id="292" r:id="rId18"/>
    <p:sldId id="278" r:id="rId19"/>
    <p:sldId id="288" r:id="rId20"/>
    <p:sldId id="294" r:id="rId21"/>
    <p:sldId id="293" r:id="rId22"/>
    <p:sldId id="295" r:id="rId23"/>
    <p:sldId id="312" r:id="rId24"/>
    <p:sldId id="313" r:id="rId25"/>
    <p:sldId id="289" r:id="rId26"/>
    <p:sldId id="304" r:id="rId27"/>
    <p:sldId id="264"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715" autoAdjust="0"/>
  </p:normalViewPr>
  <p:slideViewPr>
    <p:cSldViewPr snapToGrid="0" snapToObjects="1">
      <p:cViewPr>
        <p:scale>
          <a:sx n="100" d="100"/>
          <a:sy n="100" d="100"/>
        </p:scale>
        <p:origin x="-72" y="976"/>
      </p:cViewPr>
      <p:guideLst>
        <p:guide orient="horz" pos="2160"/>
        <p:guide pos="2880"/>
      </p:guideLst>
    </p:cSldViewPr>
  </p:slideViewPr>
  <p:notesTextViewPr>
    <p:cViewPr>
      <p:scale>
        <a:sx n="100" d="100"/>
        <a:sy n="100" d="100"/>
      </p:scale>
      <p:origin x="0" y="136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5/6/11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Change from Reverse Engineering to Meta Data model</a:t>
            </a:r>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larger fonts for the Legend; add new diagram</a:t>
            </a:r>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'Conceptual' to the slide.</a:t>
            </a:r>
          </a:p>
          <a:p>
            <a:r>
              <a:rPr lang="en-US"/>
              <a:t>Doesn't show the duplication checking process.</a:t>
            </a:r>
          </a:p>
          <a:p>
            <a:endParaRPr lang="en-US"/>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 of customizations to sitting and unused</a:t>
            </a:r>
          </a:p>
          <a:p>
            <a:r>
              <a:rPr lang="en-US"/>
              <a:t>change jobs to 'production control'</a:t>
            </a:r>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560910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List major modules of KFS </a:t>
            </a:r>
          </a:p>
          <a:p>
            <a:r>
              <a:rPr lang="en-US"/>
              <a:t>- labor ledger.... dive in to Dennis' diagram</a:t>
            </a:r>
          </a:p>
          <a:p>
            <a:r>
              <a:rPr lang="en-US"/>
              <a:t>- budget</a:t>
            </a:r>
          </a:p>
          <a:p>
            <a:r>
              <a:rPr lang="en-US"/>
              <a:t>even expand Workday and PS...</a:t>
            </a:r>
          </a:p>
          <a:p>
            <a:endParaRPr lang="en-US"/>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57047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KPI as a downstream feed from the DMs.</a:t>
            </a: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3920759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2860160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5/6/11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5/6/11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5/6/11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5/6/11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confluence.cornell.edu/display/WRKDAYTCHPOV/Tasks+and+Estimat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hyperlink" Target="https://confluence.cornell.edu/x/XJz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5/6/11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1417637" y="1485900"/>
            <a:ext cx="6308725" cy="3886200"/>
          </a:xfrm>
          <a:prstGeom prst="rect">
            <a:avLst/>
          </a:prstGeom>
          <a:noFill/>
          <a:ln>
            <a:noFill/>
          </a:ln>
        </p:spPr>
      </p:pic>
    </p:spTree>
    <p:extLst>
      <p:ext uri="{BB962C8B-B14F-4D97-AF65-F5344CB8AC3E}">
        <p14:creationId xmlns:p14="http://schemas.microsoft.com/office/powerpoint/2010/main" val="10149758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1603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sp>
        <p:nvSpPr>
          <p:cNvPr id="9" name="Rounded Rectangular Callout 8"/>
          <p:cNvSpPr/>
          <p:nvPr/>
        </p:nvSpPr>
        <p:spPr>
          <a:xfrm>
            <a:off x="4790177" y="3896784"/>
            <a:ext cx="4226823" cy="2573866"/>
          </a:xfrm>
          <a:prstGeom prst="wedgeRoundRectCallout">
            <a:avLst>
              <a:gd name="adj1" fmla="val -39794"/>
              <a:gd name="adj2" fmla="val -1029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Assumption is that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3509162" y="3511931"/>
            <a:ext cx="4226823" cy="1493294"/>
          </a:xfrm>
          <a:prstGeom prst="wedgeRoundRectCallout">
            <a:avLst>
              <a:gd name="adj1" fmla="val -68890"/>
              <a:gd name="adj2" fmla="val -21896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Financial Aid packaging requires tracking of work study, award and gross pay earnings. </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528450" y="3966701"/>
            <a:ext cx="4226823" cy="1954483"/>
          </a:xfrm>
          <a:prstGeom prst="wedgeRoundRectCallout">
            <a:avLst>
              <a:gd name="adj1" fmla="val -101387"/>
              <a:gd name="adj2" fmla="val -11777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Sends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3967124" y="274638"/>
            <a:ext cx="4816156" cy="3975039"/>
          </a:xfrm>
          <a:prstGeom prst="wedgeRoundRectCallout">
            <a:avLst>
              <a:gd name="adj1" fmla="val -100385"/>
              <a:gd name="adj2" fmla="val 327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Most operational reporting will be done straight from Workday. All historical analysis and merging/reporting with other institutional data requires a warehouse.</a:t>
            </a:r>
          </a:p>
          <a:p>
            <a:pPr marL="285750" indent="-285750">
              <a:buFont typeface="Arial"/>
              <a:buChar char="•"/>
            </a:pPr>
            <a:r>
              <a:rPr lang="en-US" sz="1600" i="1" dirty="0">
                <a:solidFill>
                  <a:srgbClr val="FF0000"/>
                </a:solidFill>
              </a:rPr>
              <a:t>Not enough requirements or assumptions are known at 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 2/3 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96409"/>
              <a:gd name="adj2" fmla="val -7090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Cornell Connect, Academic Personnel Database</a:t>
            </a:r>
            <a:r>
              <a:rPr lang="en-US" sz="1600" dirty="0"/>
              <a:t> </a:t>
            </a:r>
            <a:r>
              <a:rPr lang="en-US" sz="1600" dirty="0" smtClean="0"/>
              <a:t>and Activity Insight for Academic reporting, are fed from the HR/PY </a:t>
            </a:r>
            <a:r>
              <a:rPr lang="en-US" sz="1600" dirty="0" err="1" smtClean="0"/>
              <a:t>datamart</a:t>
            </a:r>
            <a:r>
              <a:rPr lang="en-US" sz="1600" dirty="0" smtClean="0"/>
              <a:t> and will be affected by changes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11238"/>
            <a:ext cx="6630613" cy="5440362"/>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822707" y="2321304"/>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are the requirements of the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Workday data representation and extraction is unconventional and there is no data model or data dictionary.  What is the process and effort extract,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16" name="Rounded Rectangular Callout 15"/>
          <p:cNvSpPr/>
          <p:nvPr/>
        </p:nvSpPr>
        <p:spPr>
          <a:xfrm>
            <a:off x="264272" y="3479813"/>
            <a:ext cx="3048126" cy="2349605"/>
          </a:xfrm>
          <a:prstGeom prst="wedgeRoundRectCallout">
            <a:avLst>
              <a:gd name="adj1" fmla="val 76847"/>
              <a:gd name="adj2" fmla="val -4280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Finance reporting provides labor detail. Is there an impact to the KDW and labor reporting from a finance point of view?</a:t>
            </a:r>
            <a:endParaRPr lang="en-US" dirty="0"/>
          </a:p>
        </p:txBody>
      </p:sp>
      <p:sp>
        <p:nvSpPr>
          <p:cNvPr id="9" name="Rounded Rectangular Callout 8"/>
          <p:cNvSpPr/>
          <p:nvPr/>
        </p:nvSpPr>
        <p:spPr>
          <a:xfrm>
            <a:off x="5475754" y="4006006"/>
            <a:ext cx="3048126" cy="1620247"/>
          </a:xfrm>
          <a:prstGeom prst="wedgeRoundRectCallout">
            <a:avLst>
              <a:gd name="adj1" fmla="val -37839"/>
              <a:gd name="adj2" fmla="val -14067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6: SRDM and CRDM make use of  HR data. How extensive are the changes there?</a:t>
            </a:r>
            <a:endParaRPr lang="en-US" dirty="0"/>
          </a:p>
        </p:txBody>
      </p:sp>
      <p:sp>
        <p:nvSpPr>
          <p:cNvPr id="10"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
        <p:nvSpPr>
          <p:cNvPr id="11" name="Rounded Rectangular Callout 10"/>
          <p:cNvSpPr/>
          <p:nvPr/>
        </p:nvSpPr>
        <p:spPr>
          <a:xfrm>
            <a:off x="5475754" y="4006006"/>
            <a:ext cx="3048126" cy="1620247"/>
          </a:xfrm>
          <a:prstGeom prst="wedgeRoundRectCallout">
            <a:avLst>
              <a:gd name="adj1" fmla="val -33914"/>
              <a:gd name="adj2" fmla="val -1781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SRDM and CRDM make use of  HR data. How extensive are the impacts?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18</a:t>
            </a:fld>
            <a:endParaRPr lang="en-US"/>
          </a:p>
        </p:txBody>
      </p:sp>
      <p:sp>
        <p:nvSpPr>
          <p:cNvPr id="9" name="Rounded Rectangular Callout 8"/>
          <p:cNvSpPr/>
          <p:nvPr/>
        </p:nvSpPr>
        <p:spPr>
          <a:xfrm>
            <a:off x="3992524" y="274638"/>
            <a:ext cx="4816156" cy="2082605"/>
          </a:xfrm>
          <a:prstGeom prst="wedgeRoundRectCallout">
            <a:avLst>
              <a:gd name="adj1" fmla="val -73454"/>
              <a:gd name="adj2" fmla="val 13599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19</a:t>
            </a:fld>
            <a:endParaRPr lang="en-US"/>
          </a:p>
        </p:txBody>
      </p:sp>
      <p:sp>
        <p:nvSpPr>
          <p:cNvPr id="9" name="Rounded Rectangular Callout 8"/>
          <p:cNvSpPr/>
          <p:nvPr/>
        </p:nvSpPr>
        <p:spPr>
          <a:xfrm>
            <a:off x="3906388" y="3020935"/>
            <a:ext cx="4226823" cy="3157615"/>
          </a:xfrm>
          <a:prstGeom prst="wedgeRoundRectCallout">
            <a:avLst>
              <a:gd name="adj1" fmla="val -113434"/>
              <a:gd name="adj2" fmla="val -853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Options:</a:t>
            </a:r>
          </a:p>
          <a:p>
            <a:pPr marL="742950" lvl="1" indent="-285750">
              <a:buFont typeface="Arial"/>
              <a:buChar char="•"/>
            </a:pPr>
            <a:r>
              <a:rPr lang="en-US" sz="1600"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project</a:t>
            </a:r>
            <a:r>
              <a:rPr lang="en-US" sz="1600" dirty="0" smtClean="0"/>
              <a:t>.</a:t>
            </a:r>
          </a:p>
          <a:p>
            <a:pPr lvl="1"/>
            <a:r>
              <a:rPr lang="en-US" sz="1600" dirty="0" smtClean="0"/>
              <a:t> or </a:t>
            </a:r>
          </a:p>
          <a:p>
            <a:pPr marL="742950" lvl="1" indent="-285750">
              <a:buFont typeface="Arial"/>
              <a:buChar char="•"/>
            </a:pPr>
            <a:r>
              <a:rPr lang="en-US" sz="1600" dirty="0" smtClean="0"/>
              <a:t>COLTS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p>
          <a:p>
            <a:r>
              <a:rPr lang="en-US" dirty="0" smtClean="0"/>
              <a:t>Tasks and Estimates</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5/6/11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20</a:t>
            </a:fld>
            <a:endParaRPr lang="en-US"/>
          </a:p>
        </p:txBody>
      </p:sp>
      <p:sp>
        <p:nvSpPr>
          <p:cNvPr id="8" name="TextBox 7"/>
          <p:cNvSpPr txBox="1"/>
          <p:nvPr/>
        </p:nvSpPr>
        <p:spPr>
          <a:xfrm>
            <a:off x="5854700" y="3111500"/>
            <a:ext cx="698500" cy="1569660"/>
          </a:xfrm>
          <a:prstGeom prst="rect">
            <a:avLst/>
          </a:prstGeom>
          <a:noFill/>
        </p:spPr>
        <p:txBody>
          <a:bodyPr wrap="square" rtlCol="0">
            <a:spAutoFit/>
          </a:bodyPr>
          <a:lstStyle/>
          <a:p>
            <a:r>
              <a:rPr lang="en-US" sz="9600" dirty="0" smtClean="0"/>
              <a:t>?</a:t>
            </a:r>
            <a:endParaRPr lang="en-US" sz="9600" dirty="0"/>
          </a:p>
        </p:txBody>
      </p:sp>
      <p:sp>
        <p:nvSpPr>
          <p:cNvPr id="15" name="Line Callout 2 (No Border) 14"/>
          <p:cNvSpPr/>
          <p:nvPr/>
        </p:nvSpPr>
        <p:spPr>
          <a:xfrm>
            <a:off x="0" y="1214438"/>
            <a:ext cx="4064000" cy="2811462"/>
          </a:xfrm>
          <a:prstGeom prst="callout2">
            <a:avLst>
              <a:gd name="adj1" fmla="val 53199"/>
              <a:gd name="adj2" fmla="val 105778"/>
              <a:gd name="adj3" fmla="val 79393"/>
              <a:gd name="adj4" fmla="val 135411"/>
              <a:gd name="adj5" fmla="val 91625"/>
              <a:gd name="adj6" fmla="val 146047"/>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000000"/>
                </a:solidFill>
              </a:rPr>
              <a:t>Question 1: Expand </a:t>
            </a:r>
            <a:r>
              <a:rPr lang="en-US" dirty="0" err="1">
                <a:solidFill>
                  <a:srgbClr val="000000"/>
                </a:solidFill>
              </a:rPr>
              <a:t>Kronos</a:t>
            </a:r>
            <a:r>
              <a:rPr lang="en-US" dirty="0">
                <a:solidFill>
                  <a:srgbClr val="000000"/>
                </a:solidFill>
              </a:rPr>
              <a:t> to all of campus and eliminate COLTS? Or remediate COLTS for Workday?</a:t>
            </a:r>
          </a:p>
          <a:p>
            <a:endParaRPr lang="en-US" dirty="0">
              <a:solidFill>
                <a:srgbClr val="000000"/>
              </a:solidFill>
            </a:endParaRPr>
          </a:p>
          <a:p>
            <a:r>
              <a:rPr lang="en-US" dirty="0">
                <a:solidFill>
                  <a:srgbClr val="000000"/>
                </a:solidFill>
              </a:rPr>
              <a:t>Answer: Anticipated plan is to migrate 100% of time collection to </a:t>
            </a:r>
            <a:r>
              <a:rPr lang="en-US" dirty="0" err="1">
                <a:solidFill>
                  <a:srgbClr val="000000"/>
                </a:solidFill>
              </a:rPr>
              <a:t>Kronos</a:t>
            </a:r>
            <a:r>
              <a:rPr lang="en-US" dirty="0">
                <a:solidFill>
                  <a:srgbClr val="000000"/>
                </a:solidFill>
              </a:rPr>
              <a:t> within next couple years.  Use Workday deployment as opportunity to fast track migration of all time collection to </a:t>
            </a:r>
            <a:r>
              <a:rPr lang="en-US" dirty="0" err="1">
                <a:solidFill>
                  <a:srgbClr val="000000"/>
                </a:solidFill>
              </a:rPr>
              <a:t>Kronos</a:t>
            </a:r>
            <a:r>
              <a:rPr lang="en-US" dirty="0">
                <a:solidFill>
                  <a:srgbClr val="000000"/>
                </a:solidFill>
              </a:rPr>
              <a:t> and decommission COLTS. </a:t>
            </a:r>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5/6/11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090409" y="2671302"/>
            <a:ext cx="3783901" cy="2129298"/>
          </a:xfrm>
          <a:prstGeom prst="wedgeRoundRectCallout">
            <a:avLst>
              <a:gd name="adj1" fmla="val 87839"/>
              <a:gd name="adj2" fmla="val 7628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If we are keeping COLTS then .. Remediate or rewrite it? </a:t>
            </a:r>
          </a:p>
          <a:p>
            <a:endParaRPr lang="en-US" dirty="0" smtClean="0"/>
          </a:p>
          <a:p>
            <a:r>
              <a:rPr lang="en-US" dirty="0" smtClean="0"/>
              <a:t>Answer: Rewrite application as the logic is tightly coupled with PS.  The estimate to rewrite has been reported at $500 to $600K.</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5/6/11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1"/>
            <a:ext cx="3847157" cy="2607760"/>
          </a:xfrm>
          <a:prstGeom prst="wedgeRoundRectCallout">
            <a:avLst>
              <a:gd name="adj1" fmla="val 56834"/>
              <a:gd name="adj2" fmla="val -12011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remediation/rewrite of COLTS?</a:t>
            </a:r>
          </a:p>
          <a:p>
            <a:endParaRPr lang="en-US" dirty="0" smtClean="0"/>
          </a:p>
          <a:p>
            <a:r>
              <a:rPr lang="en-US" dirty="0" smtClean="0"/>
              <a:t>Answer: Equally sized efforts.  Estimated one year to implement either solution. </a:t>
            </a:r>
            <a:endParaRPr lang="en-US" dirty="0"/>
          </a:p>
        </p:txBody>
      </p:sp>
      <p:sp>
        <p:nvSpPr>
          <p:cNvPr id="8" name="Rounded Rectangular Callout 7"/>
          <p:cNvSpPr/>
          <p:nvPr/>
        </p:nvSpPr>
        <p:spPr>
          <a:xfrm>
            <a:off x="4482901" y="4114460"/>
            <a:ext cx="4500022" cy="1740240"/>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between the options?</a:t>
            </a:r>
          </a:p>
          <a:p>
            <a:endParaRPr lang="en-US" dirty="0" smtClean="0"/>
          </a:p>
          <a:p>
            <a:r>
              <a:rPr lang="en-US" dirty="0" smtClean="0"/>
              <a:t>Answer: This hasn’t been computed.</a:t>
            </a:r>
          </a:p>
          <a:p>
            <a:r>
              <a:rPr lang="en-US" dirty="0" err="1" smtClean="0"/>
              <a:t>Kronos</a:t>
            </a:r>
            <a:r>
              <a:rPr lang="en-US" dirty="0" smtClean="0"/>
              <a:t> averages .5 FTE for 4700 users. </a:t>
            </a:r>
          </a:p>
          <a:p>
            <a:r>
              <a:rPr lang="en-US" dirty="0" smtClean="0"/>
              <a:t>COLTS averages .3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25606564"/>
              </p:ext>
            </p:extLst>
          </p:nvPr>
        </p:nvGraphicFramePr>
        <p:xfrm>
          <a:off x="419100" y="1179513"/>
          <a:ext cx="8318500" cy="4790440"/>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Risk</a:t>
                      </a:r>
                      <a:endParaRPr lang="en-US" dirty="0"/>
                    </a:p>
                  </a:txBody>
                  <a:tcPr/>
                </a:tc>
                <a:tc>
                  <a:txBody>
                    <a:bodyPr/>
                    <a:lstStyle/>
                    <a:p>
                      <a:r>
                        <a:rPr lang="en-US" dirty="0" smtClean="0"/>
                        <a:t>Scope of Risk</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A</a:t>
                      </a:r>
                      <a:r>
                        <a:rPr lang="en-US" sz="1400" baseline="0" dirty="0" smtClean="0"/>
                        <a:t> highly complex, customized time collection system (COLTS) is used for collecting hourly time for 9000 users.  System is tightly coupled with PeopleSoft.  A remediation effort of COLTS to support Workday deployment would be an investment of time and money into a secondary time collection system which is in contradiction to the university’s direction of moving to one common time collection system.</a:t>
                      </a:r>
                      <a:endParaRPr lang="en-US" sz="1400" dirty="0"/>
                    </a:p>
                  </a:txBody>
                  <a:tcPr/>
                </a:tc>
              </a:tr>
            </a:tbl>
          </a:graphicData>
        </a:graphic>
      </p:graphicFrame>
    </p:spTree>
    <p:extLst>
      <p:ext uri="{BB962C8B-B14F-4D97-AF65-F5344CB8AC3E}">
        <p14:creationId xmlns:p14="http://schemas.microsoft.com/office/powerpoint/2010/main" val="386456751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282214288"/>
              </p:ext>
            </p:extLst>
          </p:nvPr>
        </p:nvGraphicFramePr>
        <p:xfrm>
          <a:off x="660401" y="1274750"/>
          <a:ext cx="7072810" cy="2559075"/>
        </p:xfrm>
        <a:graphic>
          <a:graphicData uri="http://schemas.openxmlformats.org/drawingml/2006/table">
            <a:tbl>
              <a:tblPr firstRow="1" bandRow="1">
                <a:tableStyleId>{3C2FFA5D-87B4-456A-9821-1D502468CF0F}</a:tableStyleId>
              </a:tblPr>
              <a:tblGrid>
                <a:gridCol w="3822699"/>
                <a:gridCol w="1623881"/>
                <a:gridCol w="1626230"/>
              </a:tblGrid>
              <a:tr h="492165">
                <a:tc>
                  <a:txBody>
                    <a:bodyPr/>
                    <a:lstStyle/>
                    <a:p>
                      <a:pPr algn="l" fontAlgn="ctr"/>
                      <a:r>
                        <a:rPr lang="en-US" sz="1600" u="none" strike="noStrike" dirty="0">
                          <a:effectLst/>
                        </a:rPr>
                        <a:t>Category</a:t>
                      </a:r>
                      <a:endParaRPr lang="en-US" sz="1600" b="1" i="0" u="none" strike="noStrike" dirty="0">
                        <a:effectLst/>
                        <a:latin typeface="Arial"/>
                      </a:endParaRPr>
                    </a:p>
                  </a:txBody>
                  <a:tcPr marL="12700" marR="12700" marT="12700" marB="0" anchor="ctr"/>
                </a:tc>
                <a:tc>
                  <a:txBody>
                    <a:bodyPr/>
                    <a:lstStyle/>
                    <a:p>
                      <a:pPr algn="r" fontAlgn="t"/>
                      <a:r>
                        <a:rPr lang="en-US" sz="1600" u="none" strike="noStrike" dirty="0" smtClean="0">
                          <a:effectLst/>
                        </a:rPr>
                        <a:t>Lower </a:t>
                      </a:r>
                      <a:r>
                        <a:rPr lang="en-US" sz="1600" u="none" strike="noStrike" dirty="0" smtClean="0">
                          <a:effectLst/>
                        </a:rPr>
                        <a:t>Estimate</a:t>
                      </a:r>
                      <a:endParaRPr lang="en-US" sz="1600" b="1" i="0" u="none" strike="noStrike" dirty="0">
                        <a:effectLst/>
                        <a:latin typeface="Arial"/>
                      </a:endParaRPr>
                    </a:p>
                  </a:txBody>
                  <a:tcPr marL="12700" marR="12700" marT="12700" marB="0"/>
                </a:tc>
                <a:tc>
                  <a:txBody>
                    <a:bodyPr/>
                    <a:lstStyle/>
                    <a:p>
                      <a:pPr algn="r" fontAlgn="t"/>
                      <a:r>
                        <a:rPr lang="en-US" sz="1600" u="none" strike="noStrike" dirty="0">
                          <a:effectLst/>
                        </a:rPr>
                        <a:t>Upper </a:t>
                      </a:r>
                      <a:r>
                        <a:rPr lang="en-US" sz="1600" u="none" strike="noStrike" dirty="0" smtClean="0">
                          <a:effectLst/>
                        </a:rPr>
                        <a:t>Estimate</a:t>
                      </a:r>
                      <a:endParaRPr lang="en-US" sz="1600" b="1" i="0" u="none" strike="noStrike" dirty="0">
                        <a:effectLst/>
                        <a:latin typeface="Arial"/>
                      </a:endParaRPr>
                    </a:p>
                  </a:txBody>
                  <a:tcPr marL="12700" marR="12700" marT="12700" marB="0"/>
                </a:tc>
              </a:tr>
              <a:tr h="345770">
                <a:tc>
                  <a:txBody>
                    <a:bodyPr/>
                    <a:lstStyle/>
                    <a:p>
                      <a:pPr algn="l" fontAlgn="t"/>
                      <a:r>
                        <a:rPr lang="en-US" sz="1400" b="0" i="0" u="none" strike="noStrike" dirty="0">
                          <a:effectLst/>
                          <a:latin typeface="Arial"/>
                        </a:rPr>
                        <a:t>Identify Management and IT Security</a:t>
                      </a:r>
                    </a:p>
                  </a:txBody>
                  <a:tcPr marL="12700" marR="12700" marT="12700" marB="0"/>
                </a:tc>
                <a:tc>
                  <a:txBody>
                    <a:bodyPr/>
                    <a:lstStyle/>
                    <a:p>
                      <a:pPr algn="r" fontAlgn="t"/>
                      <a:r>
                        <a:rPr lang="en-US" sz="1400" b="0" i="0" u="none" strike="noStrike">
                          <a:effectLst/>
                          <a:latin typeface="Arial"/>
                        </a:rPr>
                        <a:t> $212,000 </a:t>
                      </a:r>
                    </a:p>
                  </a:txBody>
                  <a:tcPr marL="12700" marR="12700" marT="12700" marB="0"/>
                </a:tc>
                <a:tc>
                  <a:txBody>
                    <a:bodyPr/>
                    <a:lstStyle/>
                    <a:p>
                      <a:pPr algn="r" fontAlgn="t"/>
                      <a:r>
                        <a:rPr lang="en-US" sz="1400" b="0" i="0" u="none" strike="noStrike">
                          <a:effectLst/>
                          <a:latin typeface="Arial"/>
                        </a:rPr>
                        <a:t> $318,000 </a:t>
                      </a:r>
                    </a:p>
                  </a:txBody>
                  <a:tcPr marL="12700" marR="12700" marT="12700" marB="0"/>
                </a:tc>
              </a:tr>
              <a:tr h="304800">
                <a:tc>
                  <a:txBody>
                    <a:bodyPr/>
                    <a:lstStyle/>
                    <a:p>
                      <a:pPr algn="l" fontAlgn="t"/>
                      <a:r>
                        <a:rPr lang="en-US" sz="1400" b="0" i="0" u="none" strike="noStrike">
                          <a:effectLst/>
                          <a:latin typeface="Arial"/>
                        </a:rPr>
                        <a:t>Direct, Core Workday transactional impact</a:t>
                      </a:r>
                    </a:p>
                  </a:txBody>
                  <a:tcPr marL="12700" marR="12700" marT="12700" marB="0"/>
                </a:tc>
                <a:tc>
                  <a:txBody>
                    <a:bodyPr/>
                    <a:lstStyle/>
                    <a:p>
                      <a:pPr algn="r" fontAlgn="t"/>
                      <a:r>
                        <a:rPr lang="en-US" sz="1400" b="0" i="0" u="none" strike="noStrike">
                          <a:effectLst/>
                          <a:latin typeface="Arial"/>
                        </a:rPr>
                        <a:t> $1,067,000 </a:t>
                      </a:r>
                    </a:p>
                  </a:txBody>
                  <a:tcPr marL="12700" marR="12700" marT="12700" marB="0"/>
                </a:tc>
                <a:tc>
                  <a:txBody>
                    <a:bodyPr/>
                    <a:lstStyle/>
                    <a:p>
                      <a:pPr algn="r" fontAlgn="t"/>
                      <a:r>
                        <a:rPr lang="en-US" sz="1400" b="0" i="0" u="none" strike="noStrike">
                          <a:effectLst/>
                          <a:latin typeface="Arial"/>
                        </a:rPr>
                        <a:t> $1,853,500 </a:t>
                      </a:r>
                    </a:p>
                  </a:txBody>
                  <a:tcPr marL="12700" marR="12700" marT="12700" marB="0"/>
                </a:tc>
              </a:tr>
              <a:tr h="313940">
                <a:tc>
                  <a:txBody>
                    <a:bodyPr/>
                    <a:lstStyle/>
                    <a:p>
                      <a:pPr algn="l" fontAlgn="t"/>
                      <a:r>
                        <a:rPr lang="en-US" sz="1400" b="0" i="0" u="none" strike="noStrike">
                          <a:effectLst/>
                          <a:latin typeface="Arial"/>
                        </a:rPr>
                        <a:t>Data deliver, warehouses and BI</a:t>
                      </a:r>
                    </a:p>
                  </a:txBody>
                  <a:tcPr marL="12700" marR="12700" marT="12700" marB="0"/>
                </a:tc>
                <a:tc>
                  <a:txBody>
                    <a:bodyPr/>
                    <a:lstStyle/>
                    <a:p>
                      <a:pPr algn="r" fontAlgn="t"/>
                      <a:r>
                        <a:rPr lang="en-US" sz="1400" b="0" i="0" u="none" strike="noStrike">
                          <a:effectLst/>
                          <a:latin typeface="Arial"/>
                        </a:rPr>
                        <a:t> $2,000,000 </a:t>
                      </a:r>
                    </a:p>
                  </a:txBody>
                  <a:tcPr marL="12700" marR="12700" marT="12700" marB="0"/>
                </a:tc>
                <a:tc>
                  <a:txBody>
                    <a:bodyPr/>
                    <a:lstStyle/>
                    <a:p>
                      <a:pPr algn="r" fontAlgn="t"/>
                      <a:r>
                        <a:rPr lang="en-US" sz="1400" b="0" i="0" u="none" strike="noStrike">
                          <a:effectLst/>
                          <a:latin typeface="Arial"/>
                        </a:rPr>
                        <a:t> $3,000,000 </a:t>
                      </a:r>
                    </a:p>
                  </a:txBody>
                  <a:tcPr marL="12700" marR="12700" marT="12700" marB="0"/>
                </a:tc>
              </a:tr>
              <a:tr h="275600">
                <a:tc>
                  <a:txBody>
                    <a:bodyPr/>
                    <a:lstStyle/>
                    <a:p>
                      <a:pPr algn="l" fontAlgn="t"/>
                      <a:r>
                        <a:rPr lang="en-US" sz="1400" b="0" i="0" u="none" strike="noStrike">
                          <a:effectLst/>
                          <a:latin typeface="Arial"/>
                        </a:rPr>
                        <a:t>Niche or unit apps</a:t>
                      </a:r>
                    </a:p>
                  </a:txBody>
                  <a:tcPr marL="12700" marR="12700" marT="12700" marB="0"/>
                </a:tc>
                <a:tc>
                  <a:txBody>
                    <a:bodyPr/>
                    <a:lstStyle/>
                    <a:p>
                      <a:pPr algn="r" fontAlgn="t"/>
                      <a:r>
                        <a:rPr lang="en-US" sz="1400" b="0" i="0" u="none" strike="noStrike">
                          <a:effectLst/>
                          <a:latin typeface="Arial"/>
                        </a:rPr>
                        <a:t> $61,000 </a:t>
                      </a:r>
                    </a:p>
                  </a:txBody>
                  <a:tcPr marL="12700" marR="12700" marT="12700" marB="0"/>
                </a:tc>
                <a:tc>
                  <a:txBody>
                    <a:bodyPr/>
                    <a:lstStyle/>
                    <a:p>
                      <a:pPr algn="r" fontAlgn="t"/>
                      <a:r>
                        <a:rPr lang="en-US" sz="1400" b="0" i="0" u="none" strike="noStrike">
                          <a:effectLst/>
                          <a:latin typeface="Arial"/>
                        </a:rPr>
                        <a:t> $90,000 </a:t>
                      </a:r>
                    </a:p>
                  </a:txBody>
                  <a:tcPr marL="12700" marR="12700" marT="12700" marB="0"/>
                </a:tc>
              </a:tr>
              <a:tr h="275600">
                <a:tc>
                  <a:txBody>
                    <a:bodyPr/>
                    <a:lstStyle/>
                    <a:p>
                      <a:pPr algn="l" fontAlgn="t"/>
                      <a:r>
                        <a:rPr lang="en-US" sz="1400" b="0" i="0" u="none" strike="noStrike">
                          <a:effectLst/>
                          <a:latin typeface="Arial"/>
                        </a:rPr>
                        <a:t>General Technical</a:t>
                      </a:r>
                    </a:p>
                  </a:txBody>
                  <a:tcPr marL="12700" marR="12700" marT="12700" marB="0"/>
                </a:tc>
                <a:tc>
                  <a:txBody>
                    <a:bodyPr/>
                    <a:lstStyle/>
                    <a:p>
                      <a:pPr algn="r" fontAlgn="t"/>
                      <a:r>
                        <a:rPr lang="en-US" sz="1400" b="0" i="0" u="none" strike="noStrike">
                          <a:effectLst/>
                          <a:latin typeface="Arial"/>
                        </a:rPr>
                        <a:t> $19,000 </a:t>
                      </a:r>
                    </a:p>
                  </a:txBody>
                  <a:tcPr marL="12700" marR="12700" marT="12700" marB="0"/>
                </a:tc>
                <a:tc>
                  <a:txBody>
                    <a:bodyPr/>
                    <a:lstStyle/>
                    <a:p>
                      <a:pPr algn="r" fontAlgn="t"/>
                      <a:r>
                        <a:rPr lang="en-US" sz="1400" b="0" i="0" u="none" strike="noStrike">
                          <a:effectLst/>
                          <a:latin typeface="Arial"/>
                        </a:rPr>
                        <a:t> $28,500 </a:t>
                      </a:r>
                    </a:p>
                  </a:txBody>
                  <a:tcPr marL="12700" marR="12700" marT="12700" marB="0"/>
                </a:tc>
              </a:tr>
              <a:tr h="275600">
                <a:tc>
                  <a:txBody>
                    <a:bodyPr/>
                    <a:lstStyle/>
                    <a:p>
                      <a:pPr algn="l" fontAlgn="t"/>
                      <a:r>
                        <a:rPr lang="en-US" sz="1400" b="0" i="0" u="none" strike="noStrike">
                          <a:effectLst/>
                          <a:latin typeface="Arial"/>
                        </a:rPr>
                        <a:t>Consult/Advise Payroll</a:t>
                      </a:r>
                    </a:p>
                  </a:txBody>
                  <a:tcPr marL="12700" marR="12700" marT="12700" marB="0"/>
                </a:tc>
                <a:tc>
                  <a:txBody>
                    <a:bodyPr/>
                    <a:lstStyle/>
                    <a:p>
                      <a:pPr algn="r" fontAlgn="t"/>
                      <a:r>
                        <a:rPr lang="en-US" sz="1400" b="0" i="0" u="none" strike="noStrike">
                          <a:effectLst/>
                          <a:latin typeface="Arial"/>
                        </a:rPr>
                        <a:t> $30,000 </a:t>
                      </a:r>
                    </a:p>
                  </a:txBody>
                  <a:tcPr marL="12700" marR="12700" marT="12700" marB="0"/>
                </a:tc>
                <a:tc>
                  <a:txBody>
                    <a:bodyPr/>
                    <a:lstStyle/>
                    <a:p>
                      <a:pPr algn="r" fontAlgn="t"/>
                      <a:r>
                        <a:rPr lang="en-US" sz="1400" b="0" i="0" u="none" strike="noStrike">
                          <a:effectLst/>
                          <a:latin typeface="Arial"/>
                        </a:rPr>
                        <a:t> $37,500 </a:t>
                      </a:r>
                    </a:p>
                  </a:txBody>
                  <a:tcPr marL="12700" marR="12700" marT="12700" marB="0"/>
                </a:tc>
              </a:tr>
              <a:tr h="275600">
                <a:tc>
                  <a:txBody>
                    <a:bodyPr/>
                    <a:lstStyle/>
                    <a:p>
                      <a:pPr algn="l" fontAlgn="ctr"/>
                      <a:r>
                        <a:rPr lang="en-US" sz="1400" b="0" i="0" u="none" strike="noStrike" dirty="0">
                          <a:effectLst/>
                          <a:latin typeface="Arial"/>
                        </a:rPr>
                        <a:t>Totals</a:t>
                      </a:r>
                    </a:p>
                  </a:txBody>
                  <a:tcPr marL="12700" marR="12700" marT="12700" marB="0" anchor="ctr"/>
                </a:tc>
                <a:tc>
                  <a:txBody>
                    <a:bodyPr/>
                    <a:lstStyle/>
                    <a:p>
                      <a:pPr algn="r" fontAlgn="t"/>
                      <a:r>
                        <a:rPr lang="en-US" sz="1400" b="0" i="0" u="none" strike="noStrike">
                          <a:effectLst/>
                          <a:latin typeface="Arial"/>
                        </a:rPr>
                        <a:t> $3,389,000 </a:t>
                      </a:r>
                    </a:p>
                  </a:txBody>
                  <a:tcPr marL="12700" marR="12700" marT="12700" marB="0"/>
                </a:tc>
                <a:tc>
                  <a:txBody>
                    <a:bodyPr/>
                    <a:lstStyle/>
                    <a:p>
                      <a:pPr algn="r" fontAlgn="t"/>
                      <a:r>
                        <a:rPr lang="en-US" sz="1400" b="0" i="0" u="none" strike="noStrike" dirty="0">
                          <a:effectLst/>
                          <a:latin typeface="Arial"/>
                        </a:rPr>
                        <a:t> $5,327,500 </a:t>
                      </a:r>
                    </a:p>
                  </a:txBody>
                  <a:tcPr marL="12700" marR="12700" marT="12700" marB="0"/>
                </a:tc>
              </a:tr>
            </a:tbl>
          </a:graphicData>
        </a:graphic>
      </p:graphicFrame>
      <p:sp>
        <p:nvSpPr>
          <p:cNvPr id="3" name="TextBox 2"/>
          <p:cNvSpPr txBox="1"/>
          <p:nvPr/>
        </p:nvSpPr>
        <p:spPr>
          <a:xfrm>
            <a:off x="660401" y="3993634"/>
            <a:ext cx="4095993" cy="1200329"/>
          </a:xfrm>
          <a:prstGeom prst="rect">
            <a:avLst/>
          </a:prstGeom>
          <a:noFill/>
        </p:spPr>
        <p:txBody>
          <a:bodyPr wrap="none" rtlCol="0">
            <a:spAutoFit/>
          </a:bodyPr>
          <a:lstStyle/>
          <a:p>
            <a:r>
              <a:rPr lang="en-US" dirty="0" smtClean="0"/>
              <a:t>Not included: </a:t>
            </a:r>
          </a:p>
          <a:p>
            <a:pPr marL="285750" indent="-285750">
              <a:buFont typeface="Arial"/>
              <a:buChar char="•"/>
            </a:pPr>
            <a:r>
              <a:rPr lang="en-US" dirty="0" smtClean="0"/>
              <a:t>Increased KRONOS license costs;</a:t>
            </a:r>
          </a:p>
          <a:p>
            <a:pPr marL="285750" indent="-285750">
              <a:buFont typeface="Arial"/>
              <a:buChar char="•"/>
            </a:pPr>
            <a:r>
              <a:rPr lang="en-US" dirty="0" smtClean="0"/>
              <a:t> All time for functional team members;</a:t>
            </a:r>
          </a:p>
          <a:p>
            <a:pPr marL="285750" indent="-285750">
              <a:buFont typeface="Arial"/>
              <a:buChar char="•"/>
            </a:pPr>
            <a:r>
              <a:rPr lang="en-US" dirty="0" smtClean="0"/>
              <a:t> Project overhead.</a:t>
            </a:r>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planning and research</a:t>
            </a:r>
          </a:p>
          <a:p>
            <a:pPr lvl="1"/>
            <a:r>
              <a:rPr lang="en-US" dirty="0" smtClean="0"/>
              <a:t>Determine scope </a:t>
            </a:r>
            <a:r>
              <a:rPr lang="en-US" dirty="0"/>
              <a:t>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Clarify resource contentions with previously approved projects</a:t>
            </a:r>
          </a:p>
          <a:p>
            <a:pPr lvl="1"/>
            <a:r>
              <a:rPr lang="en-US" dirty="0" smtClean="0"/>
              <a:t>Figure out if SOA Oracle Suite is in the picture or not and if not if we can upgrade </a:t>
            </a:r>
            <a:r>
              <a:rPr lang="en-US" dirty="0" err="1" smtClean="0"/>
              <a:t>webMethods</a:t>
            </a:r>
            <a:r>
              <a:rPr lang="en-US" dirty="0" smtClean="0"/>
              <a:t> in time.</a:t>
            </a:r>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902"/>
            <a:ext cx="8229600" cy="1143000"/>
          </a:xfrm>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235970"/>
            <a:ext cx="2297482" cy="3104944"/>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built by an on-site  consultant extracted the HRMS and Campus Solutions inventory of meta data.  Intersection scripts located cross-module use of data/records.</a:t>
            </a:r>
            <a:endParaRPr lang="en-US" dirty="0"/>
          </a:p>
        </p:txBody>
      </p:sp>
      <p:sp>
        <p:nvSpPr>
          <p:cNvPr id="16" name="Rounded Rectangular Callout 15"/>
          <p:cNvSpPr/>
          <p:nvPr/>
        </p:nvSpPr>
        <p:spPr>
          <a:xfrm>
            <a:off x="5553509" y="1216527"/>
            <a:ext cx="2456904" cy="3124386"/>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intersection records and associated business processes (navigation selections from the PS Portal) impacted. </a:t>
            </a:r>
            <a:endParaRPr lang="en-US" dirty="0"/>
          </a:p>
        </p:txBody>
      </p:sp>
      <p:sp>
        <p:nvSpPr>
          <p:cNvPr id="17" name="Rounded Rectangular Callout 16"/>
          <p:cNvSpPr/>
          <p:nvPr/>
        </p:nvSpPr>
        <p:spPr>
          <a:xfrm>
            <a:off x="704151" y="1217608"/>
            <a:ext cx="2297482" cy="3104944"/>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Component and record data is all available for harvesting and can be linked back to a portal navigation/business process/module area.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5</a:t>
            </a:fld>
            <a:endParaRPr lang="en-US"/>
          </a:p>
        </p:txBody>
      </p:sp>
      <p:sp>
        <p:nvSpPr>
          <p:cNvPr id="9" name="Rectangle 3"/>
          <p:cNvSpPr txBox="1">
            <a:spLocks noChangeArrowheads="1"/>
          </p:cNvSpPr>
          <p:nvPr/>
        </p:nvSpPr>
        <p:spPr>
          <a:xfrm>
            <a:off x="457200" y="0"/>
            <a:ext cx="8229600" cy="1143000"/>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2" name="Picture 1"/>
          <p:cNvPicPr>
            <a:picLocks noChangeAspect="1"/>
          </p:cNvPicPr>
          <p:nvPr/>
        </p:nvPicPr>
        <p:blipFill>
          <a:blip r:embed="rId3"/>
          <a:stretch>
            <a:fillRect/>
          </a:stretch>
        </p:blipFill>
        <p:spPr>
          <a:xfrm>
            <a:off x="1003301" y="939800"/>
            <a:ext cx="8140699" cy="5524500"/>
          </a:xfrm>
          <a:prstGeom prst="rect">
            <a:avLst/>
          </a:prstGeom>
        </p:spPr>
      </p:pic>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6</a:t>
            </a:fld>
            <a:endParaRPr lang="en-US"/>
          </a:p>
        </p:txBody>
      </p:sp>
      <p:sp>
        <p:nvSpPr>
          <p:cNvPr id="9" name="Rounded Rectangular Callout 8"/>
          <p:cNvSpPr/>
          <p:nvPr/>
        </p:nvSpPr>
        <p:spPr>
          <a:xfrm>
            <a:off x="457200" y="4014510"/>
            <a:ext cx="4226823" cy="1966401"/>
          </a:xfrm>
          <a:prstGeom prst="wedgeRoundRectCallout">
            <a:avLst>
              <a:gd name="adj1" fmla="val 37115"/>
              <a:gd name="adj2" fmla="val -13710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3"/>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2"/>
            <a:ext cx="5486400" cy="566738"/>
          </a:xfrm>
        </p:spPr>
        <p:txBody>
          <a:bodyPr>
            <a:normAutofit fontScale="90000"/>
          </a:bodyPr>
          <a:lstStyle/>
          <a:p>
            <a:r>
              <a:rPr lang="en-US" dirty="0" smtClean="0"/>
              <a:t>Search – Match and avoiding duplicate People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sp>
        <p:nvSpPr>
          <p:cNvPr id="9" name="Rounded Rectangular Callout 8"/>
          <p:cNvSpPr/>
          <p:nvPr/>
        </p:nvSpPr>
        <p:spPr>
          <a:xfrm>
            <a:off x="2891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27</a:t>
            </a:r>
          </a:p>
          <a:p>
            <a:pPr marL="285750" indent="-285750">
              <a:buFont typeface="Arial"/>
              <a:buChar char="•"/>
            </a:pPr>
            <a:r>
              <a:rPr lang="en-US" sz="1600" dirty="0" smtClean="0"/>
              <a:t># of transactional type of tables that are impacted: 30</a:t>
            </a:r>
          </a:p>
          <a:p>
            <a:pPr marL="285750" indent="-285750">
              <a:buFont typeface="Arial"/>
              <a:buChar char="•"/>
            </a:pPr>
            <a:r>
              <a:rPr lang="en-US" sz="1600" dirty="0" smtClean="0"/>
              <a:t># of batch PS Jobs to be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2127</TotalTime>
  <Words>2574</Words>
  <Application>Microsoft Macintosh PowerPoint</Application>
  <PresentationFormat>On-screen Show (4:3)</PresentationFormat>
  <Paragraphs>360</Paragraphs>
  <Slides>27</Slides>
  <Notes>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A Technical Point of View</vt:lpstr>
      <vt:lpstr>Topics to cover</vt:lpstr>
      <vt:lpstr>Background and status</vt:lpstr>
      <vt:lpstr>Reverse Engineering PS</vt:lpstr>
      <vt:lpstr>PowerPoint Presentation</vt:lpstr>
      <vt:lpstr>PowerPoint Presentation</vt:lpstr>
      <vt:lpstr>Cornell’s People Records in PeopleSoft</vt:lpstr>
      <vt:lpstr>Search – Match and avoiding duplicate People records.</vt:lpstr>
      <vt:lpstr>PowerPoint Presentation</vt:lpstr>
      <vt:lpstr>PowerPoint Presentation</vt:lpstr>
      <vt:lpstr>PowerPoint Presentation</vt:lpstr>
      <vt:lpstr>PowerPoint Presentation</vt:lpstr>
      <vt:lpstr>PowerPoint Presentation</vt:lpstr>
      <vt:lpstr>PowerPoint Presentation</vt:lpstr>
      <vt:lpstr>Data delivery: more questions than answers</vt:lpstr>
      <vt:lpstr>PowerPoint Presentation</vt:lpstr>
      <vt:lpstr>PowerPoint Presentation</vt:lpstr>
      <vt:lpstr>PowerPoint Presentation</vt:lpstr>
      <vt:lpstr>PowerPoint Presentation</vt:lpstr>
      <vt:lpstr>Workday and Cornell Time Collection</vt:lpstr>
      <vt:lpstr>Workday and Cornell Time Collection</vt:lpstr>
      <vt:lpstr>Workday and Cornell Time Collection</vt:lpstr>
      <vt:lpstr>Impact – Risks</vt:lpstr>
      <vt:lpstr>Impact – Risks</vt:lpstr>
      <vt:lpstr>Impact – The Biggest Variables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100</cp:revision>
  <dcterms:created xsi:type="dcterms:W3CDTF">2011-05-03T21:11:42Z</dcterms:created>
  <dcterms:modified xsi:type="dcterms:W3CDTF">2011-05-06T12:40:54Z</dcterms:modified>
</cp:coreProperties>
</file>