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348" r:id="rId4"/>
    <p:sldId id="262" r:id="rId5"/>
    <p:sldId id="317" r:id="rId6"/>
    <p:sldId id="315" r:id="rId7"/>
    <p:sldId id="305" r:id="rId8"/>
    <p:sldId id="323" r:id="rId9"/>
    <p:sldId id="314" r:id="rId10"/>
    <p:sldId id="288" r:id="rId11"/>
    <p:sldId id="277" r:id="rId12"/>
    <p:sldId id="278" r:id="rId13"/>
    <p:sldId id="349" r:id="rId14"/>
    <p:sldId id="279" r:id="rId15"/>
    <p:sldId id="259" r:id="rId16"/>
    <p:sldId id="350" r:id="rId17"/>
    <p:sldId id="351" r:id="rId18"/>
    <p:sldId id="338" r:id="rId19"/>
    <p:sldId id="346" r:id="rId20"/>
    <p:sldId id="339" r:id="rId21"/>
    <p:sldId id="340" r:id="rId22"/>
    <p:sldId id="341" r:id="rId23"/>
    <p:sldId id="342" r:id="rId24"/>
    <p:sldId id="343" r:id="rId25"/>
    <p:sldId id="344" r:id="rId26"/>
    <p:sldId id="345" r:id="rId27"/>
    <p:sldId id="304" r:id="rId28"/>
    <p:sldId id="313" r:id="rId29"/>
    <p:sldId id="264" r:id="rId30"/>
    <p:sldId id="34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2" autoAdjust="0"/>
    <p:restoredTop sz="90209" autoAdjust="0"/>
  </p:normalViewPr>
  <p:slideViewPr>
    <p:cSldViewPr snapToGrid="0" snapToObjects="1">
      <p:cViewPr>
        <p:scale>
          <a:sx n="150" d="100"/>
          <a:sy n="150" d="100"/>
        </p:scale>
        <p:origin x="-2080" y="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5/12/11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little to no Workday oriented analysis has been done on these interfaces.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effort to date and projections for future work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p>
          <a:p>
            <a:endParaRPr lang="en-US" baseline="0" dirty="0" smtClean="0"/>
          </a:p>
          <a:p>
            <a:pPr lvl="1">
              <a:buFont typeface="Arial" pitchFamily="34" charset="0"/>
              <a:buChar char="•"/>
            </a:pPr>
            <a:r>
              <a:rPr lang="en-US" baseline="0" dirty="0" smtClean="0"/>
              <a:t>There is no clear information to determine if the new system from workday will allow the student and CR </a:t>
            </a:r>
            <a:r>
              <a:rPr lang="en-US" baseline="0" dirty="0" err="1" smtClean="0"/>
              <a:t>datamarts</a:t>
            </a:r>
            <a:r>
              <a:rPr lang="en-US" baseline="0" dirty="0" smtClean="0"/>
              <a:t> to continue to function without remediation.  Hr data usage by these other </a:t>
            </a:r>
            <a:r>
              <a:rPr lang="en-US" baseline="0" dirty="0" err="1" smtClean="0"/>
              <a:t>datamarts</a:t>
            </a:r>
            <a:r>
              <a:rPr lang="en-US" baseline="0" dirty="0" smtClean="0"/>
              <a:t> must be clarified and documented to determine this. </a:t>
            </a:r>
          </a:p>
          <a:p>
            <a:pPr lvl="1">
              <a:buFont typeface="Arial" pitchFamily="34" charset="0"/>
              <a:buChar char="•"/>
            </a:pPr>
            <a:r>
              <a:rPr lang="en-US" baseline="0" dirty="0" smtClean="0"/>
              <a:t>The data between Workday and PS uses different metaphors or contexts, data translation between systems may require additional mappings and data administration to determine correct results.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p>
          <a:p>
            <a:pPr lvl="1">
              <a:buFont typeface="Arial" pitchFamily="34" charset="0"/>
              <a:buChar char="•"/>
            </a:pPr>
            <a:r>
              <a:rPr lang="en-US" sz="1800" baseline="0" dirty="0" smtClean="0">
                <a:solidFill>
                  <a:srgbClr val="FF0000"/>
                </a:solidFill>
              </a:rPr>
              <a:t>Converting data is almost impossible in that the semantics are probably to divergent.  Many elements combine to form one and </a:t>
            </a:r>
            <a:r>
              <a:rPr lang="en-US" sz="1800" baseline="0" dirty="0" err="1" smtClean="0">
                <a:solidFill>
                  <a:srgbClr val="FF0000"/>
                </a:solidFill>
              </a:rPr>
              <a:t>vica</a:t>
            </a:r>
            <a:r>
              <a:rPr lang="en-US" sz="1800" baseline="0" dirty="0" smtClean="0">
                <a:solidFill>
                  <a:srgbClr val="FF0000"/>
                </a:solidFill>
              </a:rPr>
              <a:t> versa and this would require massive mapping efforts that are usually not cost justifiable.  To date no Cornell project has converted historical data for a legacy datamart into the format of the new datamart.</a:t>
            </a:r>
          </a:p>
          <a:p>
            <a:pPr lvl="1">
              <a:buFont typeface="Arial" pitchFamily="34" charset="0"/>
              <a:buChar char="•"/>
            </a:pPr>
            <a:r>
              <a:rPr lang="en-US" sz="1800" baseline="0" dirty="0" smtClean="0">
                <a:solidFill>
                  <a:srgbClr val="FF0000"/>
                </a:solidFill>
              </a:rPr>
              <a:t>There is no data model, no data dictionary in short no meta data to assist with this effort, which means that the knowledge to develop dimensional models must be gained through trial and usage of the application.  This is not planned or supported currently.</a:t>
            </a:r>
          </a:p>
          <a:p>
            <a:pPr lvl="1">
              <a:buFont typeface="Arial" pitchFamily="34" charset="0"/>
              <a:buChar char="•"/>
            </a:pPr>
            <a:endParaRPr lang="en-US" sz="1800" dirty="0">
              <a:solidFill>
                <a:srgbClr val="FF0000"/>
              </a:solidFill>
            </a:endParaRPr>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detail is in the link.</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B3/4</a:t>
            </a:r>
            <a:r>
              <a:rPr lang="en-US" baseline="0" dirty="0" smtClean="0"/>
              <a:t> A5/6:  NETID Admin is a tool for HR to create </a:t>
            </a:r>
            <a:r>
              <a:rPr lang="en-US" baseline="0" dirty="0" err="1" smtClean="0"/>
              <a:t>netIDS</a:t>
            </a:r>
            <a:r>
              <a:rPr lang="en-US" baseline="0" dirty="0" smtClean="0"/>
              <a:t>.</a:t>
            </a:r>
          </a:p>
          <a:p>
            <a:r>
              <a:rPr lang="en-US" baseline="0" dirty="0" smtClean="0"/>
              <a:t>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2506132"/>
            <a:ext cx="3149600" cy="1117599"/>
          </a:xfrm>
          <a:prstGeom prst="wedgeRoundRectCallout">
            <a:avLst>
              <a:gd name="adj1" fmla="val -5365"/>
              <a:gd name="adj2" fmla="val 15623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Specialized systems with DIRECT IMPACT.</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10"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Payroll impact</a:t>
            </a:r>
            <a:endParaRPr lang="en-US" dirty="0"/>
          </a:p>
        </p:txBody>
      </p:sp>
      <p:pic>
        <p:nvPicPr>
          <p:cNvPr id="2" name="Picture 1" descr="WorkdayPayrollSpec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466" y="706209"/>
            <a:ext cx="6087533" cy="5368624"/>
          </a:xfrm>
          <a:prstGeom prst="rect">
            <a:avLst/>
          </a:prstGeom>
        </p:spPr>
      </p:pic>
    </p:spTree>
    <p:extLst>
      <p:ext uri="{BB962C8B-B14F-4D97-AF65-F5344CB8AC3E}">
        <p14:creationId xmlns:p14="http://schemas.microsoft.com/office/powerpoint/2010/main" val="19300306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5/12/11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2809131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5/12/11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2184401" y="4097867"/>
            <a:ext cx="5689600" cy="1947333"/>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39674975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775733491"/>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Talent Shortage</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a:t>
                      </a:r>
                      <a:r>
                        <a:rPr lang="en-US" sz="1800" b="1" kern="1200" baseline="0" dirty="0" smtClean="0">
                          <a:solidFill>
                            <a:schemeClr val="tx1"/>
                          </a:solidFill>
                          <a:effectLst/>
                          <a:latin typeface="+mn-lt"/>
                          <a:ea typeface="+mn-ea"/>
                          <a:cs typeface="+mn-cs"/>
                        </a:rPr>
                        <a:t>PeopleSoft </a:t>
                      </a:r>
                      <a:r>
                        <a:rPr lang="en-US" sz="1800" b="1" kern="1200" baseline="0" dirty="0" smtClean="0">
                          <a:solidFill>
                            <a:schemeClr val="tx1"/>
                          </a:solidFill>
                          <a:effectLst/>
                          <a:latin typeface="+mn-lt"/>
                          <a:ea typeface="+mn-ea"/>
                          <a:cs typeface="+mn-cs"/>
                        </a:rPr>
                        <a:t>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Reporting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data dictionary specific to Workday. </a:t>
                      </a:r>
                    </a:p>
                    <a:p>
                      <a:pPr marL="342900" indent="-342900">
                        <a:buAutoNum type="arabicPeriod"/>
                      </a:pPr>
                      <a:r>
                        <a:rPr lang="en-US" sz="1800" kern="1200" dirty="0" smtClean="0">
                          <a:effectLst/>
                        </a:rPr>
                        <a:t>Design and implement a data mapping and reporting solution that supports cross-     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76804194"/>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Talent Shortage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956725304"/>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a:t>
                      </a:r>
                      <a:r>
                        <a:rPr lang="en-US" sz="1800" kern="1200" baseline="0" dirty="0" smtClean="0">
                          <a:solidFill>
                            <a:schemeClr val="dk1"/>
                          </a:solidFill>
                          <a:effectLst/>
                          <a:latin typeface="+mn-lt"/>
                          <a:ea typeface="+mn-ea"/>
                          <a:cs typeface="+mn-cs"/>
                        </a:rPr>
                        <a:t>remediation </a:t>
                      </a:r>
                      <a:r>
                        <a:rPr lang="en-US" sz="1800" kern="1200" baseline="0" dirty="0" smtClean="0">
                          <a:solidFill>
                            <a:schemeClr val="dk1"/>
                          </a:solidFill>
                          <a:effectLst/>
                          <a:latin typeface="+mn-lt"/>
                          <a:ea typeface="+mn-ea"/>
                          <a:cs typeface="+mn-cs"/>
                        </a:rPr>
                        <a:t>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845698752"/>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Unit level solutions designed around</a:t>
                      </a:r>
                      <a:r>
                        <a:rPr lang="en-US" sz="1800" b="1" kern="1200" baseline="0" dirty="0" smtClean="0">
                          <a:solidFill>
                            <a:schemeClr val="lt1"/>
                          </a:solidFill>
                          <a:effectLst/>
                          <a:latin typeface="+mn-lt"/>
                          <a:ea typeface="+mn-ea"/>
                          <a:cs typeface="+mn-cs"/>
                        </a:rPr>
                        <a:t> </a:t>
                      </a:r>
                      <a:r>
                        <a:rPr lang="en-US" sz="1800" b="1" kern="1200" baseline="0" dirty="0" smtClean="0">
                          <a:solidFill>
                            <a:schemeClr val="lt1"/>
                          </a:solidFill>
                          <a:effectLst/>
                          <a:latin typeface="+mn-lt"/>
                          <a:ea typeface="+mn-ea"/>
                          <a:cs typeface="+mn-cs"/>
                        </a:rPr>
                        <a:t>PeopleSoft’s </a:t>
                      </a:r>
                      <a:r>
                        <a:rPr lang="en-US" sz="1800" b="1" kern="1200" baseline="0" dirty="0" smtClean="0">
                          <a:solidFill>
                            <a:schemeClr val="lt1"/>
                          </a:solidFill>
                          <a:effectLst/>
                          <a:latin typeface="+mn-lt"/>
                          <a:ea typeface="+mn-ea"/>
                          <a:cs typeface="+mn-cs"/>
                        </a:rPr>
                        <a:t>person data representation</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solutions that are designed to PeopleSoft’s representation of person data 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or HRPY warehouse can result in inaccurate 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 Historical</a:t>
                      </a:r>
                      <a:r>
                        <a:rPr lang="en-US" baseline="0" dirty="0" smtClean="0"/>
                        <a:t> data won’t be able to be combined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49733550"/>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smtClean="0">
                          <a:effectLst/>
                          <a:latin typeface="Arial"/>
                        </a:rPr>
                        <a:t>Identity </a:t>
                      </a:r>
                      <a:r>
                        <a:rPr lang="en-US" sz="1600" b="0" i="0" u="none" strike="noStrike" dirty="0">
                          <a:effectLst/>
                          <a:latin typeface="Arial"/>
                        </a:rPr>
                        <a:t>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dirty="0">
                          <a:effectLst/>
                          <a:latin typeface="Arial"/>
                        </a:rPr>
                        <a:t>Data </a:t>
                      </a:r>
                      <a:r>
                        <a:rPr lang="en-US" sz="1600" b="0" i="0" u="none" strike="noStrike" dirty="0" smtClean="0">
                          <a:effectLst/>
                          <a:latin typeface="Arial"/>
                        </a:rPr>
                        <a:t>delivery, </a:t>
                      </a:r>
                      <a:r>
                        <a:rPr lang="en-US" sz="1600" b="0" i="0" u="none" strike="noStrike" dirty="0">
                          <a:effectLst/>
                          <a:latin typeface="Arial"/>
                        </a:rPr>
                        <a:t>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dirty="0">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dirty="0">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labor subtotal</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graphicFrame>
        <p:nvGraphicFramePr>
          <p:cNvPr id="11" name="Table 10"/>
          <p:cNvGraphicFramePr>
            <a:graphicFrameLocks noGrp="1"/>
          </p:cNvGraphicFramePr>
          <p:nvPr>
            <p:extLst>
              <p:ext uri="{D42A27DB-BD31-4B8C-83A1-F6EECF244321}">
                <p14:modId xmlns:p14="http://schemas.microsoft.com/office/powerpoint/2010/main" val="792079969"/>
              </p:ext>
            </p:extLst>
          </p:nvPr>
        </p:nvGraphicFramePr>
        <p:xfrm>
          <a:off x="895349" y="1417638"/>
          <a:ext cx="7317317" cy="3553865"/>
        </p:xfrm>
        <a:graphic>
          <a:graphicData uri="http://schemas.openxmlformats.org/drawingml/2006/table">
            <a:tbl>
              <a:tblPr firstRow="1" bandRow="1"/>
              <a:tblGrid>
                <a:gridCol w="4218518"/>
                <a:gridCol w="1591893"/>
                <a:gridCol w="1506906"/>
              </a:tblGrid>
              <a:tr h="379632">
                <a:tc>
                  <a:txBody>
                    <a:bodyPr/>
                    <a:lstStyle/>
                    <a:p>
                      <a:pPr algn="l" fontAlgn="ctr"/>
                      <a:r>
                        <a:rPr lang="en-US" sz="1600" b="1" i="0" u="none" strike="noStrike" dirty="0">
                          <a:solidFill>
                            <a:srgbClr val="FFFFFF"/>
                          </a:solidFill>
                          <a:effectLst/>
                          <a:latin typeface="Arial"/>
                        </a:rPr>
                        <a:t>Category</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dirty="0">
                          <a:solidFill>
                            <a:srgbClr val="FFFFFF"/>
                          </a:solidFill>
                          <a:effectLst/>
                          <a:latin typeface="Arial"/>
                        </a:rPr>
                        <a:t>Lower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a:solidFill>
                            <a:srgbClr val="FFFFFF"/>
                          </a:solidFill>
                          <a:effectLst/>
                          <a:latin typeface="Arial"/>
                        </a:rPr>
                        <a:t>Upper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r>
              <a:tr h="470744">
                <a:tc>
                  <a:txBody>
                    <a:bodyPr/>
                    <a:lstStyle/>
                    <a:p>
                      <a:pPr algn="l" fontAlgn="ctr"/>
                      <a:r>
                        <a:rPr lang="en-US" sz="1600" b="0" i="0" u="none" strike="noStrike">
                          <a:solidFill>
                            <a:srgbClr val="000000"/>
                          </a:solidFill>
                          <a:effectLst/>
                          <a:latin typeface="Arial"/>
                        </a:rPr>
                        <a:t>Core CIT Technical labor subtotal</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$3,389,000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$5,327,500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493980">
                <a:tc>
                  <a:txBody>
                    <a:bodyPr/>
                    <a:lstStyle/>
                    <a:p>
                      <a:pPr algn="l" fontAlgn="t"/>
                      <a:r>
                        <a:rPr lang="en-US" sz="1600" b="0" i="0" u="none" strike="noStrike">
                          <a:solidFill>
                            <a:srgbClr val="000000"/>
                          </a:solidFill>
                          <a:effectLst/>
                          <a:latin typeface="Arial"/>
                        </a:rPr>
                        <a:t>Kronos licenses , VMs,  and 1</a:t>
                      </a:r>
                      <a:r>
                        <a:rPr lang="en-US" sz="1600" b="0" i="0" u="none" strike="noStrike" baseline="30000">
                          <a:solidFill>
                            <a:srgbClr val="000000"/>
                          </a:solidFill>
                          <a:effectLst/>
                          <a:latin typeface="Arial"/>
                        </a:rPr>
                        <a:t>st</a:t>
                      </a:r>
                      <a:r>
                        <a:rPr lang="en-US" sz="1600" b="0" i="0" u="none" strike="noStrike">
                          <a:solidFill>
                            <a:srgbClr val="000000"/>
                          </a:solidFill>
                          <a:effectLst/>
                          <a:latin typeface="Arial"/>
                        </a:rPr>
                        <a:t> year support:</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dirty="0">
                          <a:solidFill>
                            <a:srgbClr val="000000"/>
                          </a:solidFill>
                          <a:effectLst/>
                          <a:latin typeface="Arial"/>
                        </a:rPr>
                        <a:t>$</a:t>
                      </a:r>
                      <a:r>
                        <a:rPr lang="en-US" sz="1600" b="0" i="0" u="none" strike="noStrike" dirty="0" smtClean="0">
                          <a:solidFill>
                            <a:srgbClr val="000000"/>
                          </a:solidFill>
                          <a:effectLst/>
                          <a:latin typeface="Arial"/>
                        </a:rPr>
                        <a:t>410,000</a:t>
                      </a:r>
                      <a:endParaRPr lang="en-US" sz="1600" b="0" i="0" u="none" strike="noStrike" dirty="0">
                        <a:solidFill>
                          <a:srgbClr val="000000"/>
                        </a:solidFill>
                        <a:effectLst/>
                        <a:latin typeface="Arial"/>
                      </a:endParaRP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531485">
                <a:tc>
                  <a:txBody>
                    <a:bodyPr/>
                    <a:lstStyle/>
                    <a:p>
                      <a:pPr algn="l" fontAlgn="t"/>
                      <a:r>
                        <a:rPr lang="en-US" sz="1600" b="0" i="0" u="none" strike="noStrike">
                          <a:solidFill>
                            <a:srgbClr val="000000"/>
                          </a:solidFill>
                          <a:effectLst/>
                          <a:latin typeface="Arial"/>
                        </a:rPr>
                        <a:t>Contingency for $150/ hour contractors for ½ of the work</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$750,000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531485">
                <a:tc>
                  <a:txBody>
                    <a:bodyPr/>
                    <a:lstStyle/>
                    <a:p>
                      <a:pPr algn="l" fontAlgn="t"/>
                      <a:r>
                        <a:rPr lang="en-US" sz="1600" b="0" i="0" u="none" strike="noStrike">
                          <a:solidFill>
                            <a:srgbClr val="000000"/>
                          </a:solidFill>
                          <a:effectLst/>
                          <a:latin typeface="Arial"/>
                        </a:rPr>
                        <a:t>Changes to all down stream systems (a complete guess!)</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$100,000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470744">
                <a:tc>
                  <a:txBody>
                    <a:bodyPr/>
                    <a:lstStyle/>
                    <a:p>
                      <a:pPr algn="l" fontAlgn="t"/>
                      <a:r>
                        <a:rPr lang="en-US" sz="1600" b="0" i="0" u="none" strike="noStrike">
                          <a:solidFill>
                            <a:srgbClr val="000000"/>
                          </a:solidFill>
                          <a:effectLst/>
                          <a:latin typeface="Arial"/>
                        </a:rPr>
                        <a:t>Technical Project overhead  of CIT tech Labor (15%)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$508,350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$799,125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r>
              <a:tr h="525411">
                <a:tc>
                  <a:txBody>
                    <a:bodyPr/>
                    <a:lstStyle/>
                    <a:p>
                      <a:pPr algn="l" fontAlgn="t"/>
                      <a:r>
                        <a:rPr lang="en-US" sz="1600" b="1" i="0" u="none" strike="noStrike">
                          <a:solidFill>
                            <a:srgbClr val="000000"/>
                          </a:solidFill>
                          <a:effectLst/>
                          <a:latin typeface="Arial"/>
                        </a:rPr>
                        <a:t>TOTAL rounded to nearest ten thousand</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$4,910,000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$7,380,000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a:t>
            </a:r>
            <a:endParaRPr lang="en-US" dirty="0"/>
          </a:p>
          <a:p>
            <a:pPr lvl="1"/>
            <a:r>
              <a:rPr lang="en-US" dirty="0" smtClean="0"/>
              <a:t>Address risks 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15" y="320676"/>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92911757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a:t>
            </a:r>
            <a:r>
              <a:rPr lang="en-US" smtClean="0"/>
              <a:t>documentation are </a:t>
            </a:r>
            <a:r>
              <a:rPr lang="en-US" dirty="0" smtClean="0"/>
              <a:t>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241693893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4"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2033826"/>
            <a:ext cx="1828800" cy="605947"/>
          </a:xfrm>
          <a:prstGeom prst="wedgeRoundRectCallout">
            <a:avLst>
              <a:gd name="adj1" fmla="val -80803"/>
              <a:gd name="adj2" fmla="val 2643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2" y="2971612"/>
            <a:ext cx="1800179" cy="869071"/>
          </a:xfrm>
          <a:prstGeom prst="wedgeRoundRectCallout">
            <a:avLst>
              <a:gd name="adj1" fmla="val -80077"/>
              <a:gd name="adj2" fmla="val 123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2" y="4222048"/>
            <a:ext cx="1800180" cy="654752"/>
          </a:xfrm>
          <a:prstGeom prst="wedgeRoundRectCallout">
            <a:avLst>
              <a:gd name="adj1" fmla="val -63979"/>
              <a:gd name="adj2" fmla="val 848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75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1800" dirty="0" smtClean="0">
                <a:solidFill>
                  <a:srgbClr val="000000"/>
                </a:solidFill>
              </a:rPr>
              <a:t>+ 28,409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85642"/>
              <a:gd name="adj2" fmla="val -2704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It is expected that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709082"/>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5/12/11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1920922847"/>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a:t>
                      </a:r>
                      <a:r>
                        <a:rPr lang="en-US" dirty="0" smtClean="0"/>
                        <a:t>HRPY, </a:t>
                      </a:r>
                      <a:r>
                        <a:rPr lang="en-US" dirty="0" smtClean="0"/>
                        <a:t>Campus Solutions, CR</a:t>
                      </a:r>
                      <a:endParaRPr lang="en-US" dirty="0"/>
                    </a:p>
                  </a:txBody>
                  <a:tcPr/>
                </a:tc>
                <a:tc>
                  <a:txBody>
                    <a:bodyPr/>
                    <a:lstStyle/>
                    <a:p>
                      <a:r>
                        <a:rPr lang="en-US" dirty="0" smtClean="0"/>
                        <a:t>25</a:t>
                      </a:r>
                      <a:endParaRPr lang="en-US" dirty="0"/>
                    </a:p>
                  </a:txBody>
                  <a:tcPr/>
                </a:tc>
              </a:tr>
              <a:tr h="370840">
                <a:tc>
                  <a:txBody>
                    <a:bodyPr/>
                    <a:lstStyle/>
                    <a:p>
                      <a:pPr lvl="1"/>
                      <a:r>
                        <a:rPr lang="en-US" dirty="0" smtClean="0"/>
                        <a:t># </a:t>
                      </a:r>
                      <a:r>
                        <a:rPr lang="en-US" dirty="0" smtClean="0"/>
                        <a:t>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a:t>
                      </a:r>
                      <a:r>
                        <a:rPr lang="en-US" baseline="0" dirty="0" smtClean="0"/>
                        <a:t>HRPY </a:t>
                      </a:r>
                      <a:r>
                        <a:rPr lang="en-US" baseline="0" dirty="0" smtClean="0"/>
                        <a:t>tables used by Campus Solutions &amp; CR</a:t>
                      </a:r>
                      <a:endParaRPr lang="en-US" dirty="0" smtClean="0"/>
                    </a:p>
                  </a:txBody>
                  <a:tcPr/>
                </a:tc>
                <a:tc>
                  <a:txBody>
                    <a:bodyPr/>
                    <a:lstStyle/>
                    <a:p>
                      <a:r>
                        <a:rPr lang="en-US" dirty="0" smtClean="0"/>
                        <a:t>32</a:t>
                      </a:r>
                      <a:endParaRPr lang="en-US" dirty="0"/>
                    </a:p>
                  </a:txBody>
                  <a:tcPr/>
                </a:tc>
              </a:tr>
              <a:tr h="370840">
                <a:tc>
                  <a:txBody>
                    <a:bodyPr/>
                    <a:lstStyle/>
                    <a:p>
                      <a:pPr lvl="1"/>
                      <a:r>
                        <a:rPr lang="en-US" dirty="0" smtClean="0"/>
                        <a:t># </a:t>
                      </a:r>
                      <a:r>
                        <a:rPr lang="en-US" dirty="0" smtClean="0"/>
                        <a:t>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3338</TotalTime>
  <Words>3106</Words>
  <Application>Microsoft Macintosh PowerPoint</Application>
  <PresentationFormat>On-screen Show (4:3)</PresentationFormat>
  <Paragraphs>447</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Victoria Mikula</cp:lastModifiedBy>
  <cp:revision>171</cp:revision>
  <dcterms:created xsi:type="dcterms:W3CDTF">2011-05-12T12:07:17Z</dcterms:created>
  <dcterms:modified xsi:type="dcterms:W3CDTF">2011-05-12T12:32:16Z</dcterms:modified>
</cp:coreProperties>
</file>