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56" r:id="rId2"/>
    <p:sldId id="257" r:id="rId3"/>
    <p:sldId id="258" r:id="rId4"/>
    <p:sldId id="282" r:id="rId5"/>
    <p:sldId id="262" r:id="rId6"/>
    <p:sldId id="281" r:id="rId7"/>
    <p:sldId id="310" r:id="rId8"/>
    <p:sldId id="305" r:id="rId9"/>
    <p:sldId id="280" r:id="rId10"/>
    <p:sldId id="276" r:id="rId11"/>
    <p:sldId id="275" r:id="rId12"/>
    <p:sldId id="277" r:id="rId13"/>
    <p:sldId id="279" r:id="rId14"/>
    <p:sldId id="259" r:id="rId15"/>
    <p:sldId id="291" r:id="rId16"/>
    <p:sldId id="278" r:id="rId17"/>
    <p:sldId id="288" r:id="rId18"/>
    <p:sldId id="312" r:id="rId19"/>
    <p:sldId id="289" r:id="rId20"/>
    <p:sldId id="304" r:id="rId21"/>
    <p:sldId id="313" r:id="rId22"/>
    <p:sldId id="264"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666" autoAdjust="0"/>
  </p:normalViewPr>
  <p:slideViewPr>
    <p:cSldViewPr snapToGrid="0" snapToObjects="1">
      <p:cViewPr>
        <p:scale>
          <a:sx n="66" d="100"/>
          <a:sy n="66" d="100"/>
        </p:scale>
        <p:origin x="-1872"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5/6/11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5/6/11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50417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larger fonts for the Legend; add new diagram</a:t>
            </a:r>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09:12) -----</a:t>
            </a:r>
          </a:p>
          <a:p>
            <a:r>
              <a:rPr lang="en-US" dirty="0"/>
              <a:t>Add 'Conceptual' to the slide.</a:t>
            </a:r>
          </a:p>
          <a:p>
            <a:r>
              <a:rPr lang="en-US" dirty="0"/>
              <a:t>Doesn't show the duplication checking process.</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560910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570473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a:t>
            </a:r>
            <a:r>
              <a:rPr lang="en-US" dirty="0" smtClean="0"/>
              <a:t>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09:27) -----</a:t>
            </a:r>
          </a:p>
          <a:p>
            <a:r>
              <a:rPr lang="en-US" dirty="0"/>
              <a:t>go with $100 an hour (non consulting) which makes it </a:t>
            </a:r>
          </a:p>
          <a:p>
            <a:r>
              <a:rPr lang="en-US" dirty="0"/>
              <a:t>----- Meeting Notes (5/5/11 09:30) -----</a:t>
            </a:r>
          </a:p>
          <a:p>
            <a:r>
              <a:rPr lang="en-US" dirty="0"/>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2860160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5/6/11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5/6/11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5/6/11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5/6/11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confluence.cornell.edu/display/WRKDAYTCHPOV/Tasks+and+Estimat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confluence.cornell.edu/display/WRKDAYTCHPOV/Tasks+and+Estimat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hyperlink" Target="https://confluence.cornell.edu/x/XJzB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5/6/11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1603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4790177" y="3896784"/>
            <a:ext cx="4226823" cy="2573866"/>
          </a:xfrm>
          <a:prstGeom prst="wedgeRoundRectCallout">
            <a:avLst>
              <a:gd name="adj1" fmla="val -39794"/>
              <a:gd name="adj2" fmla="val -10292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Assumption is that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sp>
        <p:nvSpPr>
          <p:cNvPr id="9" name="Rounded Rectangular Callout 8"/>
          <p:cNvSpPr/>
          <p:nvPr/>
        </p:nvSpPr>
        <p:spPr>
          <a:xfrm>
            <a:off x="3509162" y="3511931"/>
            <a:ext cx="4226823" cy="1493294"/>
          </a:xfrm>
          <a:prstGeom prst="wedgeRoundRectCallout">
            <a:avLst>
              <a:gd name="adj1" fmla="val -68890"/>
              <a:gd name="adj2" fmla="val -21896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Financial Aid packaging requires tracking of work study, award and gross pay earnings. </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KF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0" y="457200"/>
            <a:ext cx="7874000" cy="59309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967124" y="274638"/>
            <a:ext cx="4816156" cy="3975039"/>
          </a:xfrm>
          <a:prstGeom prst="wedgeRoundRectCallout">
            <a:avLst>
              <a:gd name="adj1" fmla="val -100385"/>
              <a:gd name="adj2" fmla="val 327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Most operational reporting will be done straight from Workday. All historical analysis and merging/reporting with other institutional data requires a warehouse.</a:t>
            </a:r>
          </a:p>
          <a:p>
            <a:pPr marL="285750" indent="-285750">
              <a:buFont typeface="Arial"/>
              <a:buChar char="•"/>
            </a:pPr>
            <a:r>
              <a:rPr lang="en-US" sz="1600" i="1" dirty="0">
                <a:solidFill>
                  <a:srgbClr val="FF0000"/>
                </a:solidFill>
              </a:rPr>
              <a:t>Not enough requirements or assumptions are known at 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 2/3 of the overall IT estimate for Workday.</a:t>
            </a:r>
          </a:p>
          <a:p>
            <a:endParaRPr lang="en-US" sz="1600" dirty="0"/>
          </a:p>
        </p:txBody>
      </p:sp>
      <p:sp>
        <p:nvSpPr>
          <p:cNvPr id="11" name="Rounded Rectangular Callout 10"/>
          <p:cNvSpPr/>
          <p:nvPr/>
        </p:nvSpPr>
        <p:spPr>
          <a:xfrm>
            <a:off x="3692617" y="4912695"/>
            <a:ext cx="4816156" cy="1443655"/>
          </a:xfrm>
          <a:prstGeom prst="wedgeRoundRectCallout">
            <a:avLst>
              <a:gd name="adj1" fmla="val -96409"/>
              <a:gd name="adj2" fmla="val -7090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Cornell Connect, Academic Personnel Database</a:t>
            </a:r>
            <a:r>
              <a:rPr lang="en-US" sz="1600" dirty="0"/>
              <a:t> </a:t>
            </a:r>
            <a:r>
              <a:rPr lang="en-US" sz="1600" dirty="0" smtClean="0"/>
              <a:t>and Activity Insight for Academic reporting, are fed from the HR/PY </a:t>
            </a:r>
            <a:r>
              <a:rPr lang="en-US" sz="1600" dirty="0" err="1" smtClean="0"/>
              <a:t>datamart</a:t>
            </a:r>
            <a:r>
              <a:rPr lang="en-US" sz="1600" dirty="0" smtClean="0"/>
              <a:t> and will be affected by changes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11238"/>
            <a:ext cx="6630613" cy="5440362"/>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14</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Data delivery: </a:t>
            </a:r>
            <a:r>
              <a:rPr lang="en-US" sz="3600" dirty="0" smtClean="0"/>
              <a:t>more questions than answers</a:t>
            </a:r>
            <a:endParaRPr lang="en-US" dirty="0"/>
          </a:p>
        </p:txBody>
      </p:sp>
      <p:sp>
        <p:nvSpPr>
          <p:cNvPr id="16" name="Rounded Rectangular Callout 15"/>
          <p:cNvSpPr/>
          <p:nvPr/>
        </p:nvSpPr>
        <p:spPr>
          <a:xfrm>
            <a:off x="6822707" y="2321304"/>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are the requirements of the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Workday data representation and extraction is unconventional and there is no data model or data dictionary.  What is the process and effort extract, transform and load?</a:t>
            </a:r>
            <a:endParaRPr lang="en-US" dirty="0"/>
          </a:p>
        </p:txBody>
      </p:sp>
      <p:sp>
        <p:nvSpPr>
          <p:cNvPr id="9"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16</a:t>
            </a:fld>
            <a:endParaRPr lang="en-US"/>
          </a:p>
        </p:txBody>
      </p:sp>
      <p:sp>
        <p:nvSpPr>
          <p:cNvPr id="9" name="Rounded Rectangular Callout 8"/>
          <p:cNvSpPr/>
          <p:nvPr/>
        </p:nvSpPr>
        <p:spPr>
          <a:xfrm>
            <a:off x="3992524" y="274638"/>
            <a:ext cx="4816156" cy="2082605"/>
          </a:xfrm>
          <a:prstGeom prst="wedgeRoundRectCallout">
            <a:avLst>
              <a:gd name="adj1" fmla="val -73454"/>
              <a:gd name="adj2" fmla="val 13599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17</a:t>
            </a:fld>
            <a:endParaRPr lang="en-US"/>
          </a:p>
        </p:txBody>
      </p:sp>
      <p:sp>
        <p:nvSpPr>
          <p:cNvPr id="9" name="Rounded Rectangular Callout 8"/>
          <p:cNvSpPr/>
          <p:nvPr/>
        </p:nvSpPr>
        <p:spPr>
          <a:xfrm>
            <a:off x="3906388" y="3020935"/>
            <a:ext cx="4226823" cy="3157615"/>
          </a:xfrm>
          <a:prstGeom prst="wedgeRoundRectCallout">
            <a:avLst>
              <a:gd name="adj1" fmla="val -113434"/>
              <a:gd name="adj2" fmla="val -8535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Options:</a:t>
            </a:r>
          </a:p>
          <a:p>
            <a:pPr marL="742950" lvl="1" indent="-285750">
              <a:buFont typeface="Arial"/>
              <a:buChar char="•"/>
            </a:pPr>
            <a:r>
              <a:rPr lang="en-US" sz="1600"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project</a:t>
            </a:r>
            <a:r>
              <a:rPr lang="en-US" sz="1600" dirty="0" smtClean="0"/>
              <a:t>.</a:t>
            </a:r>
          </a:p>
          <a:p>
            <a:pPr lvl="1"/>
            <a:r>
              <a:rPr lang="en-US" sz="1600" dirty="0" smtClean="0"/>
              <a:t> or </a:t>
            </a:r>
          </a:p>
          <a:p>
            <a:pPr marL="742950" lvl="1" indent="-285750">
              <a:buFont typeface="Arial"/>
              <a:buChar char="•"/>
            </a:pPr>
            <a:r>
              <a:rPr lang="en-US" sz="1600" dirty="0" smtClean="0"/>
              <a:t>COLTS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5492629"/>
              </p:ext>
            </p:extLst>
          </p:nvPr>
        </p:nvGraphicFramePr>
        <p:xfrm>
          <a:off x="457200" y="1341438"/>
          <a:ext cx="8318500" cy="4094479"/>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Category</a:t>
                      </a:r>
                      <a:r>
                        <a:rPr lang="en-US" baseline="0" dirty="0" smtClean="0"/>
                        <a:t> of Risk</a:t>
                      </a:r>
                      <a:endParaRPr lang="en-US" dirty="0"/>
                    </a:p>
                  </a:txBody>
                  <a:tcPr/>
                </a:tc>
                <a:tc>
                  <a:txBody>
                    <a:bodyPr/>
                    <a:lstStyle/>
                    <a:p>
                      <a:r>
                        <a:rPr lang="en-US" dirty="0" smtClean="0"/>
                        <a:t>Risk of Failure</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University</a:t>
                      </a:r>
                      <a:r>
                        <a:rPr lang="en-US" sz="1400" baseline="0" dirty="0" smtClean="0"/>
                        <a:t> has 2 time collection systems.  Upgrade to one or both time collection systems imposes a significant risk to calculation of paychecks. </a:t>
                      </a:r>
                      <a:endParaRPr lang="en-US" sz="1400" dirty="0"/>
                    </a:p>
                  </a:txBody>
                  <a:tcPr/>
                </a:tc>
              </a:tr>
              <a:tr h="370840">
                <a:tc>
                  <a:txBody>
                    <a:bodyPr/>
                    <a:lstStyle/>
                    <a:p>
                      <a:r>
                        <a:rPr lang="en-US" sz="1400" dirty="0" smtClean="0"/>
                        <a:t>Resources</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for HR/PY:  What is the end goal? What are the requirements? Just how different will the extract/transforms from Workday be? (Based </a:t>
            </a:r>
            <a:r>
              <a:rPr lang="en-US" dirty="0"/>
              <a:t>purely on the KDW experience and </a:t>
            </a:r>
            <a:r>
              <a:rPr lang="en-US" dirty="0" smtClean="0"/>
              <a:t>plans, this is currently 2/3s of the entire technical cost estimate.)</a:t>
            </a:r>
          </a:p>
          <a:p>
            <a:pPr lvl="1"/>
            <a:r>
              <a:rPr lang="en-US" dirty="0" smtClean="0"/>
              <a:t>Time collection options: </a:t>
            </a:r>
            <a:r>
              <a:rPr lang="en-US" dirty="0" err="1" smtClean="0"/>
              <a:t>Kronos</a:t>
            </a:r>
            <a:r>
              <a:rPr lang="en-US" dirty="0" smtClean="0"/>
              <a:t> 100% or (remediate both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for CU &lt;-&gt;Workday a2a traffic? (SOA is not included in the estimate at all so the default is point to point.)</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Risks</a:t>
            </a:r>
          </a:p>
          <a:p>
            <a:pPr lvl="1"/>
            <a:r>
              <a:rPr lang="en-US" dirty="0" smtClean="0"/>
              <a:t>Biggest Factors</a:t>
            </a:r>
          </a:p>
          <a:p>
            <a:r>
              <a:rPr lang="en-US" dirty="0" smtClean="0"/>
              <a:t>Tasks and Estimates</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38175228"/>
              </p:ext>
            </p:extLst>
          </p:nvPr>
        </p:nvGraphicFramePr>
        <p:xfrm>
          <a:off x="932891" y="1082312"/>
          <a:ext cx="7747654" cy="3478460"/>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374613">
                <a:tc>
                  <a:txBody>
                    <a:bodyPr/>
                    <a:lstStyle/>
                    <a:p>
                      <a:pPr algn="l" fontAlgn="t"/>
                      <a:r>
                        <a:rPr lang="en-US" sz="1600" b="0" i="0" u="none" strike="noStrike">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1600" b="1" i="0" u="none" strike="noStrike" dirty="0" smtClean="0">
                          <a:effectLst/>
                          <a:latin typeface="Arial"/>
                        </a:rPr>
                        <a:t>Core</a:t>
                      </a:r>
                      <a:r>
                        <a:rPr lang="en-US" sz="1600" b="1" i="0" u="none" strike="noStrike" baseline="0" dirty="0" smtClean="0">
                          <a:effectLst/>
                          <a:latin typeface="Arial"/>
                        </a:rPr>
                        <a:t> CIT Technical work totals</a:t>
                      </a:r>
                      <a:endParaRPr lang="en-US" sz="1600" b="1" i="0" u="none" strike="noStrike" dirty="0">
                        <a:effectLst/>
                        <a:latin typeface="Arial"/>
                      </a:endParaRPr>
                    </a:p>
                  </a:txBody>
                  <a:tcPr marL="12700" marR="12700" marT="12700" marB="0" anchor="ctr"/>
                </a:tc>
                <a:tc>
                  <a:txBody>
                    <a:bodyPr/>
                    <a:lstStyle/>
                    <a:p>
                      <a:pPr algn="r" fontAlgn="t"/>
                      <a:r>
                        <a:rPr lang="en-US" sz="1800" b="0" i="0" u="none" strike="noStrike" dirty="0">
                          <a:effectLst/>
                          <a:latin typeface="Arial"/>
                        </a:rPr>
                        <a:t> $3,389,000 </a:t>
                      </a:r>
                    </a:p>
                  </a:txBody>
                  <a:tcPr marL="12700" marR="12700" marT="12700" marB="0"/>
                </a:tc>
                <a:tc>
                  <a:txBody>
                    <a:bodyPr/>
                    <a:lstStyle/>
                    <a:p>
                      <a:pPr algn="r" fontAlgn="t"/>
                      <a:r>
                        <a:rPr lang="en-US" sz="1800" b="0" i="0" u="none" strike="noStrike" dirty="0">
                          <a:effectLst/>
                          <a:latin typeface="Arial"/>
                        </a:rPr>
                        <a:t> $5,327,500 </a:t>
                      </a:r>
                    </a:p>
                  </a:txBody>
                  <a:tcPr marL="12700" marR="12700" marT="12700" marB="0"/>
                </a:tc>
              </a:tr>
            </a:tbl>
          </a:graphicData>
        </a:graphic>
      </p:graphicFrame>
      <p:sp>
        <p:nvSpPr>
          <p:cNvPr id="3" name="TextBox 2"/>
          <p:cNvSpPr txBox="1"/>
          <p:nvPr/>
        </p:nvSpPr>
        <p:spPr>
          <a:xfrm>
            <a:off x="660401" y="4560772"/>
            <a:ext cx="8020144" cy="2031325"/>
          </a:xfrm>
          <a:prstGeom prst="rect">
            <a:avLst/>
          </a:prstGeom>
          <a:noFill/>
        </p:spPr>
        <p:txBody>
          <a:bodyPr wrap="none" rtlCol="0">
            <a:spAutoFit/>
          </a:bodyPr>
          <a:lstStyle/>
          <a:p>
            <a:r>
              <a:rPr lang="en-US" dirty="0" smtClean="0"/>
              <a:t>Based on $100/hour.</a:t>
            </a:r>
          </a:p>
          <a:p>
            <a:r>
              <a:rPr lang="en-US" b="1" dirty="0" smtClean="0"/>
              <a:t>Not </a:t>
            </a:r>
            <a:r>
              <a:rPr lang="en-US" b="1" dirty="0" smtClean="0"/>
              <a:t>included: </a:t>
            </a:r>
          </a:p>
          <a:p>
            <a:pPr marL="285750" indent="-285750">
              <a:buFont typeface="Arial"/>
              <a:buChar char="•"/>
            </a:pPr>
            <a:r>
              <a:rPr lang="en-US" dirty="0" smtClean="0"/>
              <a:t>Increased KRONOS license </a:t>
            </a:r>
            <a:r>
              <a:rPr lang="en-US" dirty="0" smtClean="0"/>
              <a:t>and support costs;</a:t>
            </a:r>
            <a:endParaRPr lang="en-US" dirty="0" smtClean="0"/>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a:t>
            </a:r>
            <a:r>
              <a:rPr lang="en-US" dirty="0" err="1" smtClean="0"/>
              <a:t>dowstream</a:t>
            </a:r>
            <a:r>
              <a:rPr lang="en-US" dirty="0" smtClean="0"/>
              <a:t> of </a:t>
            </a:r>
            <a:r>
              <a:rPr lang="en-US" dirty="0" err="1" smtClean="0"/>
              <a:t>datamarts</a:t>
            </a:r>
            <a:r>
              <a:rPr lang="en-US" dirty="0" smtClean="0"/>
              <a:t> impacted by data mart changes;</a:t>
            </a:r>
            <a:endParaRPr lang="en-US" dirty="0"/>
          </a:p>
          <a:p>
            <a:pPr marL="285750" indent="-285750">
              <a:buFont typeface="Arial"/>
              <a:buChar char="•"/>
            </a:pPr>
            <a:r>
              <a:rPr lang="en-US" dirty="0" smtClean="0"/>
              <a:t>All </a:t>
            </a:r>
            <a:r>
              <a:rPr lang="en-US" dirty="0" smtClean="0"/>
              <a:t>time for functional team members;</a:t>
            </a:r>
          </a:p>
          <a:p>
            <a:pPr marL="285750" indent="-285750">
              <a:buFont typeface="Arial"/>
              <a:buChar char="•"/>
            </a:pPr>
            <a:r>
              <a:rPr lang="en-US" dirty="0" smtClean="0"/>
              <a:t> </a:t>
            </a:r>
            <a:r>
              <a:rPr lang="en-US" dirty="0" smtClean="0"/>
              <a:t>Technical Project </a:t>
            </a:r>
            <a:r>
              <a:rPr lang="en-US" dirty="0" smtClean="0"/>
              <a:t>overhead.</a:t>
            </a:r>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497817792"/>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Technical labor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rPr>
                        <a:t>Most complete estimate</a:t>
                      </a:r>
                      <a:endParaRPr lang="en-US" sz="2000" b="0" i="0" u="none" strike="noStrike" dirty="0">
                        <a:effectLst/>
                        <a:latin typeface="Arial"/>
                      </a:endParaRPr>
                    </a:p>
                  </a:txBody>
                  <a:tcPr marL="12700" marR="12700" marT="12700" marB="0" anchor="ctr"/>
                </a:tc>
                <a:tc>
                  <a:txBody>
                    <a:bodyPr/>
                    <a:lstStyle/>
                    <a:p>
                      <a:pPr algn="r" fontAlgn="b"/>
                      <a:r>
                        <a:rPr lang="en-US" sz="2000" b="0" i="0" u="none" strike="noStrike" dirty="0">
                          <a:solidFill>
                            <a:srgbClr val="000000"/>
                          </a:solidFill>
                          <a:effectLst/>
                          <a:latin typeface="Calibri"/>
                        </a:rPr>
                        <a:t>$4,924,000 </a:t>
                      </a:r>
                    </a:p>
                  </a:txBody>
                  <a:tcPr marL="12700" marR="12700" marT="12700" marB="0" anchor="b"/>
                </a:tc>
                <a:tc>
                  <a:txBody>
                    <a:bodyPr/>
                    <a:lstStyle/>
                    <a:p>
                      <a:pPr algn="r" fontAlgn="b"/>
                      <a:r>
                        <a:rPr lang="en-US" sz="2000" b="0" i="0" u="none" strike="noStrike" dirty="0">
                          <a:solidFill>
                            <a:srgbClr val="000000"/>
                          </a:solidFill>
                          <a:effectLst/>
                          <a:latin typeface="Calibri"/>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a:t>
            </a:r>
            <a:r>
              <a:rPr lang="en-US" b="1" dirty="0" smtClean="0"/>
              <a:t>included: </a:t>
            </a:r>
          </a:p>
          <a:p>
            <a:pPr marL="285750" indent="-285750">
              <a:buFont typeface="Arial"/>
              <a:buChar char="•"/>
            </a:pPr>
            <a:r>
              <a:rPr lang="en-US" dirty="0" smtClean="0"/>
              <a:t>All </a:t>
            </a:r>
            <a:r>
              <a:rPr lang="en-US" dirty="0" smtClean="0"/>
              <a:t>time for functional team members</a:t>
            </a:r>
            <a:r>
              <a:rPr lang="en-US" dirty="0" smtClean="0"/>
              <a:t>;</a:t>
            </a:r>
            <a:endParaRPr lang="en-US" dirty="0" smtClean="0"/>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a:bodyPr>
          <a:lstStyle/>
          <a:p>
            <a:r>
              <a:rPr lang="en-US" dirty="0" smtClean="0"/>
              <a:t>Continue planning and research</a:t>
            </a:r>
          </a:p>
          <a:p>
            <a:pPr lvl="1"/>
            <a:r>
              <a:rPr lang="en-US" dirty="0" smtClean="0"/>
              <a:t>Determine and resolve resource </a:t>
            </a:r>
            <a:r>
              <a:rPr lang="en-US" dirty="0"/>
              <a:t>contentions with </a:t>
            </a:r>
            <a:r>
              <a:rPr lang="en-US" dirty="0" smtClean="0"/>
              <a:t>KFS and KC</a:t>
            </a:r>
            <a:endParaRPr lang="en-US" dirty="0"/>
          </a:p>
          <a:p>
            <a:pPr lvl="1"/>
            <a:r>
              <a:rPr lang="en-US" dirty="0" smtClean="0"/>
              <a:t>Determine </a:t>
            </a:r>
            <a:r>
              <a:rPr lang="en-US" dirty="0" smtClean="0"/>
              <a:t>scope </a:t>
            </a:r>
            <a:r>
              <a:rPr lang="en-US" dirty="0"/>
              <a:t>of data </a:t>
            </a:r>
            <a:r>
              <a:rPr lang="en-US" dirty="0" smtClean="0"/>
              <a:t>delivery</a:t>
            </a:r>
          </a:p>
          <a:p>
            <a:pPr lvl="1"/>
            <a:r>
              <a:rPr lang="en-US" dirty="0" smtClean="0"/>
              <a:t>Prepare </a:t>
            </a:r>
            <a:r>
              <a:rPr lang="en-US" dirty="0"/>
              <a:t>an implementation </a:t>
            </a:r>
            <a:r>
              <a:rPr lang="en-US" dirty="0" smtClean="0"/>
              <a:t>plan</a:t>
            </a:r>
          </a:p>
          <a:p>
            <a:pPr lvl="1"/>
            <a:r>
              <a:rPr lang="en-US" dirty="0"/>
              <a:t>Prototype a few integrations technically</a:t>
            </a:r>
          </a:p>
          <a:p>
            <a:pPr lvl="1"/>
            <a:r>
              <a:rPr lang="en-US" dirty="0"/>
              <a:t>Extend PS </a:t>
            </a:r>
            <a:r>
              <a:rPr lang="en-US" dirty="0" smtClean="0"/>
              <a:t>Meta Data analysis Consulting </a:t>
            </a:r>
            <a:r>
              <a:rPr lang="en-US" dirty="0"/>
              <a:t>engagement, and </a:t>
            </a:r>
            <a:r>
              <a:rPr lang="en-US" dirty="0" smtClean="0"/>
              <a:t>try </a:t>
            </a:r>
            <a:r>
              <a:rPr lang="en-US" dirty="0"/>
              <a:t>out 1 or 2 PS </a:t>
            </a:r>
            <a:r>
              <a:rPr lang="en-US" dirty="0" err="1" smtClean="0"/>
              <a:t>remediations</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902"/>
            <a:ext cx="8229600" cy="1143000"/>
          </a:xfrm>
        </p:spPr>
        <p:txBody>
          <a:bodyPr>
            <a:normAutofit fontScale="90000"/>
          </a:bodyPr>
          <a:lstStyle/>
          <a:p>
            <a:r>
              <a:rPr lang="en-US" dirty="0" smtClean="0"/>
              <a:t>Making use of the PS </a:t>
            </a:r>
            <a:r>
              <a:rPr lang="en-US" dirty="0"/>
              <a:t>to Meta Data model</a:t>
            </a:r>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2006600"/>
            <a:ext cx="2297482" cy="2334314"/>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Scripts go through the user navigation and ultimately find the data structures used to support processes.</a:t>
            </a:r>
            <a:endParaRPr lang="en-US" dirty="0"/>
          </a:p>
        </p:txBody>
      </p:sp>
      <p:sp>
        <p:nvSpPr>
          <p:cNvPr id="16" name="Rounded Rectangular Callout 15"/>
          <p:cNvSpPr/>
          <p:nvPr/>
        </p:nvSpPr>
        <p:spPr>
          <a:xfrm>
            <a:off x="5553509" y="1216527"/>
            <a:ext cx="2456904" cy="3124386"/>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end result are reports showing which Campus Community, CR and Student driven processes use which HR/Payroll owned or supported data.</a:t>
            </a:r>
            <a:endParaRPr lang="en-US" dirty="0"/>
          </a:p>
        </p:txBody>
      </p:sp>
      <p:sp>
        <p:nvSpPr>
          <p:cNvPr id="17" name="Rounded Rectangular Callout 16"/>
          <p:cNvSpPr/>
          <p:nvPr/>
        </p:nvSpPr>
        <p:spPr>
          <a:xfrm>
            <a:off x="704151" y="3048000"/>
            <a:ext cx="2297482" cy="1274552"/>
          </a:xfrm>
          <a:prstGeom prst="wedgeRoundRectCallout">
            <a:avLst>
              <a:gd name="adj1" fmla="val -28386"/>
              <a:gd name="adj2" fmla="val 10796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Code accesses data to support business processes.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88" y="423362"/>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5</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6</a:t>
            </a:fld>
            <a:endParaRPr lang="en-US"/>
          </a:p>
        </p:txBody>
      </p:sp>
      <p:sp>
        <p:nvSpPr>
          <p:cNvPr id="9" name="Rounded Rectangular Callout 8"/>
          <p:cNvSpPr/>
          <p:nvPr/>
        </p:nvSpPr>
        <p:spPr>
          <a:xfrm>
            <a:off x="457200" y="4014510"/>
            <a:ext cx="4226823" cy="1966401"/>
          </a:xfrm>
          <a:prstGeom prst="wedgeRoundRectCallout">
            <a:avLst>
              <a:gd name="adj1" fmla="val 37115"/>
              <a:gd name="adj2" fmla="val -13710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3"/>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Cornell’s People Records in PeopleSoft</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5/6/11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7</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074639165"/>
              </p:ext>
            </p:extLst>
          </p:nvPr>
        </p:nvGraphicFramePr>
        <p:xfrm>
          <a:off x="540024" y="1622203"/>
          <a:ext cx="8229600" cy="2089363"/>
        </p:xfrm>
        <a:graphic>
          <a:graphicData uri="http://schemas.openxmlformats.org/drawingml/2006/table">
            <a:tbl>
              <a:tblPr/>
              <a:tblGrid>
                <a:gridCol w="428878"/>
                <a:gridCol w="1594131"/>
                <a:gridCol w="517890"/>
                <a:gridCol w="2492347"/>
                <a:gridCol w="534074"/>
                <a:gridCol w="2662280"/>
              </a:tblGrid>
              <a:tr h="145657">
                <a:tc>
                  <a:txBody>
                    <a:bodyPr/>
                    <a:lstStyle/>
                    <a:p>
                      <a:pPr algn="l" fontAlgn="b"/>
                      <a:r>
                        <a:rPr lang="en-US" sz="7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700" b="0"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900" b="1" i="0" u="none" strike="noStrike">
                          <a:solidFill>
                            <a:srgbClr val="000000"/>
                          </a:solidFill>
                          <a:effectLst/>
                          <a:latin typeface="Calibri"/>
                        </a:rPr>
                        <a:t>Total Population PERSON Record</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7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1000" b="1"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1000" b="1" i="0" u="none" strike="noStrike">
                          <a:solidFill>
                            <a:srgbClr val="000000"/>
                          </a:solidFill>
                          <a:effectLst/>
                          <a:latin typeface="Calibri"/>
                        </a:rPr>
                        <a:t>1,800,482</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Campus Solutions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Contributor Relations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116,723</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1,182,270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473,080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Non-Student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Trustees and Affiliates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65,449</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229,417</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5,062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Applicants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Alumni and Related</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51,295</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191,131</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468,018</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Prospects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761,722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45657">
                <a:tc gridSpan="6">
                  <a:txBody>
                    <a:bodyPr/>
                    <a:lstStyle/>
                    <a:p>
                      <a:pPr algn="l" fontAlgn="b"/>
                      <a:r>
                        <a:rPr lang="en-US" sz="900" b="1" i="1" u="none" strike="noStrike" dirty="0">
                          <a:solidFill>
                            <a:srgbClr val="000000"/>
                          </a:solidFill>
                          <a:effectLst/>
                          <a:latin typeface="Calibri"/>
                        </a:rPr>
                        <a:t>*Person record counts are based on primary affiliation with the University.  For example:  A person who is an employee and a student was counted as an employee.</a:t>
                      </a:r>
                    </a:p>
                  </a:txBody>
                  <a:tcPr marL="8092" marR="8092" marT="8092"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4024874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362"/>
            <a:ext cx="5486400" cy="566738"/>
          </a:xfrm>
        </p:spPr>
        <p:txBody>
          <a:bodyPr>
            <a:normAutofit fontScale="90000"/>
          </a:bodyPr>
          <a:lstStyle/>
          <a:p>
            <a:r>
              <a:rPr lang="en-US" dirty="0" smtClean="0"/>
              <a:t>Search – Match and avoiding duplicate People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pPr/>
              <a:t>5/6/11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8" name="TextBox 7"/>
          <p:cNvSpPr txBox="1"/>
          <p:nvPr/>
        </p:nvSpPr>
        <p:spPr>
          <a:xfrm>
            <a:off x="2356867" y="5873234"/>
            <a:ext cx="4487752" cy="369332"/>
          </a:xfrm>
          <a:prstGeom prst="rect">
            <a:avLst/>
          </a:prstGeom>
          <a:noFill/>
        </p:spPr>
        <p:txBody>
          <a:bodyPr wrap="none" rtlCol="0">
            <a:spAutoFit/>
          </a:bodyPr>
          <a:lstStyle/>
          <a:p>
            <a:r>
              <a:rPr lang="en-US" dirty="0" smtClean="0"/>
              <a:t>Not shown: A process for checking 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5/6/11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sp>
        <p:nvSpPr>
          <p:cNvPr id="9" name="Rounded Rectangular Callout 8"/>
          <p:cNvSpPr/>
          <p:nvPr/>
        </p:nvSpPr>
        <p:spPr>
          <a:xfrm>
            <a:off x="2891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t># setup type of tables that are impacted: 27</a:t>
            </a:r>
          </a:p>
          <a:p>
            <a:pPr marL="285750" indent="-285750">
              <a:buFont typeface="Arial"/>
              <a:buChar char="•"/>
            </a:pPr>
            <a:r>
              <a:rPr lang="en-US" sz="1600" dirty="0" smtClean="0"/>
              <a:t># of transactional type of tables that are impacted: </a:t>
            </a:r>
            <a:r>
              <a:rPr lang="en-US" sz="1600" dirty="0" smtClean="0"/>
              <a:t>30</a:t>
            </a:r>
          </a:p>
          <a:p>
            <a:pPr marL="285750" indent="-285750">
              <a:buFont typeface="Arial"/>
              <a:buChar char="•"/>
            </a:pPr>
            <a:r>
              <a:rPr lang="en-US" sz="1600" dirty="0" smtClean="0"/>
              <a:t># </a:t>
            </a:r>
            <a:r>
              <a:rPr lang="en-US" sz="1600" dirty="0" smtClean="0"/>
              <a:t>of batch PS </a:t>
            </a:r>
            <a:r>
              <a:rPr lang="en-US" sz="1600" dirty="0" smtClean="0"/>
              <a:t>production control jobs to </a:t>
            </a:r>
            <a:r>
              <a:rPr lang="en-US" sz="1600" dirty="0" smtClean="0"/>
              <a:t>be decommissioned: 52</a:t>
            </a: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2214</TotalTime>
  <Words>1926</Words>
  <Application>Microsoft Macintosh PowerPoint</Application>
  <PresentationFormat>On-screen Show (4:3)</PresentationFormat>
  <Paragraphs>320</Paragraphs>
  <Slides>22</Slides>
  <Notes>8</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A Technical Point of View</vt:lpstr>
      <vt:lpstr>Topics to cover</vt:lpstr>
      <vt:lpstr>Background and status</vt:lpstr>
      <vt:lpstr>Making use of the PS to Meta Data model</vt:lpstr>
      <vt:lpstr>PowerPoint Presentation</vt:lpstr>
      <vt:lpstr>PowerPoint Presentation</vt:lpstr>
      <vt:lpstr>Cornell’s People Records in PeopleSoft</vt:lpstr>
      <vt:lpstr>Search – Match and avoiding duplicate People records.</vt:lpstr>
      <vt:lpstr>PowerPoint Presentation</vt:lpstr>
      <vt:lpstr>PowerPoint Presentation</vt:lpstr>
      <vt:lpstr>PowerPoint Presentation</vt:lpstr>
      <vt:lpstr>PowerPoint Presentation</vt:lpstr>
      <vt:lpstr>PowerPoint Presentation</vt:lpstr>
      <vt:lpstr>Data delivery: more questions than answers</vt:lpstr>
      <vt:lpstr>PowerPoint Presentation</vt:lpstr>
      <vt:lpstr>PowerPoint Presentation</vt:lpstr>
      <vt:lpstr>PowerPoint Presentation</vt:lpstr>
      <vt:lpstr>Impact – Risks</vt:lpstr>
      <vt:lpstr>Impact – The Biggest Variables</vt:lpstr>
      <vt:lpstr>Estimate Subtotals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110</cp:revision>
  <dcterms:created xsi:type="dcterms:W3CDTF">2011-05-03T21:11:42Z</dcterms:created>
  <dcterms:modified xsi:type="dcterms:W3CDTF">2011-05-06T19:31:29Z</dcterms:modified>
</cp:coreProperties>
</file>