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1"/>
  </p:notesMasterIdLst>
  <p:handoutMasterIdLst>
    <p:handoutMasterId r:id="rId32"/>
  </p:handoutMasterIdLst>
  <p:sldIdLst>
    <p:sldId id="256" r:id="rId2"/>
    <p:sldId id="257" r:id="rId3"/>
    <p:sldId id="348" r:id="rId4"/>
    <p:sldId id="262" r:id="rId5"/>
    <p:sldId id="317" r:id="rId6"/>
    <p:sldId id="315" r:id="rId7"/>
    <p:sldId id="305" r:id="rId8"/>
    <p:sldId id="323" r:id="rId9"/>
    <p:sldId id="314" r:id="rId10"/>
    <p:sldId id="288" r:id="rId11"/>
    <p:sldId id="277" r:id="rId12"/>
    <p:sldId id="278" r:id="rId13"/>
    <p:sldId id="279" r:id="rId14"/>
    <p:sldId id="259" r:id="rId15"/>
    <p:sldId id="321" r:id="rId16"/>
    <p:sldId id="322" r:id="rId17"/>
    <p:sldId id="338" r:id="rId18"/>
    <p:sldId id="346" r:id="rId19"/>
    <p:sldId id="339" r:id="rId20"/>
    <p:sldId id="340" r:id="rId21"/>
    <p:sldId id="341" r:id="rId22"/>
    <p:sldId id="342" r:id="rId23"/>
    <p:sldId id="343" r:id="rId24"/>
    <p:sldId id="344" r:id="rId25"/>
    <p:sldId id="345" r:id="rId26"/>
    <p:sldId id="304" r:id="rId27"/>
    <p:sldId id="313" r:id="rId28"/>
    <p:sldId id="264" r:id="rId29"/>
    <p:sldId id="347"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2" autoAdjust="0"/>
    <p:restoredTop sz="73946" autoAdjust="0"/>
  </p:normalViewPr>
  <p:slideViewPr>
    <p:cSldViewPr snapToGrid="0" snapToObjects="1">
      <p:cViewPr>
        <p:scale>
          <a:sx n="75" d="100"/>
          <a:sy n="75" d="100"/>
        </p:scale>
        <p:origin x="-2400" y="-5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handoutMaster" Target="handoutMasters/handout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5/10/11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5/10/11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confluence.cornell.edu/x/XJzBC"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don’t know yet</a:t>
            </a:r>
            <a:r>
              <a:rPr lang="en-US" baseline="0" dirty="0" smtClean="0"/>
              <a:t> we made a guess in the estimates. This requires much more investigation</a:t>
            </a:r>
            <a:r>
              <a:rPr lang="en-US" baseline="0" dirty="0" smtClean="0"/>
              <a:t>.</a:t>
            </a:r>
          </a:p>
          <a:p>
            <a:r>
              <a:rPr lang="en-US" baseline="0" dirty="0" smtClean="0"/>
              <a:t>We just heard there are traffic, united way, </a:t>
            </a:r>
            <a:r>
              <a:rPr lang="en-US" baseline="0" dirty="0" err="1" smtClean="0"/>
              <a:t>windstar</a:t>
            </a:r>
            <a:r>
              <a:rPr lang="en-US" baseline="0" dirty="0" smtClean="0"/>
              <a:t>, </a:t>
            </a:r>
            <a:r>
              <a:rPr lang="en-US" baseline="0" dirty="0" err="1" smtClean="0"/>
              <a:t>puerto</a:t>
            </a:r>
            <a:r>
              <a:rPr lang="en-US" baseline="0" dirty="0" smtClean="0"/>
              <a:t> </a:t>
            </a:r>
            <a:r>
              <a:rPr lang="en-US" baseline="0" dirty="0" err="1" smtClean="0"/>
              <a:t>rico</a:t>
            </a:r>
            <a:r>
              <a:rPr lang="en-US" baseline="0" dirty="0" smtClean="0"/>
              <a:t> pay, </a:t>
            </a:r>
            <a:r>
              <a:rPr lang="en-US" baseline="0" dirty="0" err="1" smtClean="0"/>
              <a:t>statler</a:t>
            </a:r>
            <a:r>
              <a:rPr lang="en-US" baseline="0" dirty="0" smtClean="0"/>
              <a:t> tips.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Much</a:t>
            </a:r>
            <a:r>
              <a:rPr lang="en-US" baseline="0" dirty="0" smtClean="0"/>
              <a:t> more investigation is needed  for data delivery and for other systems’ impacts. </a:t>
            </a:r>
          </a:p>
          <a:p>
            <a:r>
              <a:rPr lang="en-US" baseline="0" dirty="0" smtClean="0"/>
              <a:t>We used KDW </a:t>
            </a:r>
            <a:r>
              <a:rPr lang="en-US" baseline="0" dirty="0" smtClean="0"/>
              <a:t>effort to date and projections for future work for </a:t>
            </a:r>
            <a:r>
              <a:rPr lang="en-US" baseline="0" dirty="0" smtClean="0"/>
              <a:t>now.</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14</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15</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27</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explain the acronyms.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Vicky: INTEGRATION</a:t>
            </a:r>
            <a:r>
              <a:rPr lang="en-US" baseline="0" dirty="0" smtClean="0"/>
              <a:t> jobs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3054172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department</a:t>
            </a:r>
            <a:r>
              <a:rPr lang="en-US" baseline="0" dirty="0" smtClean="0"/>
              <a:t> tree use in Reference Groups and the reference groups’ use. </a:t>
            </a:r>
          </a:p>
          <a:p>
            <a:r>
              <a:rPr lang="en-US" dirty="0" smtClean="0"/>
              <a:t>Explain </a:t>
            </a:r>
            <a:r>
              <a:rPr lang="en-US" dirty="0" smtClean="0"/>
              <a:t>B3/4</a:t>
            </a:r>
            <a:r>
              <a:rPr lang="en-US" baseline="0" dirty="0" smtClean="0"/>
              <a:t> A5/6:  </a:t>
            </a:r>
            <a:r>
              <a:rPr lang="en-US" baseline="0" dirty="0" smtClean="0"/>
              <a:t>NETID Admin is a tool for HR to create </a:t>
            </a:r>
            <a:r>
              <a:rPr lang="en-US" baseline="0" dirty="0" err="1" smtClean="0"/>
              <a:t>netIDS</a:t>
            </a:r>
            <a:r>
              <a:rPr lang="en-US" baseline="0" dirty="0" smtClean="0"/>
              <a:t>.</a:t>
            </a:r>
          </a:p>
          <a:p>
            <a:r>
              <a:rPr lang="en-US" baseline="0" dirty="0" smtClean="0"/>
              <a:t> </a:t>
            </a:r>
            <a:r>
              <a:rPr lang="en-US" baseline="0" dirty="0" smtClean="0"/>
              <a:t>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11</a:t>
            </a:fld>
            <a:endParaRPr lang="en-US"/>
          </a:p>
        </p:txBody>
      </p:sp>
    </p:spTree>
    <p:extLst>
      <p:ext uri="{BB962C8B-B14F-4D97-AF65-F5344CB8AC3E}">
        <p14:creationId xmlns:p14="http://schemas.microsoft.com/office/powerpoint/2010/main" val="57047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5/12/2011</a:t>
            </a:r>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5/12/2011</a:t>
            </a:r>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5/12/2011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confluence.cornell.edu/display/WRKDAYTCHPOV/Tasks+and+Estimate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Hom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a:xfrm>
            <a:off x="685801" y="3886200"/>
            <a:ext cx="7973982" cy="1752600"/>
          </a:xfrm>
        </p:spPr>
        <p:txBody>
          <a:bodyPr>
            <a:noAutofit/>
          </a:bodyPr>
          <a:lstStyle/>
          <a:p>
            <a:r>
              <a:rPr lang="en-US" sz="1600" dirty="0" smtClean="0">
                <a:solidFill>
                  <a:schemeClr val="tx1"/>
                </a:solidFill>
              </a:rPr>
              <a:t>Data collection coordination and presentation </a:t>
            </a:r>
          </a:p>
          <a:p>
            <a:r>
              <a:rPr lang="en-US" sz="1600" dirty="0">
                <a:solidFill>
                  <a:schemeClr val="tx1"/>
                </a:solidFill>
              </a:rPr>
              <a:t>b</a:t>
            </a:r>
            <a:r>
              <a:rPr lang="en-US" sz="1600" dirty="0" smtClean="0">
                <a:solidFill>
                  <a:schemeClr val="tx1"/>
                </a:solidFill>
              </a:rPr>
              <a:t>y</a:t>
            </a:r>
          </a:p>
          <a:p>
            <a:r>
              <a:rPr lang="en-US" sz="1600" dirty="0" smtClean="0">
                <a:solidFill>
                  <a:schemeClr val="tx1"/>
                </a:solidFill>
              </a:rPr>
              <a:t> Vicky </a:t>
            </a:r>
            <a:r>
              <a:rPr lang="en-US" sz="1600" dirty="0" err="1" smtClean="0">
                <a:solidFill>
                  <a:schemeClr val="tx1"/>
                </a:solidFill>
              </a:rPr>
              <a:t>Mikula</a:t>
            </a:r>
            <a:r>
              <a:rPr lang="en-US" sz="1600" dirty="0" smtClean="0">
                <a:solidFill>
                  <a:schemeClr val="tx1"/>
                </a:solidFill>
              </a:rPr>
              <a:t>: CIT  Information Systems’ PeopleSoft team manager and Blackboard tech support team manager</a:t>
            </a:r>
          </a:p>
          <a:p>
            <a:r>
              <a:rPr lang="en-US" sz="1600" dirty="0" smtClean="0">
                <a:solidFill>
                  <a:schemeClr val="tx1"/>
                </a:solidFill>
              </a:rPr>
              <a:t>Steve Lutter</a:t>
            </a:r>
            <a:r>
              <a:rPr lang="en-US" sz="1600" dirty="0">
                <a:solidFill>
                  <a:schemeClr val="tx1"/>
                </a:solidFill>
              </a:rPr>
              <a:t>: CIT  Information Systems’ Assistant </a:t>
            </a:r>
            <a:r>
              <a:rPr lang="en-US" sz="1600" dirty="0" smtClean="0">
                <a:solidFill>
                  <a:schemeClr val="tx1"/>
                </a:solidFill>
              </a:rPr>
              <a:t>Director, Enterprise Software</a:t>
            </a:r>
          </a:p>
          <a:p>
            <a:endParaRPr lang="en-US" sz="1600" dirty="0">
              <a:solidFill>
                <a:schemeClr val="tx1"/>
              </a:solidFill>
            </a:endParaRPr>
          </a:p>
          <a:p>
            <a:endParaRPr lang="en-US" sz="1600" dirty="0" smtClean="0">
              <a:solidFill>
                <a:schemeClr val="tx1"/>
              </a:solidFill>
            </a:endParaRPr>
          </a:p>
          <a:p>
            <a:r>
              <a:rPr lang="en-US" sz="1600" dirty="0" smtClean="0">
                <a:solidFill>
                  <a:schemeClr val="tx1"/>
                </a:solidFill>
              </a:rPr>
              <a:t>May 12, 2011</a:t>
            </a:r>
            <a:endParaRPr lang="en-US" sz="1600" dirty="0">
              <a:solidFill>
                <a:schemeClr val="tx1"/>
              </a:solidFill>
            </a:endParaRPr>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3610"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10</a:t>
            </a:fld>
            <a:endParaRPr lang="en-US"/>
          </a:p>
        </p:txBody>
      </p:sp>
      <p:sp>
        <p:nvSpPr>
          <p:cNvPr id="9" name="Rounded Rectangular Callout 8"/>
          <p:cNvSpPr/>
          <p:nvPr/>
        </p:nvSpPr>
        <p:spPr>
          <a:xfrm>
            <a:off x="5195927" y="345013"/>
            <a:ext cx="2714545" cy="5412320"/>
          </a:xfrm>
          <a:prstGeom prst="wedgeRoundRectCallout">
            <a:avLst>
              <a:gd name="adj1" fmla="val -148760"/>
              <a:gd name="adj2" fmla="val -26075"/>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remediated</a:t>
            </a:r>
          </a:p>
          <a:p>
            <a:pPr marL="800100" lvl="1" indent="-342900">
              <a:buFont typeface="+mj-lt"/>
              <a:buAutoNum type="arabicPeriod" startAt="2"/>
            </a:pPr>
            <a:endParaRPr lang="en-US" sz="1600" dirty="0" smtClean="0"/>
          </a:p>
          <a:p>
            <a:r>
              <a:rPr lang="en-US" sz="1600" dirty="0" smtClean="0"/>
              <a:t>In either case </a:t>
            </a:r>
            <a:r>
              <a:rPr lang="en-US" sz="1600" b="1" dirty="0" err="1" smtClean="0"/>
              <a:t>Kronos</a:t>
            </a:r>
            <a:r>
              <a:rPr lang="en-US" sz="1600" dirty="0" smtClean="0"/>
              <a:t> requires </a:t>
            </a:r>
            <a:r>
              <a:rPr lang="en-US" sz="1600" dirty="0" smtClean="0"/>
              <a:t>remediation.</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457201" y="328946"/>
            <a:ext cx="3149600" cy="3294786"/>
          </a:xfrm>
          <a:prstGeom prst="wedgeRoundRectCallout">
            <a:avLst>
              <a:gd name="adj1" fmla="val -5365"/>
              <a:gd name="adj2" fmla="val 88055"/>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Systems with DIRECT IMPACT of which Payroll has requested help:</a:t>
            </a:r>
          </a:p>
          <a:p>
            <a:pPr marL="342900" indent="-342900">
              <a:buFontTx/>
              <a:buChar char="-"/>
            </a:pPr>
            <a:r>
              <a:rPr lang="en-US" sz="2000" b="1" dirty="0" smtClean="0"/>
              <a:t>United Way</a:t>
            </a:r>
          </a:p>
          <a:p>
            <a:pPr marL="342900" indent="-342900">
              <a:buFontTx/>
              <a:buChar char="-"/>
            </a:pPr>
            <a:r>
              <a:rPr lang="en-US" sz="2000" b="1" dirty="0" smtClean="0"/>
              <a:t>Traffic</a:t>
            </a:r>
          </a:p>
          <a:p>
            <a:pPr marL="342900" indent="-342900">
              <a:buFontTx/>
              <a:buChar char="-"/>
            </a:pPr>
            <a:r>
              <a:rPr lang="en-US" sz="2000" b="1" dirty="0" smtClean="0"/>
              <a:t>Windstar</a:t>
            </a:r>
          </a:p>
          <a:p>
            <a:pPr marL="342900" indent="-342900">
              <a:buFontTx/>
              <a:buChar char="-"/>
            </a:pPr>
            <a:r>
              <a:rPr lang="en-US" sz="2000" b="1" dirty="0" smtClean="0"/>
              <a:t>Puerto Rico pay system (TBD)</a:t>
            </a:r>
          </a:p>
          <a:p>
            <a:pPr marL="342900" indent="-342900">
              <a:buFontTx/>
              <a:buChar char="-"/>
            </a:pPr>
            <a:r>
              <a:rPr lang="en-US" sz="2000" b="1" dirty="0" err="1" smtClean="0"/>
              <a:t>Statler</a:t>
            </a:r>
            <a:r>
              <a:rPr lang="en-US" sz="2000" b="1" dirty="0" smtClean="0"/>
              <a:t> Tips system </a:t>
            </a:r>
            <a:endParaRPr lang="en-US" dirty="0"/>
          </a:p>
        </p:txBody>
      </p:sp>
      <p:sp>
        <p:nvSpPr>
          <p:cNvPr id="14" name="Rounded Rectangular Callout 13"/>
          <p:cNvSpPr/>
          <p:nvPr/>
        </p:nvSpPr>
        <p:spPr>
          <a:xfrm>
            <a:off x="5173509" y="1794933"/>
            <a:ext cx="3762943" cy="2472266"/>
          </a:xfrm>
          <a:prstGeom prst="wedgeRoundRectCallout">
            <a:avLst>
              <a:gd name="adj1" fmla="val -107878"/>
              <a:gd name="adj2" fmla="val 8011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on campus will be impacted indirectly, such as: </a:t>
            </a:r>
          </a:p>
          <a:p>
            <a:r>
              <a:rPr lang="en-US" sz="2000" b="1" dirty="0" smtClean="0"/>
              <a:t> Vivo</a:t>
            </a:r>
            <a:endParaRPr lang="en-US" sz="2000" b="1" dirty="0"/>
          </a:p>
          <a:p>
            <a:r>
              <a:rPr lang="en-US" sz="2000" b="1" dirty="0" smtClean="0"/>
              <a:t> Academic Reporting (Activity Insight)</a:t>
            </a:r>
            <a:endParaRPr lang="en-US" dirty="0"/>
          </a:p>
        </p:txBody>
      </p:sp>
      <p:sp>
        <p:nvSpPr>
          <p:cNvPr id="15" name="Rounded Rectangular Callout 14"/>
          <p:cNvSpPr/>
          <p:nvPr/>
        </p:nvSpPr>
        <p:spPr>
          <a:xfrm>
            <a:off x="5173512" y="1811868"/>
            <a:ext cx="3762943" cy="2455331"/>
          </a:xfrm>
          <a:prstGeom prst="wedgeRoundRectCallout">
            <a:avLst>
              <a:gd name="adj1" fmla="val -74128"/>
              <a:gd name="adj2" fmla="val 99481"/>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with INDIRECT IMPACT exist, such as: </a:t>
            </a:r>
          </a:p>
          <a:p>
            <a:pPr marL="342900" indent="-342900">
              <a:buFontTx/>
              <a:buChar char="-"/>
            </a:pPr>
            <a:r>
              <a:rPr lang="en-US" sz="2000" b="1" dirty="0" smtClean="0"/>
              <a:t>Vivo</a:t>
            </a:r>
          </a:p>
          <a:p>
            <a:pPr marL="342900" indent="-342900">
              <a:buFontTx/>
              <a:buChar char="-"/>
            </a:pPr>
            <a:r>
              <a:rPr lang="en-US" sz="2000" b="1" dirty="0" smtClean="0"/>
              <a:t>Academic Reporting (Activity Insight)</a:t>
            </a:r>
          </a:p>
          <a:p>
            <a:pPr marL="342900" indent="-342900">
              <a:buFontTx/>
              <a:buChar char="-"/>
            </a:pPr>
            <a:endParaRPr lang="en-US" sz="2000" b="1" dirty="0"/>
          </a:p>
          <a:p>
            <a:r>
              <a:rPr lang="en-US" sz="2000" b="1" dirty="0" smtClean="0"/>
              <a:t>All full inventory has not been done.</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9" name="Rounded Rectangular Callout 8"/>
          <p:cNvSpPr/>
          <p:nvPr/>
        </p:nvSpPr>
        <p:spPr>
          <a:xfrm>
            <a:off x="5097309" y="2089148"/>
            <a:ext cx="3127943" cy="4267201"/>
          </a:xfrm>
          <a:prstGeom prst="wedgeRoundRectCallout">
            <a:avLst>
              <a:gd name="adj1" fmla="val -75070"/>
              <a:gd name="adj2" fmla="val 2124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14</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302081667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1219200" y="4617023"/>
            <a:ext cx="6959599" cy="1614435"/>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122541477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fontScale="90000"/>
          </a:bodyPr>
          <a:lstStyle/>
          <a:p>
            <a:r>
              <a:rPr lang="en-US" dirty="0" smtClean="0"/>
              <a:t>High-Level Risk Assessment</a:t>
            </a:r>
            <a:br>
              <a:rPr lang="en-US" dirty="0" smtClean="0"/>
            </a:br>
            <a:r>
              <a:rPr lang="en-US" dirty="0" smtClean="0"/>
              <a:t>Summary</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36219250"/>
              </p:ext>
            </p:extLst>
          </p:nvPr>
        </p:nvGraphicFramePr>
        <p:xfrm>
          <a:off x="507999" y="1659469"/>
          <a:ext cx="8229600" cy="3960992"/>
        </p:xfrm>
        <a:graphic>
          <a:graphicData uri="http://schemas.openxmlformats.org/drawingml/2006/table">
            <a:tbl>
              <a:tblPr firstRow="1" bandRow="1">
                <a:tableStyleId>{D7AC3CCA-C797-4891-BE02-D94E43425B78}</a:tableStyleId>
              </a:tblPr>
              <a:tblGrid>
                <a:gridCol w="474133"/>
                <a:gridCol w="6853593"/>
                <a:gridCol w="901874"/>
              </a:tblGrid>
              <a:tr h="474416">
                <a:tc>
                  <a:txBody>
                    <a:bodyPr/>
                    <a:lstStyle/>
                    <a:p>
                      <a:r>
                        <a:rPr lang="en-US" dirty="0" smtClean="0"/>
                        <a:t>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IT Governance</a:t>
                      </a:r>
                      <a:r>
                        <a:rPr lang="en-US" sz="1800" b="1" kern="1200" baseline="0" dirty="0" smtClean="0">
                          <a:solidFill>
                            <a:schemeClr val="tx1"/>
                          </a:solidFill>
                          <a:effectLst/>
                          <a:latin typeface="+mn-lt"/>
                          <a:ea typeface="+mn-ea"/>
                          <a:cs typeface="+mn-cs"/>
                        </a:rPr>
                        <a:t> of University’s administrative applications</a:t>
                      </a:r>
                      <a:endParaRPr lang="en-US" sz="1800" b="1" kern="1200" dirty="0" smtClean="0">
                        <a:solidFill>
                          <a:schemeClr val="tx1"/>
                        </a:solidFill>
                        <a:effectLst/>
                        <a:latin typeface="+mn-lt"/>
                        <a:ea typeface="+mn-ea"/>
                        <a:cs typeface="+mn-cs"/>
                      </a:endParaRPr>
                    </a:p>
                  </a:txBody>
                  <a:tcPr/>
                </a:tc>
                <a:tc>
                  <a:txBody>
                    <a:bodyPr/>
                    <a:lstStyle/>
                    <a:p>
                      <a:r>
                        <a:rPr lang="en-US" b="1" dirty="0" smtClean="0"/>
                        <a:t>High</a:t>
                      </a:r>
                      <a:endParaRPr lang="en-US" b="1" dirty="0"/>
                    </a:p>
                  </a:txBody>
                  <a:tcPr/>
                </a:tc>
              </a:tr>
              <a:tr h="474416">
                <a:tc>
                  <a:txBody>
                    <a:bodyPr/>
                    <a:lstStyle/>
                    <a:p>
                      <a:r>
                        <a:rPr lang="en-US" sz="1800" kern="1200" dirty="0" smtClean="0">
                          <a:effectLst/>
                        </a:rPr>
                        <a:t>2</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effectLst/>
                        </a:rPr>
                        <a:t>Reporting</a:t>
                      </a:r>
                      <a:r>
                        <a:rPr lang="en-US" sz="1800" b="1" kern="1200" baseline="0" dirty="0" smtClean="0">
                          <a:effectLst/>
                        </a:rPr>
                        <a:t> </a:t>
                      </a:r>
                      <a:r>
                        <a:rPr lang="en-US" sz="1800" b="1" kern="1200" dirty="0" smtClean="0">
                          <a:effectLst/>
                        </a:rPr>
                        <a:t>and </a:t>
                      </a:r>
                      <a:r>
                        <a:rPr lang="en-US" sz="1800" b="1" kern="1200" dirty="0" smtClean="0">
                          <a:effectLst/>
                        </a:rPr>
                        <a:t>business intelligence (BI)</a:t>
                      </a:r>
                      <a:r>
                        <a:rPr lang="en-US" b="1" dirty="0" smtClean="0">
                          <a:effectLst/>
                        </a:rPr>
                        <a:t> </a:t>
                      </a:r>
                      <a:endParaRPr lang="en-US" b="1" dirty="0" smtClean="0"/>
                    </a:p>
                  </a:txBody>
                  <a:tcPr/>
                </a:tc>
                <a:tc>
                  <a:txBody>
                    <a:bodyPr/>
                    <a:lstStyle/>
                    <a:p>
                      <a:r>
                        <a:rPr lang="en-US" b="1" dirty="0" smtClean="0"/>
                        <a:t>High</a:t>
                      </a:r>
                      <a:endParaRPr lang="en-US" b="1" dirty="0"/>
                    </a:p>
                  </a:txBody>
                  <a:tcPr/>
                </a:tc>
              </a:tr>
              <a:tr h="474416">
                <a:tc>
                  <a:txBody>
                    <a:bodyPr/>
                    <a:lstStyle/>
                    <a:p>
                      <a:r>
                        <a:rPr lang="en-US" dirty="0" smtClean="0"/>
                        <a:t>3</a:t>
                      </a:r>
                      <a:endParaRPr lang="en-US" dirty="0"/>
                    </a:p>
                  </a:txBody>
                  <a:tcPr/>
                </a:tc>
                <a:tc>
                  <a:txBody>
                    <a:bodyPr/>
                    <a:lstStyle/>
                    <a:p>
                      <a:r>
                        <a:rPr lang="en-US" sz="1800" b="1" kern="1200" dirty="0" smtClean="0">
                          <a:solidFill>
                            <a:schemeClr val="dk1"/>
                          </a:solidFill>
                          <a:effectLst/>
                          <a:latin typeface="+mn-lt"/>
                          <a:ea typeface="+mn-ea"/>
                          <a:cs typeface="+mn-cs"/>
                        </a:rPr>
                        <a:t>Multiple enterprise systems containing basic PEOPLE data (Cornell Community)</a:t>
                      </a:r>
                      <a:r>
                        <a:rPr lang="en-US" b="1" dirty="0" smtClean="0">
                          <a:effectLst/>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4</a:t>
                      </a:r>
                      <a:endParaRPr lang="en-US" dirty="0"/>
                    </a:p>
                  </a:txBody>
                  <a:tcPr/>
                </a:tc>
                <a:tc>
                  <a:txBody>
                    <a:bodyPr/>
                    <a:lstStyle/>
                    <a:p>
                      <a:r>
                        <a:rPr lang="en-US" sz="1800" b="1" kern="1200" dirty="0" smtClean="0">
                          <a:solidFill>
                            <a:schemeClr val="dk1"/>
                          </a:solidFill>
                          <a:effectLst/>
                          <a:latin typeface="+mn-lt"/>
                          <a:ea typeface="+mn-ea"/>
                          <a:cs typeface="+mn-cs"/>
                        </a:rPr>
                        <a:t>Provisioning and De-Provisioning Process </a:t>
                      </a:r>
                      <a:endParaRPr lang="en-US" b="1" dirty="0"/>
                    </a:p>
                  </a:txBody>
                  <a:tcPr/>
                </a:tc>
                <a:tc>
                  <a:txBody>
                    <a:bodyPr/>
                    <a:lstStyle/>
                    <a:p>
                      <a:r>
                        <a:rPr lang="en-US" b="1" dirty="0" smtClean="0"/>
                        <a:t>High</a:t>
                      </a:r>
                      <a:endParaRPr lang="en-US" b="1" dirty="0"/>
                    </a:p>
                  </a:txBody>
                  <a:tcPr/>
                </a:tc>
              </a:tr>
              <a:tr h="474416">
                <a:tc>
                  <a:txBody>
                    <a:bodyPr/>
                    <a:lstStyle/>
                    <a:p>
                      <a:r>
                        <a:rPr lang="en-US" dirty="0" smtClean="0"/>
                        <a:t>5</a:t>
                      </a:r>
                      <a:endParaRPr lang="en-US" dirty="0"/>
                    </a:p>
                  </a:txBody>
                  <a:tcPr/>
                </a:tc>
                <a:tc>
                  <a:txBody>
                    <a:bodyPr/>
                    <a:lstStyle/>
                    <a:p>
                      <a:r>
                        <a:rPr lang="en-US" sz="1800" b="1" kern="1200" dirty="0" smtClean="0">
                          <a:solidFill>
                            <a:schemeClr val="dk1"/>
                          </a:solidFill>
                          <a:effectLst/>
                          <a:latin typeface="+mn-lt"/>
                          <a:ea typeface="+mn-ea"/>
                          <a:cs typeface="+mn-cs"/>
                        </a:rPr>
                        <a:t>Lack of internal talent and resources </a:t>
                      </a:r>
                      <a:endParaRPr lang="en-US" b="1" dirty="0"/>
                    </a:p>
                  </a:txBody>
                  <a:tcPr/>
                </a:tc>
                <a:tc>
                  <a:txBody>
                    <a:bodyPr/>
                    <a:lstStyle/>
                    <a:p>
                      <a:r>
                        <a:rPr lang="en-US" b="1" dirty="0" smtClean="0"/>
                        <a:t>High</a:t>
                      </a:r>
                      <a:endParaRPr lang="en-US" b="1" dirty="0"/>
                    </a:p>
                  </a:txBody>
                  <a:tcPr/>
                </a:tc>
              </a:tr>
              <a:tr h="474416">
                <a:tc>
                  <a:txBody>
                    <a:bodyPr/>
                    <a:lstStyle/>
                    <a:p>
                      <a:r>
                        <a:rPr lang="en-US" dirty="0" smtClean="0"/>
                        <a:t>6</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Multiple time collection applications</a:t>
                      </a:r>
                      <a:r>
                        <a:rPr lang="en-US" dirty="0" smtClean="0">
                          <a:solidFill>
                            <a:schemeClr val="tx1"/>
                          </a:solidFill>
                          <a:effectLst/>
                        </a:rPr>
                        <a:t> </a:t>
                      </a:r>
                      <a:r>
                        <a:rPr lang="en-US" sz="1800" b="1" kern="1200" dirty="0" smtClean="0">
                          <a:solidFill>
                            <a:schemeClr val="dk1"/>
                          </a:solidFill>
                          <a:effectLst/>
                          <a:latin typeface="+mn-lt"/>
                          <a:ea typeface="+mn-ea"/>
                          <a:cs typeface="+mn-cs"/>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7</a:t>
                      </a:r>
                      <a:endParaRPr lang="en-US" dirty="0"/>
                    </a:p>
                  </a:txBody>
                  <a:tcPr/>
                </a:tc>
                <a:tc>
                  <a:txBody>
                    <a:bodyPr/>
                    <a:lstStyle/>
                    <a:p>
                      <a:r>
                        <a:rPr lang="en-US" sz="1800" b="1" kern="1200" dirty="0" smtClean="0">
                          <a:solidFill>
                            <a:schemeClr val="tx1"/>
                          </a:solidFill>
                          <a:effectLst/>
                          <a:latin typeface="+mn-lt"/>
                          <a:ea typeface="+mn-ea"/>
                          <a:cs typeface="+mn-cs"/>
                        </a:rPr>
                        <a:t>Unit level solutions designed around</a:t>
                      </a:r>
                      <a:r>
                        <a:rPr lang="en-US" sz="1800" b="1" kern="1200" baseline="0" dirty="0" smtClean="0">
                          <a:solidFill>
                            <a:schemeClr val="tx1"/>
                          </a:solidFill>
                          <a:effectLst/>
                          <a:latin typeface="+mn-lt"/>
                          <a:ea typeface="+mn-ea"/>
                          <a:cs typeface="+mn-cs"/>
                        </a:rPr>
                        <a:t> </a:t>
                      </a:r>
                      <a:r>
                        <a:rPr lang="en-US" sz="1800" b="1" kern="1200" baseline="0" dirty="0" err="1" smtClean="0">
                          <a:solidFill>
                            <a:schemeClr val="tx1"/>
                          </a:solidFill>
                          <a:effectLst/>
                          <a:latin typeface="+mn-lt"/>
                          <a:ea typeface="+mn-ea"/>
                          <a:cs typeface="+mn-cs"/>
                        </a:rPr>
                        <a:t>Peoplesoft</a:t>
                      </a:r>
                      <a:r>
                        <a:rPr lang="en-US" sz="1800" b="1" kern="1200" baseline="0" dirty="0" smtClean="0">
                          <a:solidFill>
                            <a:schemeClr val="tx1"/>
                          </a:solidFill>
                          <a:effectLst/>
                          <a:latin typeface="+mn-lt"/>
                          <a:ea typeface="+mn-ea"/>
                          <a:cs typeface="+mn-cs"/>
                        </a:rPr>
                        <a:t> data</a:t>
                      </a:r>
                      <a:endParaRPr lang="en-US" sz="1800" b="1" kern="1200" dirty="0">
                        <a:solidFill>
                          <a:schemeClr val="tx1"/>
                        </a:solidFill>
                        <a:effectLst/>
                        <a:latin typeface="+mn-lt"/>
                        <a:ea typeface="+mn-ea"/>
                        <a:cs typeface="+mn-cs"/>
                      </a:endParaRPr>
                    </a:p>
                  </a:txBody>
                  <a:tcPr/>
                </a:tc>
                <a:tc>
                  <a:txBody>
                    <a:bodyPr/>
                    <a:lstStyle/>
                    <a:p>
                      <a:r>
                        <a:rPr lang="en-US" b="1" dirty="0" smtClean="0"/>
                        <a:t>Med</a:t>
                      </a:r>
                      <a:endParaRPr lang="en-US" b="1" dirty="0"/>
                    </a:p>
                  </a:txBody>
                  <a:tcPr/>
                </a:tc>
              </a:tr>
              <a:tr h="474416">
                <a:tc>
                  <a:txBody>
                    <a:bodyPr/>
                    <a:lstStyle/>
                    <a:p>
                      <a:r>
                        <a:rPr lang="en-US" dirty="0" smtClean="0"/>
                        <a:t>8</a:t>
                      </a:r>
                      <a:endParaRPr lang="en-US" dirty="0"/>
                    </a:p>
                  </a:txBody>
                  <a:tcPr/>
                </a:tc>
                <a:tc>
                  <a:txBody>
                    <a:bodyPr/>
                    <a:lstStyle/>
                    <a:p>
                      <a:r>
                        <a:rPr lang="en-US" sz="1800" b="1" kern="1200" dirty="0" smtClean="0">
                          <a:solidFill>
                            <a:schemeClr val="dk1"/>
                          </a:solidFill>
                          <a:effectLst/>
                          <a:latin typeface="+mn-lt"/>
                          <a:ea typeface="+mn-ea"/>
                          <a:cs typeface="+mn-cs"/>
                        </a:rPr>
                        <a:t>Historical data retention in PeopleSoft and </a:t>
                      </a:r>
                      <a:r>
                        <a:rPr lang="en-US" sz="1800" b="1" kern="1200" dirty="0" smtClean="0">
                          <a:solidFill>
                            <a:schemeClr val="dk1"/>
                          </a:solidFill>
                          <a:effectLst/>
                          <a:latin typeface="+mn-lt"/>
                          <a:ea typeface="+mn-ea"/>
                          <a:cs typeface="+mn-cs"/>
                        </a:rPr>
                        <a:t>HRPY warehouse</a:t>
                      </a:r>
                      <a:r>
                        <a:rPr lang="en-US" b="1" dirty="0" smtClean="0">
                          <a:effectLst/>
                        </a:rPr>
                        <a:t> </a:t>
                      </a:r>
                      <a:endParaRPr lang="en-US" b="1" dirty="0"/>
                    </a:p>
                  </a:txBody>
                  <a:tcPr/>
                </a:tc>
                <a:tc>
                  <a:txBody>
                    <a:bodyPr/>
                    <a:lstStyle/>
                    <a:p>
                      <a:r>
                        <a:rPr lang="en-US" b="1" dirty="0" smtClean="0"/>
                        <a:t>Med</a:t>
                      </a:r>
                      <a:endParaRPr lang="en-US" b="1" dirty="0"/>
                    </a:p>
                  </a:txBody>
                  <a:tcPr/>
                </a:tc>
              </a:tr>
            </a:tbl>
          </a:graphicData>
        </a:graphic>
      </p:graphicFrame>
    </p:spTree>
    <p:extLst>
      <p:ext uri="{BB962C8B-B14F-4D97-AF65-F5344CB8AC3E}">
        <p14:creationId xmlns:p14="http://schemas.microsoft.com/office/powerpoint/2010/main" val="89903527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55177624"/>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1.  IT Governance</a:t>
                      </a:r>
                      <a:r>
                        <a:rPr lang="en-US" sz="1800" b="1" kern="1200" baseline="0" dirty="0" smtClean="0">
                          <a:solidFill>
                            <a:schemeClr val="lt1"/>
                          </a:solidFill>
                          <a:effectLst/>
                          <a:latin typeface="+mn-lt"/>
                          <a:ea typeface="+mn-ea"/>
                          <a:cs typeface="+mn-cs"/>
                        </a:rPr>
                        <a:t> of University’s administrative applications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p>
                    <a:p>
                      <a:r>
                        <a:rPr lang="en-US" sz="1800" b="0" kern="1200" dirty="0" smtClean="0">
                          <a:solidFill>
                            <a:schemeClr val="dk1"/>
                          </a:solidFill>
                          <a:effectLst/>
                          <a:latin typeface="+mn-lt"/>
                          <a:ea typeface="+mn-ea"/>
                          <a:cs typeface="+mn-cs"/>
                        </a:rPr>
                        <a:t>Individual business</a:t>
                      </a:r>
                      <a:r>
                        <a:rPr lang="en-US" sz="1800" b="0" kern="1200" baseline="0" dirty="0" smtClean="0">
                          <a:solidFill>
                            <a:schemeClr val="dk1"/>
                          </a:solidFill>
                          <a:effectLst/>
                          <a:latin typeface="+mn-lt"/>
                          <a:ea typeface="+mn-ea"/>
                          <a:cs typeface="+mn-cs"/>
                        </a:rPr>
                        <a:t> a</a:t>
                      </a:r>
                      <a:r>
                        <a:rPr lang="en-US" sz="1800" b="0" kern="1200" dirty="0" smtClean="0">
                          <a:solidFill>
                            <a:schemeClr val="dk1"/>
                          </a:solidFill>
                          <a:effectLst/>
                          <a:latin typeface="+mn-lt"/>
                          <a:ea typeface="+mn-ea"/>
                          <a:cs typeface="+mn-cs"/>
                        </a:rPr>
                        <a:t>reas</a:t>
                      </a:r>
                      <a:r>
                        <a:rPr lang="en-US" sz="1800" b="0" kern="1200" baseline="0" dirty="0" smtClean="0">
                          <a:solidFill>
                            <a:schemeClr val="dk1"/>
                          </a:solidFill>
                          <a:effectLst/>
                          <a:latin typeface="+mn-lt"/>
                          <a:ea typeface="+mn-ea"/>
                          <a:cs typeface="+mn-cs"/>
                        </a:rPr>
                        <a:t> making IT decisions affecting direction, solutions, resources that have short and long term consequences which could impede the University’s IT strategic objectives.</a:t>
                      </a:r>
                    </a:p>
                    <a:p>
                      <a:r>
                        <a:rPr lang="en-US" sz="1800" kern="1200" dirty="0" smtClean="0">
                          <a:solidFill>
                            <a:schemeClr val="dk1"/>
                          </a:solidFill>
                          <a:latin typeface="+mn-lt"/>
                          <a:ea typeface="+mn-ea"/>
                          <a:cs typeface="+mn-cs"/>
                        </a:rPr>
                        <a:t> </a:t>
                      </a:r>
                      <a:endParaRPr lang="en-US" sz="1800" kern="1200" dirty="0" smtClean="0">
                        <a:solidFill>
                          <a:schemeClr val="dk1"/>
                        </a:solidFill>
                        <a:effectLst/>
                        <a:latin typeface="+mn-lt"/>
                        <a:ea typeface="+mn-ea"/>
                        <a:cs typeface="+mn-cs"/>
                      </a:endParaRPr>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Gain</a:t>
                      </a:r>
                      <a:r>
                        <a:rPr lang="en-US" sz="1800" b="0" kern="1200" baseline="0" dirty="0" smtClean="0">
                          <a:solidFill>
                            <a:schemeClr val="dk1"/>
                          </a:solidFill>
                          <a:effectLst/>
                          <a:latin typeface="+mn-lt"/>
                          <a:ea typeface="+mn-ea"/>
                          <a:cs typeface="+mn-cs"/>
                        </a:rPr>
                        <a:t> executive sponsorship to i</a:t>
                      </a:r>
                      <a:r>
                        <a:rPr lang="en-US" sz="1800" b="0" kern="1200" dirty="0" smtClean="0">
                          <a:solidFill>
                            <a:schemeClr val="dk1"/>
                          </a:solidFill>
                          <a:effectLst/>
                          <a:latin typeface="+mn-lt"/>
                          <a:ea typeface="+mn-ea"/>
                          <a:cs typeface="+mn-cs"/>
                        </a:rPr>
                        <a:t>mplement</a:t>
                      </a:r>
                      <a:r>
                        <a:rPr lang="en-US" sz="1800" b="0" kern="1200" baseline="0" dirty="0" smtClean="0">
                          <a:solidFill>
                            <a:schemeClr val="dk1"/>
                          </a:solidFill>
                          <a:effectLst/>
                          <a:latin typeface="+mn-lt"/>
                          <a:ea typeface="+mn-ea"/>
                          <a:cs typeface="+mn-cs"/>
                        </a:rPr>
                        <a:t> a f</a:t>
                      </a:r>
                      <a:r>
                        <a:rPr lang="en-US" sz="1800" b="0" kern="1200" dirty="0" smtClean="0">
                          <a:solidFill>
                            <a:schemeClr val="dk1"/>
                          </a:solidFill>
                          <a:effectLst/>
                          <a:latin typeface="+mn-lt"/>
                          <a:ea typeface="+mn-ea"/>
                          <a:cs typeface="+mn-cs"/>
                        </a:rPr>
                        <a:t>ramework and process</a:t>
                      </a:r>
                      <a:r>
                        <a:rPr lang="en-US" sz="1800" b="0" kern="1200" baseline="0" dirty="0" smtClean="0">
                          <a:solidFill>
                            <a:schemeClr val="dk1"/>
                          </a:solidFill>
                          <a:effectLst/>
                          <a:latin typeface="+mn-lt"/>
                          <a:ea typeface="+mn-ea"/>
                          <a:cs typeface="+mn-cs"/>
                        </a:rPr>
                        <a:t> </a:t>
                      </a:r>
                      <a:r>
                        <a:rPr lang="en-US" sz="1800" b="0" kern="1200" dirty="0" smtClean="0">
                          <a:solidFill>
                            <a:schemeClr val="dk1"/>
                          </a:solidFill>
                          <a:effectLst/>
                          <a:latin typeface="+mn-lt"/>
                          <a:ea typeface="+mn-ea"/>
                          <a:cs typeface="+mn-cs"/>
                        </a:rPr>
                        <a:t>with well-defined roles of</a:t>
                      </a:r>
                      <a:r>
                        <a:rPr lang="en-US" sz="1800" b="0" kern="1200" baseline="0" dirty="0" smtClean="0">
                          <a:solidFill>
                            <a:schemeClr val="dk1"/>
                          </a:solidFill>
                          <a:effectLst/>
                          <a:latin typeface="+mn-lt"/>
                          <a:ea typeface="+mn-ea"/>
                          <a:cs typeface="+mn-cs"/>
                        </a:rPr>
                        <a:t> responsibility for data, applications and infrastructure both during and after the project.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5163236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3222027"/>
              </p:ext>
            </p:extLst>
          </p:nvPr>
        </p:nvGraphicFramePr>
        <p:xfrm>
          <a:off x="457200" y="1879598"/>
          <a:ext cx="8229600" cy="34004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kern="1200" dirty="0" smtClean="0">
                          <a:effectLst/>
                        </a:rPr>
                        <a:t>2. </a:t>
                      </a:r>
                      <a:r>
                        <a:rPr lang="en-US" sz="1800" kern="1200" dirty="0" smtClean="0">
                          <a:effectLst/>
                        </a:rPr>
                        <a:t>Reporting </a:t>
                      </a:r>
                      <a:r>
                        <a:rPr lang="en-US" sz="1800" kern="1200" dirty="0" smtClean="0">
                          <a:effectLst/>
                        </a:rPr>
                        <a:t>and business intelligence (BI)</a:t>
                      </a:r>
                      <a:r>
                        <a:rPr lang="en-US" dirty="0" smtClean="0">
                          <a:effectLst/>
                        </a:rPr>
                        <a:t> </a:t>
                      </a:r>
                      <a:endParaRPr lang="en-US" dirty="0"/>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u="sng" kern="1200" dirty="0" smtClean="0">
                          <a:effectLst/>
                        </a:rPr>
                        <a:t>Risk</a:t>
                      </a:r>
                      <a:r>
                        <a:rPr lang="en-US" sz="1800" kern="1200" dirty="0" smtClean="0">
                          <a:effectLst/>
                        </a:rPr>
                        <a:t>:</a:t>
                      </a:r>
                    </a:p>
                    <a:p>
                      <a:r>
                        <a:rPr lang="en-US" sz="1800" kern="1200" dirty="0" smtClean="0">
                          <a:effectLst/>
                        </a:rPr>
                        <a:t>The University loses the ability to combine </a:t>
                      </a:r>
                      <a:r>
                        <a:rPr lang="en-US" sz="1800" kern="1200" dirty="0" smtClean="0">
                          <a:effectLst/>
                        </a:rPr>
                        <a:t>data for historical and analytical purposes,</a:t>
                      </a:r>
                      <a:r>
                        <a:rPr lang="en-US" sz="1800" kern="1200" baseline="0" dirty="0" smtClean="0">
                          <a:effectLst/>
                        </a:rPr>
                        <a:t> particularly across domains of data.</a:t>
                      </a:r>
                      <a:endParaRPr lang="en-US" dirty="0"/>
                    </a:p>
                  </a:txBody>
                  <a:tcPr/>
                </a:tc>
              </a:tr>
              <a:tr h="474416">
                <a:tc gridSpan="2">
                  <a:txBody>
                    <a:bodyPr/>
                    <a:lstStyle/>
                    <a:p>
                      <a:r>
                        <a:rPr lang="en-US" sz="1800" b="1" u="sng" kern="1200" dirty="0" smtClean="0">
                          <a:effectLst/>
                        </a:rPr>
                        <a:t>Mitigation Strategies</a:t>
                      </a:r>
                      <a:r>
                        <a:rPr lang="en-US" sz="1800" b="1" kern="1200" dirty="0" smtClean="0">
                          <a:effectLst/>
                        </a:rPr>
                        <a:t>:</a:t>
                      </a:r>
                    </a:p>
                    <a:p>
                      <a:pPr marL="342900" indent="-342900">
                        <a:buAutoNum type="arabicPeriod"/>
                      </a:pPr>
                      <a:r>
                        <a:rPr lang="en-US" sz="1800" kern="1200" dirty="0" smtClean="0">
                          <a:effectLst/>
                        </a:rPr>
                        <a:t>Obtain executive support for a vision for data delivery</a:t>
                      </a:r>
                      <a:r>
                        <a:rPr lang="en-US" sz="1800" kern="1200" baseline="0" dirty="0" smtClean="0">
                          <a:effectLst/>
                        </a:rPr>
                        <a:t> of people data.</a:t>
                      </a:r>
                    </a:p>
                    <a:p>
                      <a:pPr marL="342900" indent="-342900">
                        <a:buAutoNum type="arabicPeriod"/>
                      </a:pPr>
                      <a:r>
                        <a:rPr lang="en-US" sz="1800" kern="1200" dirty="0" smtClean="0">
                          <a:effectLst/>
                        </a:rPr>
                        <a:t>Assign resource(s) dedicated to defining a data mapping strategy and creation of </a:t>
                      </a:r>
                      <a:r>
                        <a:rPr lang="en-US" sz="1800" kern="1200" dirty="0" smtClean="0">
                          <a:effectLst/>
                        </a:rPr>
                        <a:t>data </a:t>
                      </a:r>
                      <a:r>
                        <a:rPr lang="en-US" sz="1800" kern="1200" dirty="0" smtClean="0">
                          <a:effectLst/>
                        </a:rPr>
                        <a:t>dictionary specific to Workday. </a:t>
                      </a:r>
                      <a:endParaRPr lang="en-US" sz="1800" kern="1200" dirty="0" smtClean="0">
                        <a:effectLst/>
                      </a:endParaRPr>
                    </a:p>
                    <a:p>
                      <a:pPr marL="342900" indent="-342900">
                        <a:buAutoNum type="arabicPeriod"/>
                      </a:pPr>
                      <a:r>
                        <a:rPr lang="en-US" sz="1800" kern="1200" dirty="0" smtClean="0">
                          <a:effectLst/>
                        </a:rPr>
                        <a:t>Design </a:t>
                      </a:r>
                      <a:r>
                        <a:rPr lang="en-US" sz="1800" kern="1200" dirty="0" smtClean="0">
                          <a:effectLst/>
                        </a:rPr>
                        <a:t>and implement a data mapping and reporting solution that supports cross</a:t>
                      </a:r>
                      <a:r>
                        <a:rPr lang="en-US" sz="1800" kern="1200" dirty="0" smtClean="0">
                          <a:effectLst/>
                        </a:rPr>
                        <a:t>-     functional </a:t>
                      </a:r>
                      <a:r>
                        <a:rPr lang="en-US" sz="1800" kern="1200" dirty="0" smtClean="0">
                          <a:effectLst/>
                        </a:rPr>
                        <a:t>reporting needs and scales</a:t>
                      </a:r>
                      <a:r>
                        <a:rPr lang="en-US" sz="1800" kern="1200" baseline="0" dirty="0" smtClean="0">
                          <a:effectLst/>
                        </a:rPr>
                        <a:t> to </a:t>
                      </a:r>
                      <a:r>
                        <a:rPr lang="en-US" sz="1800" kern="1200" dirty="0" smtClean="0">
                          <a:effectLst/>
                        </a:rPr>
                        <a:t>meet the University’s warehouse and BI objectives.</a:t>
                      </a:r>
                      <a:r>
                        <a:rPr lang="en-US" dirty="0" smtClean="0">
                          <a:effectLst/>
                        </a:rPr>
                        <a:t>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81988193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a:xfrm>
            <a:off x="1464744" y="1603901"/>
            <a:ext cx="6096000" cy="4525963"/>
          </a:xfrm>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57081249"/>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3. Multiple enterprise systems containing basic PEOPLE data (Cornell Community)</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Duplicate entry of people, increased overhead/costs to maintain across multiple systems, inaccurate reporting, incompleteness of data and data currency.</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technological solutions that will validate and synchronize PEOPLE data across multiple enterprise systems.  Define and implement business processes that support multiple points of data entry and common data management processes.</a:t>
                      </a:r>
                      <a:r>
                        <a:rPr lang="en-US" dirty="0" smtClean="0">
                          <a:effectLst/>
                        </a:rPr>
                        <a:t> </a:t>
                      </a:r>
                      <a:endParaRPr lang="en-US" dirty="0"/>
                    </a:p>
                  </a:txBody>
                  <a:tcPr/>
                </a:tc>
                <a:tc hMerge="1">
                  <a:txBody>
                    <a:bodyPr/>
                    <a:lstStyle/>
                    <a:p>
                      <a:endParaRPr lang="en-US" dirty="0"/>
                    </a:p>
                  </a:txBody>
                  <a:tcPr/>
                </a:tc>
              </a:tr>
            </a:tbl>
          </a:graphicData>
        </a:graphic>
      </p:graphicFrame>
      <p:sp>
        <p:nvSpPr>
          <p:cNvPr id="10"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52520045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857510729"/>
              </p:ext>
            </p:extLst>
          </p:nvPr>
        </p:nvGraphicFramePr>
        <p:xfrm>
          <a:off x="457200" y="1879598"/>
          <a:ext cx="8229600" cy="310896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4. Provisioning and De-Provisioning Process </a:t>
                      </a:r>
                    </a:p>
                    <a:p>
                      <a:r>
                        <a:rPr lang="en-US" sz="1200" b="1" i="1" kern="1200" dirty="0" smtClean="0">
                          <a:solidFill>
                            <a:schemeClr val="lt1"/>
                          </a:solidFill>
                          <a:effectLst/>
                          <a:latin typeface="+mn-lt"/>
                          <a:ea typeface="+mn-ea"/>
                          <a:cs typeface="+mn-cs"/>
                        </a:rPr>
                        <a:t>(including the identification, administration and termination of identities with access to information systems, buildings and data.)</a:t>
                      </a:r>
                      <a:endParaRPr lang="en-US" sz="12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Improper provisioning will result in technical, data privacy, user access, incorrect privileges (based on roles, rules and policies) and increased system and business administration costs.</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Overhaul provisioning practices and tools. Re-design and implement technological solutions to facilitate common, consistent, automated provisioning/de-provisioning solutions that scale multiple enterprise systems.</a:t>
                      </a:r>
                      <a:r>
                        <a:rPr lang="en-US" dirty="0" smtClean="0">
                          <a:effectLst/>
                        </a:rPr>
                        <a:t>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70472346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70934012"/>
              </p:ext>
            </p:extLst>
          </p:nvPr>
        </p:nvGraphicFramePr>
        <p:xfrm>
          <a:off x="457200" y="1791583"/>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5. Lack of internal talent and resources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Competing</a:t>
                      </a:r>
                      <a:r>
                        <a:rPr lang="en-US" sz="1800" kern="1200" baseline="0" dirty="0" smtClean="0">
                          <a:solidFill>
                            <a:schemeClr val="dk1"/>
                          </a:solidFill>
                          <a:effectLst/>
                          <a:latin typeface="+mn-lt"/>
                          <a:ea typeface="+mn-ea"/>
                          <a:cs typeface="+mn-cs"/>
                        </a:rPr>
                        <a:t> priorities, staff reduction and skillset availability will cause a d</a:t>
                      </a:r>
                      <a:r>
                        <a:rPr lang="en-US" sz="1800" kern="1200" dirty="0" smtClean="0">
                          <a:solidFill>
                            <a:schemeClr val="dk1"/>
                          </a:solidFill>
                          <a:effectLst/>
                          <a:latin typeface="+mn-lt"/>
                          <a:ea typeface="+mn-ea"/>
                          <a:cs typeface="+mn-cs"/>
                        </a:rPr>
                        <a:t>elay in the design, development, integration, remediation and troubleshooting for the University’s most complex, mission critical, administrative applications. </a:t>
                      </a:r>
                      <a:endParaRPr lang="en-US" dirty="0"/>
                    </a:p>
                  </a:txBody>
                  <a:tcPr/>
                </a:tc>
              </a:tr>
              <a:tr h="1063133">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Clearly</a:t>
                      </a:r>
                      <a:r>
                        <a:rPr lang="en-US" sz="1800" kern="1200" baseline="0" dirty="0" smtClean="0">
                          <a:solidFill>
                            <a:schemeClr val="dk1"/>
                          </a:solidFill>
                          <a:effectLst/>
                          <a:latin typeface="+mn-lt"/>
                          <a:ea typeface="+mn-ea"/>
                          <a:cs typeface="+mn-cs"/>
                        </a:rPr>
                        <a:t> define priorities.  Do r</a:t>
                      </a:r>
                      <a:r>
                        <a:rPr lang="en-US" sz="1800" kern="1200" dirty="0" smtClean="0">
                          <a:solidFill>
                            <a:schemeClr val="dk1"/>
                          </a:solidFill>
                          <a:effectLst/>
                          <a:latin typeface="+mn-lt"/>
                          <a:ea typeface="+mn-ea"/>
                          <a:cs typeface="+mn-cs"/>
                        </a:rPr>
                        <a:t>ealistic</a:t>
                      </a:r>
                      <a:r>
                        <a:rPr lang="en-US" sz="1800" kern="1200" baseline="0" dirty="0" smtClean="0">
                          <a:solidFill>
                            <a:schemeClr val="dk1"/>
                          </a:solidFill>
                          <a:effectLst/>
                          <a:latin typeface="+mn-lt"/>
                          <a:ea typeface="+mn-ea"/>
                          <a:cs typeface="+mn-cs"/>
                        </a:rPr>
                        <a:t> planning based on skillsets needed and competing priorities.  </a:t>
                      </a:r>
                      <a:r>
                        <a:rPr lang="en-US" sz="1800" kern="1200" dirty="0" smtClean="0">
                          <a:solidFill>
                            <a:schemeClr val="dk1"/>
                          </a:solidFill>
                          <a:effectLst/>
                          <a:latin typeface="+mn-lt"/>
                          <a:ea typeface="+mn-ea"/>
                          <a:cs typeface="+mn-cs"/>
                        </a:rPr>
                        <a:t>Augment staff with skilled consultants based on defined objectives.  Realize that consultants can not work independently</a:t>
                      </a:r>
                      <a:r>
                        <a:rPr lang="en-US" sz="1800" kern="1200" baseline="0" dirty="0" smtClean="0">
                          <a:solidFill>
                            <a:schemeClr val="dk1"/>
                          </a:solidFill>
                          <a:effectLst/>
                          <a:latin typeface="+mn-lt"/>
                          <a:ea typeface="+mn-ea"/>
                          <a:cs typeface="+mn-cs"/>
                        </a:rPr>
                        <a:t> and that technical and functional resources are necessary for each phase of deployment and operational transition.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02887197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445283452"/>
              </p:ext>
            </p:extLst>
          </p:nvPr>
        </p:nvGraphicFramePr>
        <p:xfrm>
          <a:off x="457200" y="1879598"/>
          <a:ext cx="8229600" cy="2303216"/>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6. Multiple time collection applications</a:t>
                      </a:r>
                      <a:r>
                        <a:rPr lang="en-US" dirty="0" smtClean="0">
                          <a:effectLst/>
                        </a:rPr>
                        <a:t>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Maintaining multiple time collection </a:t>
                      </a:r>
                      <a:r>
                        <a:rPr lang="en-US" sz="1800" kern="1200" dirty="0" smtClean="0">
                          <a:solidFill>
                            <a:schemeClr val="dk1"/>
                          </a:solidFill>
                          <a:effectLst/>
                          <a:latin typeface="+mn-lt"/>
                          <a:ea typeface="+mn-ea"/>
                          <a:cs typeface="+mn-cs"/>
                        </a:rPr>
                        <a:t>systems, </a:t>
                      </a:r>
                      <a:r>
                        <a:rPr lang="en-US" sz="1800" kern="1200" dirty="0" smtClean="0">
                          <a:solidFill>
                            <a:schemeClr val="dk1"/>
                          </a:solidFill>
                          <a:effectLst/>
                          <a:latin typeface="+mn-lt"/>
                          <a:ea typeface="+mn-ea"/>
                          <a:cs typeface="+mn-cs"/>
                        </a:rPr>
                        <a:t>1 Cornell modified vendor supplied</a:t>
                      </a:r>
                      <a:r>
                        <a:rPr lang="en-US" sz="1800" kern="1200" baseline="0" dirty="0" smtClean="0">
                          <a:solidFill>
                            <a:schemeClr val="dk1"/>
                          </a:solidFill>
                          <a:effectLst/>
                          <a:latin typeface="+mn-lt"/>
                          <a:ea typeface="+mn-ea"/>
                          <a:cs typeface="+mn-cs"/>
                        </a:rPr>
                        <a:t> application (</a:t>
                      </a:r>
                      <a:r>
                        <a:rPr lang="en-US" sz="1800" kern="1200" baseline="0" dirty="0" err="1" smtClean="0">
                          <a:solidFill>
                            <a:schemeClr val="dk1"/>
                          </a:solidFill>
                          <a:effectLst/>
                          <a:latin typeface="+mn-lt"/>
                          <a:ea typeface="+mn-ea"/>
                          <a:cs typeface="+mn-cs"/>
                        </a:rPr>
                        <a:t>Kronos</a:t>
                      </a:r>
                      <a:r>
                        <a:rPr lang="en-US" sz="1800" kern="1200" baseline="0" dirty="0" smtClean="0">
                          <a:solidFill>
                            <a:schemeClr val="dk1"/>
                          </a:solidFill>
                          <a:effectLst/>
                          <a:latin typeface="+mn-lt"/>
                          <a:ea typeface="+mn-ea"/>
                          <a:cs typeface="+mn-cs"/>
                        </a:rPr>
                        <a:t>) and 1 custom application (COLTS</a:t>
                      </a:r>
                      <a:r>
                        <a:rPr lang="en-US" sz="1800" kern="1200" baseline="0" dirty="0" smtClean="0">
                          <a:solidFill>
                            <a:schemeClr val="dk1"/>
                          </a:solidFill>
                          <a:effectLst/>
                          <a:latin typeface="+mn-lt"/>
                          <a:ea typeface="+mn-ea"/>
                          <a:cs typeface="+mn-cs"/>
                        </a:rPr>
                        <a:t>), </a:t>
                      </a:r>
                      <a:r>
                        <a:rPr lang="en-US" sz="1800" kern="1200" baseline="0" dirty="0" smtClean="0">
                          <a:solidFill>
                            <a:schemeClr val="dk1"/>
                          </a:solidFill>
                          <a:effectLst/>
                          <a:latin typeface="+mn-lt"/>
                          <a:ea typeface="+mn-ea"/>
                          <a:cs typeface="+mn-cs"/>
                        </a:rPr>
                        <a:t>will force extra  remediation work.</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Invest in</a:t>
                      </a:r>
                      <a:r>
                        <a:rPr lang="en-US" sz="1800" b="0" kern="1200" baseline="0" dirty="0" smtClean="0">
                          <a:solidFill>
                            <a:schemeClr val="dk1"/>
                          </a:solidFill>
                          <a:effectLst/>
                          <a:latin typeface="+mn-lt"/>
                          <a:ea typeface="+mn-ea"/>
                          <a:cs typeface="+mn-cs"/>
                        </a:rPr>
                        <a:t> </a:t>
                      </a:r>
                      <a:r>
                        <a:rPr lang="en-US" sz="1800" b="0" kern="1200" dirty="0" err="1" smtClean="0">
                          <a:solidFill>
                            <a:schemeClr val="dk1"/>
                          </a:solidFill>
                          <a:effectLst/>
                          <a:latin typeface="+mn-lt"/>
                          <a:ea typeface="+mn-ea"/>
                          <a:cs typeface="+mn-cs"/>
                        </a:rPr>
                        <a:t>Kronos</a:t>
                      </a:r>
                      <a:r>
                        <a:rPr lang="en-US" sz="1800" b="0" kern="1200" dirty="0" smtClean="0">
                          <a:solidFill>
                            <a:schemeClr val="dk1"/>
                          </a:solidFill>
                          <a:effectLst/>
                          <a:latin typeface="+mn-lt"/>
                          <a:ea typeface="+mn-ea"/>
                          <a:cs typeface="+mn-cs"/>
                        </a:rPr>
                        <a:t> early </a:t>
                      </a:r>
                      <a:r>
                        <a:rPr lang="en-US" sz="1800" b="0" kern="1200" dirty="0" smtClean="0">
                          <a:solidFill>
                            <a:schemeClr val="dk1"/>
                          </a:solidFill>
                          <a:effectLst/>
                          <a:latin typeface="+mn-lt"/>
                          <a:ea typeface="+mn-ea"/>
                          <a:cs typeface="+mn-cs"/>
                        </a:rPr>
                        <a:t>enough to avoid all COLTS remediation</a:t>
                      </a:r>
                      <a:r>
                        <a:rPr lang="en-US" sz="1800" b="0" kern="1200" baseline="0" dirty="0" smtClean="0">
                          <a:solidFill>
                            <a:schemeClr val="dk1"/>
                          </a:solidFill>
                          <a:effectLst/>
                          <a:latin typeface="+mn-lt"/>
                          <a:ea typeface="+mn-ea"/>
                          <a:cs typeface="+mn-cs"/>
                        </a:rPr>
                        <a: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25082475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590225499"/>
              </p:ext>
            </p:extLst>
          </p:nvPr>
        </p:nvGraphicFramePr>
        <p:xfrm>
          <a:off x="457200" y="1879598"/>
          <a:ext cx="8229600" cy="20288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7. </a:t>
                      </a:r>
                      <a:r>
                        <a:rPr lang="en-US" sz="1800" b="1" kern="1200" dirty="0" smtClean="0">
                          <a:solidFill>
                            <a:schemeClr val="lt1"/>
                          </a:solidFill>
                          <a:effectLst/>
                          <a:latin typeface="+mn-lt"/>
                          <a:ea typeface="+mn-ea"/>
                          <a:cs typeface="+mn-cs"/>
                        </a:rPr>
                        <a:t>Unit level solutions designed around</a:t>
                      </a:r>
                      <a:r>
                        <a:rPr lang="en-US" sz="1800" b="1" kern="1200" baseline="0" dirty="0" smtClean="0">
                          <a:solidFill>
                            <a:schemeClr val="lt1"/>
                          </a:solidFill>
                          <a:effectLst/>
                          <a:latin typeface="+mn-lt"/>
                          <a:ea typeface="+mn-ea"/>
                          <a:cs typeface="+mn-cs"/>
                        </a:rPr>
                        <a:t> </a:t>
                      </a:r>
                      <a:r>
                        <a:rPr lang="en-US" sz="1800" b="1" kern="1200" baseline="0" dirty="0" err="1" smtClean="0">
                          <a:solidFill>
                            <a:schemeClr val="lt1"/>
                          </a:solidFill>
                          <a:effectLst/>
                          <a:latin typeface="+mn-lt"/>
                          <a:ea typeface="+mn-ea"/>
                          <a:cs typeface="+mn-cs"/>
                        </a:rPr>
                        <a:t>Peoplesoft</a:t>
                      </a:r>
                      <a:r>
                        <a:rPr lang="en-US" sz="1800" b="1" kern="1200" baseline="0" dirty="0" smtClean="0">
                          <a:solidFill>
                            <a:schemeClr val="lt1"/>
                          </a:solidFill>
                          <a:effectLst/>
                          <a:latin typeface="+mn-lt"/>
                          <a:ea typeface="+mn-ea"/>
                          <a:cs typeface="+mn-cs"/>
                        </a:rPr>
                        <a:t> data</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a:t>
                      </a:r>
                      <a:r>
                        <a:rPr lang="en-US" sz="1800" kern="1200" baseline="0" dirty="0" smtClean="0">
                          <a:effectLst/>
                        </a:rPr>
                        <a:t> </a:t>
                      </a:r>
                      <a:r>
                        <a:rPr lang="en-US" sz="1800" kern="1200" dirty="0" smtClean="0">
                          <a:effectLst/>
                        </a:rPr>
                        <a:t>Risk</a:t>
                      </a:r>
                      <a:endParaRPr lang="en-US" sz="1800" kern="1200" dirty="0" smtClean="0">
                        <a:effectLst/>
                      </a:endParaRP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Unit level solutions designed </a:t>
                      </a:r>
                      <a:r>
                        <a:rPr lang="en-US" sz="1800" kern="1200" dirty="0" smtClean="0">
                          <a:solidFill>
                            <a:schemeClr val="dk1"/>
                          </a:solidFill>
                          <a:effectLst/>
                          <a:latin typeface="+mn-lt"/>
                          <a:ea typeface="+mn-ea"/>
                          <a:cs typeface="+mn-cs"/>
                        </a:rPr>
                        <a:t>around the PeopleSoft data </a:t>
                      </a:r>
                      <a:r>
                        <a:rPr lang="en-US" sz="1800" kern="1200" dirty="0" smtClean="0">
                          <a:solidFill>
                            <a:schemeClr val="dk1"/>
                          </a:solidFill>
                          <a:effectLst/>
                          <a:latin typeface="+mn-lt"/>
                          <a:ea typeface="+mn-ea"/>
                          <a:cs typeface="+mn-cs"/>
                        </a:rPr>
                        <a:t>fail.</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Identify impacted </a:t>
                      </a:r>
                      <a:r>
                        <a:rPr lang="en-US" sz="1800" kern="1200" dirty="0" smtClean="0">
                          <a:solidFill>
                            <a:schemeClr val="dk1"/>
                          </a:solidFill>
                          <a:effectLst/>
                          <a:latin typeface="+mn-lt"/>
                          <a:ea typeface="+mn-ea"/>
                          <a:cs typeface="+mn-cs"/>
                        </a:rPr>
                        <a:t>solutions and</a:t>
                      </a:r>
                      <a:r>
                        <a:rPr lang="en-US" sz="1800" kern="1200" baseline="0" dirty="0" smtClean="0">
                          <a:solidFill>
                            <a:schemeClr val="dk1"/>
                          </a:solidFill>
                          <a:effectLst/>
                          <a:latin typeface="+mn-lt"/>
                          <a:ea typeface="+mn-ea"/>
                          <a:cs typeface="+mn-cs"/>
                        </a:rPr>
                        <a:t> engage functional owners </a:t>
                      </a:r>
                      <a:r>
                        <a:rPr lang="en-US" sz="1800" kern="1200" dirty="0" smtClean="0">
                          <a:solidFill>
                            <a:schemeClr val="dk1"/>
                          </a:solidFill>
                          <a:effectLst/>
                          <a:latin typeface="+mn-lt"/>
                          <a:ea typeface="+mn-ea"/>
                          <a:cs typeface="+mn-cs"/>
                        </a:rPr>
                        <a:t>in </a:t>
                      </a:r>
                      <a:r>
                        <a:rPr lang="en-US" sz="1800" kern="1200" dirty="0" smtClean="0">
                          <a:solidFill>
                            <a:schemeClr val="dk1"/>
                          </a:solidFill>
                          <a:effectLst/>
                          <a:latin typeface="+mn-lt"/>
                          <a:ea typeface="+mn-ea"/>
                          <a:cs typeface="+mn-cs"/>
                        </a:rPr>
                        <a:t>project.</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41768460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02062860"/>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8. Historical data retention in PeopleSoft and </a:t>
                      </a:r>
                      <a:r>
                        <a:rPr lang="en-US" sz="1800" b="1" kern="1200" dirty="0" smtClean="0">
                          <a:solidFill>
                            <a:schemeClr val="lt1"/>
                          </a:solidFill>
                          <a:effectLst/>
                          <a:latin typeface="+mn-lt"/>
                          <a:ea typeface="+mn-ea"/>
                          <a:cs typeface="+mn-cs"/>
                        </a:rPr>
                        <a:t>HRPY warehouse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 Risk</a:t>
                      </a:r>
                      <a:endParaRPr lang="en-US" sz="1800" kern="1200" dirty="0" smtClean="0">
                        <a:effectLst/>
                      </a:endParaRP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1. Continued use of outdated (“stale”) data from PeopleSoft </a:t>
                      </a:r>
                      <a:r>
                        <a:rPr lang="en-US" sz="1800" kern="1200" dirty="0" smtClean="0">
                          <a:solidFill>
                            <a:schemeClr val="dk1"/>
                          </a:solidFill>
                          <a:effectLst/>
                          <a:latin typeface="+mn-lt"/>
                          <a:ea typeface="+mn-ea"/>
                          <a:cs typeface="+mn-cs"/>
                        </a:rPr>
                        <a:t>or HRPY warehouse </a:t>
                      </a:r>
                      <a:r>
                        <a:rPr lang="en-US" sz="1800" kern="1200" dirty="0" smtClean="0">
                          <a:solidFill>
                            <a:schemeClr val="dk1"/>
                          </a:solidFill>
                          <a:effectLst/>
                          <a:latin typeface="+mn-lt"/>
                          <a:ea typeface="+mn-ea"/>
                          <a:cs typeface="+mn-cs"/>
                        </a:rPr>
                        <a:t>can result in inaccurate </a:t>
                      </a:r>
                      <a:r>
                        <a:rPr lang="en-US" sz="1800" kern="1200" dirty="0" smtClean="0">
                          <a:solidFill>
                            <a:schemeClr val="dk1"/>
                          </a:solidFill>
                          <a:effectLst/>
                          <a:latin typeface="+mn-lt"/>
                          <a:ea typeface="+mn-ea"/>
                          <a:cs typeface="+mn-cs"/>
                        </a:rPr>
                        <a:t>reporting</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proliferation of stale data to shadow systems.</a:t>
                      </a:r>
                    </a:p>
                    <a:p>
                      <a:r>
                        <a:rPr lang="en-US" dirty="0" smtClean="0"/>
                        <a:t>2</a:t>
                      </a:r>
                      <a:r>
                        <a:rPr lang="en-US" dirty="0" smtClean="0"/>
                        <a:t>. Historical</a:t>
                      </a:r>
                      <a:r>
                        <a:rPr lang="en-US" baseline="0" dirty="0" smtClean="0"/>
                        <a:t> data won’t be able to be </a:t>
                      </a:r>
                      <a:r>
                        <a:rPr lang="en-US" baseline="0" dirty="0" smtClean="0"/>
                        <a:t>combined with </a:t>
                      </a:r>
                      <a:r>
                        <a:rPr lang="en-US" baseline="0" dirty="0" smtClean="0"/>
                        <a:t>Workday employee data.</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Disable</a:t>
                      </a:r>
                      <a:r>
                        <a:rPr lang="en-US" sz="1800" kern="1200" baseline="0" dirty="0" smtClean="0">
                          <a:solidFill>
                            <a:schemeClr val="dk1"/>
                          </a:solidFill>
                          <a:effectLst/>
                          <a:latin typeface="+mn-lt"/>
                          <a:ea typeface="+mn-ea"/>
                          <a:cs typeface="+mn-cs"/>
                        </a:rPr>
                        <a:t> access to the legacy employee records in PeopleSoft and revisit access to the legacy PeopleSoft HRPY warehouse.</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340868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Labor </a:t>
            </a:r>
            <a:r>
              <a:rPr lang="en-US" dirty="0" smtClean="0">
                <a:hlinkClick r:id="rId3"/>
              </a:rPr>
              <a:t>Subtotals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292861048"/>
              </p:ext>
            </p:extLst>
          </p:nvPr>
        </p:nvGraphicFramePr>
        <p:xfrm>
          <a:off x="932891" y="1082312"/>
          <a:ext cx="7747654" cy="3627234"/>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a:effectLst/>
                          <a:latin typeface="Arial"/>
                        </a:rPr>
                        <a:t>Identify 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a:effectLst/>
                          <a:latin typeface="Arial"/>
                        </a:rPr>
                        <a:t>Data deliver, 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523387">
                <a:tc>
                  <a:txBody>
                    <a:bodyPr/>
                    <a:lstStyle/>
                    <a:p>
                      <a:pPr algn="l" fontAlgn="t"/>
                      <a:r>
                        <a:rPr lang="en-US" sz="1600" b="0" i="0" u="none" strike="noStrike" dirty="0">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2000" b="0" i="0" u="none" strike="noStrike" dirty="0" smtClean="0">
                          <a:effectLst/>
                          <a:latin typeface="Arial"/>
                        </a:rPr>
                        <a:t>Core</a:t>
                      </a:r>
                      <a:r>
                        <a:rPr lang="en-US" sz="2000" b="0" i="0" u="none" strike="noStrike" baseline="0" dirty="0" smtClean="0">
                          <a:effectLst/>
                          <a:latin typeface="Arial"/>
                        </a:rPr>
                        <a:t> CIT Technical work totals</a:t>
                      </a:r>
                      <a:endParaRPr lang="en-US" sz="2000" b="0" i="0" u="none" strike="noStrike" dirty="0">
                        <a:effectLst/>
                        <a:latin typeface="Arial"/>
                      </a:endParaRPr>
                    </a:p>
                  </a:txBody>
                  <a:tcPr marL="12700" marR="12700" marT="12700" marB="0" anchor="ctr"/>
                </a:tc>
                <a:tc>
                  <a:txBody>
                    <a:bodyPr/>
                    <a:lstStyle/>
                    <a:p>
                      <a:pPr algn="r" fontAlgn="t"/>
                      <a:r>
                        <a:rPr lang="en-US" sz="2000" b="0" i="0" u="none" strike="noStrike" dirty="0">
                          <a:effectLst/>
                          <a:latin typeface="Arial"/>
                        </a:rPr>
                        <a:t> $3,389,000 </a:t>
                      </a:r>
                    </a:p>
                  </a:txBody>
                  <a:tcPr marL="12700" marR="12700" marT="12700" marB="0"/>
                </a:tc>
                <a:tc>
                  <a:txBody>
                    <a:bodyPr/>
                    <a:lstStyle/>
                    <a:p>
                      <a:pPr algn="r" fontAlgn="t"/>
                      <a:r>
                        <a:rPr lang="en-US" sz="2000" b="0" i="0" u="none" strike="noStrike" dirty="0">
                          <a:effectLst/>
                          <a:latin typeface="Arial"/>
                        </a:rPr>
                        <a:t> $5,327,500 </a:t>
                      </a:r>
                    </a:p>
                  </a:txBody>
                  <a:tcPr marL="12700" marR="12700" marT="12700" marB="0"/>
                </a:tc>
              </a:tr>
            </a:tbl>
          </a:graphicData>
        </a:graphic>
      </p:graphicFrame>
      <p:sp>
        <p:nvSpPr>
          <p:cNvPr id="3" name="TextBox 2"/>
          <p:cNvSpPr txBox="1"/>
          <p:nvPr/>
        </p:nvSpPr>
        <p:spPr>
          <a:xfrm>
            <a:off x="2361273" y="4711625"/>
            <a:ext cx="6319272" cy="1754327"/>
          </a:xfrm>
          <a:prstGeom prst="rect">
            <a:avLst/>
          </a:prstGeom>
          <a:noFill/>
        </p:spPr>
        <p:txBody>
          <a:bodyPr wrap="square" rtlCol="0">
            <a:spAutoFit/>
          </a:bodyPr>
          <a:lstStyle/>
          <a:p>
            <a:r>
              <a:rPr lang="en-US" b="1" dirty="0" smtClean="0"/>
              <a:t>Not included: </a:t>
            </a:r>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
        <p:nvSpPr>
          <p:cNvPr id="7" name="TextBox 6"/>
          <p:cNvSpPr txBox="1"/>
          <p:nvPr/>
        </p:nvSpPr>
        <p:spPr>
          <a:xfrm>
            <a:off x="391024" y="5031279"/>
            <a:ext cx="1244827" cy="923330"/>
          </a:xfrm>
          <a:prstGeom prst="rect">
            <a:avLst/>
          </a:prstGeom>
          <a:noFill/>
        </p:spPr>
        <p:txBody>
          <a:bodyPr wrap="none" rtlCol="0">
            <a:spAutoFit/>
          </a:bodyPr>
          <a:lstStyle/>
          <a:p>
            <a:r>
              <a:rPr lang="en-US" dirty="0"/>
              <a:t>Based on </a:t>
            </a:r>
            <a:endParaRPr lang="en-US" dirty="0" smtClean="0"/>
          </a:p>
          <a:p>
            <a:r>
              <a:rPr lang="en-US" dirty="0" smtClean="0"/>
              <a:t>$</a:t>
            </a:r>
            <a:r>
              <a:rPr lang="en-US" dirty="0"/>
              <a:t>100/hour.</a:t>
            </a:r>
          </a:p>
          <a:p>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Estimates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995189850"/>
              </p:ext>
            </p:extLst>
          </p:nvPr>
        </p:nvGraphicFramePr>
        <p:xfrm>
          <a:off x="660400" y="1274750"/>
          <a:ext cx="7420567" cy="2758311"/>
        </p:xfrm>
        <a:graphic>
          <a:graphicData uri="http://schemas.openxmlformats.org/drawingml/2006/table">
            <a:tbl>
              <a:tblPr firstRow="1" bandRow="1">
                <a:tableStyleId>{284E427A-3D55-4303-BF80-6455036E1DE7}</a:tableStyleId>
              </a:tblPr>
              <a:tblGrid>
                <a:gridCol w="4010654"/>
                <a:gridCol w="1703724"/>
                <a:gridCol w="1706189"/>
              </a:tblGrid>
              <a:tr h="4965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348874">
                <a:tc>
                  <a:txBody>
                    <a:bodyPr/>
                    <a:lstStyle/>
                    <a:p>
                      <a:pPr algn="l" fontAlgn="t"/>
                      <a:r>
                        <a:rPr lang="en-US" sz="1600" u="none" strike="noStrike" dirty="0" smtClean="0">
                          <a:effectLst/>
                        </a:rPr>
                        <a:t>Core CIT Technical Work Subtotal</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$3,389,000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$5,327,500 </a:t>
                      </a:r>
                      <a:endParaRPr lang="en-US" sz="1600" b="0" i="0" u="none" strike="noStrike" dirty="0">
                        <a:effectLst/>
                        <a:latin typeface="Arial"/>
                      </a:endParaRPr>
                    </a:p>
                  </a:txBody>
                  <a:tcPr marL="12700" marR="12700" marT="12700" marB="0"/>
                </a:tc>
              </a:tr>
              <a:tr h="307536">
                <a:tc>
                  <a:txBody>
                    <a:bodyPr/>
                    <a:lstStyle/>
                    <a:p>
                      <a:pPr algn="l" fontAlgn="t"/>
                      <a:r>
                        <a:rPr lang="en-US" sz="1600" u="none" strike="noStrike" dirty="0" err="1" smtClean="0">
                          <a:effectLst/>
                        </a:rPr>
                        <a:t>Kronos</a:t>
                      </a:r>
                      <a:r>
                        <a:rPr lang="en-US" sz="1600" u="none" strike="noStrike" dirty="0" smtClean="0">
                          <a:effectLst/>
                        </a:rPr>
                        <a:t> licenses</a:t>
                      </a:r>
                      <a:r>
                        <a:rPr lang="en-US" sz="1600" u="none" strike="noStrike" baseline="0" dirty="0" smtClean="0">
                          <a:effectLst/>
                        </a:rPr>
                        <a:t> , VMs,  and 1</a:t>
                      </a:r>
                      <a:r>
                        <a:rPr lang="en-US" sz="1600" u="none" strike="noStrike" baseline="30000" dirty="0" smtClean="0">
                          <a:effectLst/>
                        </a:rPr>
                        <a:t>st</a:t>
                      </a:r>
                      <a:r>
                        <a:rPr lang="en-US" sz="1600" u="none" strike="noStrike" baseline="0" dirty="0" smtClean="0">
                          <a:effectLst/>
                        </a:rPr>
                        <a:t> year support:</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Contingency for $150/</a:t>
                      </a:r>
                      <a:r>
                        <a:rPr lang="en-US" sz="1600" u="none" strike="noStrike" baseline="0" dirty="0" smtClean="0">
                          <a:effectLst/>
                        </a:rPr>
                        <a:t> hour </a:t>
                      </a:r>
                      <a:r>
                        <a:rPr lang="en-US" sz="1600" u="none" strike="noStrike" dirty="0" smtClean="0">
                          <a:effectLst/>
                        </a:rPr>
                        <a:t>contractors for ½ of the work</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$750,000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Changes to all down stream systems (a complete guess!)</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$100,000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r>
              <a:tr h="278074">
                <a:tc>
                  <a:txBody>
                    <a:bodyPr/>
                    <a:lstStyle/>
                    <a:p>
                      <a:pPr algn="l" fontAlgn="t"/>
                      <a:r>
                        <a:rPr lang="en-US" sz="1600" u="none" strike="noStrike" dirty="0" smtClean="0">
                          <a:effectLst/>
                        </a:rPr>
                        <a:t>Technical</a:t>
                      </a:r>
                      <a:r>
                        <a:rPr lang="en-US" sz="1600" u="none" strike="noStrike" baseline="0" dirty="0" smtClean="0">
                          <a:effectLst/>
                        </a:rPr>
                        <a:t> Project overhead (15%)</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$525,000</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$37,500 </a:t>
                      </a:r>
                      <a:endParaRPr lang="en-US" sz="1600" b="0" i="0" u="none" strike="noStrike" dirty="0">
                        <a:effectLst/>
                        <a:latin typeface="Arial"/>
                      </a:endParaRPr>
                    </a:p>
                  </a:txBody>
                  <a:tcPr marL="12700" marR="12700" marT="12700" marB="0"/>
                </a:tc>
              </a:tr>
              <a:tr h="278074">
                <a:tc>
                  <a:txBody>
                    <a:bodyPr/>
                    <a:lstStyle/>
                    <a:p>
                      <a:pPr algn="l" fontAlgn="ctr"/>
                      <a:r>
                        <a:rPr lang="en-US" sz="2000" u="none" strike="noStrike" dirty="0" smtClean="0">
                          <a:effectLst/>
                          <a:latin typeface="Arial"/>
                          <a:cs typeface="Arial"/>
                        </a:rPr>
                        <a:t>Most complete estimate</a:t>
                      </a:r>
                      <a:endParaRPr lang="en-US" sz="2000" b="0" i="0" u="none" strike="noStrike" dirty="0">
                        <a:effectLst/>
                        <a:latin typeface="Arial"/>
                        <a:cs typeface="Arial"/>
                      </a:endParaRPr>
                    </a:p>
                  </a:txBody>
                  <a:tcPr marL="12700" marR="12700" marT="12700" marB="0" anchor="ctr"/>
                </a:tc>
                <a:tc>
                  <a:txBody>
                    <a:bodyPr/>
                    <a:lstStyle/>
                    <a:p>
                      <a:pPr algn="r" fontAlgn="b"/>
                      <a:r>
                        <a:rPr lang="en-US" sz="2000" b="0" i="0" u="none" strike="noStrike" dirty="0">
                          <a:solidFill>
                            <a:srgbClr val="000000"/>
                          </a:solidFill>
                          <a:effectLst/>
                          <a:latin typeface="Arial"/>
                          <a:cs typeface="Arial"/>
                        </a:rPr>
                        <a:t>$4,924,000 </a:t>
                      </a:r>
                    </a:p>
                  </a:txBody>
                  <a:tcPr marL="12700" marR="12700" marT="12700" marB="0" anchor="b"/>
                </a:tc>
                <a:tc>
                  <a:txBody>
                    <a:bodyPr/>
                    <a:lstStyle/>
                    <a:p>
                      <a:pPr algn="r" fontAlgn="b"/>
                      <a:r>
                        <a:rPr lang="en-US" sz="2000" b="0" i="0" u="none" strike="noStrike" dirty="0">
                          <a:solidFill>
                            <a:srgbClr val="000000"/>
                          </a:solidFill>
                          <a:effectLst/>
                          <a:latin typeface="Arial"/>
                          <a:cs typeface="Arial"/>
                        </a:rPr>
                        <a:t>$6,615,000 </a:t>
                      </a:r>
                    </a:p>
                  </a:txBody>
                  <a:tcPr marL="12700" marR="12700" marT="12700" marB="0" anchor="b"/>
                </a:tc>
              </a:tr>
            </a:tbl>
          </a:graphicData>
        </a:graphic>
      </p:graphicFrame>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members;</a:t>
            </a:r>
          </a:p>
        </p:txBody>
      </p:sp>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steps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Understand executive expectations, priorities, and direction.</a:t>
            </a:r>
          </a:p>
          <a:p>
            <a:r>
              <a:rPr lang="en-US" dirty="0" smtClean="0"/>
              <a:t>When </a:t>
            </a:r>
            <a:r>
              <a:rPr lang="en-US" dirty="0" smtClean="0"/>
              <a:t>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a:t>
            </a:r>
            <a:r>
              <a:rPr lang="en-US" dirty="0" smtClean="0"/>
              <a:t>work</a:t>
            </a:r>
            <a:endParaRPr lang="en-US" dirty="0"/>
          </a:p>
          <a:p>
            <a:pPr lvl="1"/>
            <a:r>
              <a:rPr lang="en-US" dirty="0" smtClean="0"/>
              <a:t>Address </a:t>
            </a:r>
            <a:r>
              <a:rPr lang="en-US" dirty="0" smtClean="0"/>
              <a:t>risks </a:t>
            </a:r>
            <a:r>
              <a:rPr lang="en-US" dirty="0" smtClean="0"/>
              <a:t>and open questions presented</a:t>
            </a:r>
          </a:p>
          <a:p>
            <a:pPr lvl="1"/>
            <a:r>
              <a:rPr lang="en-US" dirty="0" smtClean="0"/>
              <a:t>Prepare </a:t>
            </a:r>
            <a:r>
              <a:rPr lang="en-US" dirty="0"/>
              <a:t>an implementation </a:t>
            </a:r>
            <a:r>
              <a:rPr lang="en-US" dirty="0" smtClean="0"/>
              <a:t>plan</a:t>
            </a:r>
          </a:p>
          <a:p>
            <a:pPr lvl="1"/>
            <a:r>
              <a:rPr lang="en-US" dirty="0"/>
              <a:t>Prototype </a:t>
            </a:r>
            <a:r>
              <a:rPr lang="en-US" dirty="0" smtClean="0"/>
              <a:t>key integrations</a:t>
            </a:r>
            <a:endParaRPr lang="en-US" dirty="0"/>
          </a:p>
          <a:p>
            <a:pPr lvl="1"/>
            <a:r>
              <a:rPr lang="en-US" dirty="0"/>
              <a:t>Extend PS </a:t>
            </a:r>
            <a:r>
              <a:rPr lang="en-US" dirty="0" smtClean="0"/>
              <a:t>Consulting engagement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t>
            </a:r>
            <a:endParaRPr lang="en-US" dirty="0"/>
          </a:p>
        </p:txBody>
      </p:sp>
      <p:sp>
        <p:nvSpPr>
          <p:cNvPr id="3" name="Content Placeholder 2"/>
          <p:cNvSpPr>
            <a:spLocks noGrp="1"/>
          </p:cNvSpPr>
          <p:nvPr>
            <p:ph idx="1"/>
          </p:nvPr>
        </p:nvSpPr>
        <p:spPr/>
        <p:txBody>
          <a:bodyPr/>
          <a:lstStyle/>
          <a:p>
            <a:r>
              <a:rPr lang="en-US" dirty="0" smtClean="0"/>
              <a:t>The slides and supporting documentation is available here: </a:t>
            </a:r>
          </a:p>
          <a:p>
            <a:pPr marL="0" indent="0">
              <a:buNone/>
            </a:pPr>
            <a:r>
              <a:rPr lang="en-US" sz="2400" dirty="0" smtClean="0">
                <a:hlinkClick r:id="rId2"/>
              </a:rPr>
              <a:t>https</a:t>
            </a:r>
            <a:r>
              <a:rPr lang="en-US" sz="2400" dirty="0">
                <a:hlinkClick r:id="rId2"/>
              </a:rPr>
              <a:t>://</a:t>
            </a:r>
            <a:r>
              <a:rPr lang="en-US" sz="2400" dirty="0" err="1">
                <a:hlinkClick r:id="rId2"/>
              </a:rPr>
              <a:t>confluence.cornell.edu</a:t>
            </a:r>
            <a:r>
              <a:rPr lang="en-US" sz="2400" dirty="0">
                <a:hlinkClick r:id="rId2"/>
              </a:rPr>
              <a:t>/display/WRKDAYTCHPOV/Home</a:t>
            </a:r>
            <a:endParaRPr lang="en-US" sz="2400"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spTree>
    <p:extLst>
      <p:ext uri="{BB962C8B-B14F-4D97-AF65-F5344CB8AC3E}">
        <p14:creationId xmlns:p14="http://schemas.microsoft.com/office/powerpoint/2010/main" val="2416938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615" y="320676"/>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392911757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44"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
        <p:nvSpPr>
          <p:cNvPr id="2" name="Rounded Rectangular Callout 1"/>
          <p:cNvSpPr/>
          <p:nvPr/>
        </p:nvSpPr>
        <p:spPr>
          <a:xfrm>
            <a:off x="6553200" y="2033826"/>
            <a:ext cx="1828800" cy="605947"/>
          </a:xfrm>
          <a:prstGeom prst="wedgeRoundRectCallout">
            <a:avLst>
              <a:gd name="adj1" fmla="val -80803"/>
              <a:gd name="adj2" fmla="val 2643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581822" y="2971612"/>
            <a:ext cx="1800179" cy="869071"/>
          </a:xfrm>
          <a:prstGeom prst="wedgeRoundRectCallout">
            <a:avLst>
              <a:gd name="adj1" fmla="val -80077"/>
              <a:gd name="adj2" fmla="val 1236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581822" y="4222048"/>
            <a:ext cx="1800180" cy="654752"/>
          </a:xfrm>
          <a:prstGeom prst="wedgeRoundRectCallout">
            <a:avLst>
              <a:gd name="adj1" fmla="val -63979"/>
              <a:gd name="adj2" fmla="val 84872"/>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
        <p:nvSpPr>
          <p:cNvPr id="13" name="Rounded Rectangular Callout 12"/>
          <p:cNvSpPr/>
          <p:nvPr/>
        </p:nvSpPr>
        <p:spPr>
          <a:xfrm>
            <a:off x="924514" y="2825734"/>
            <a:ext cx="1836977" cy="580414"/>
          </a:xfrm>
          <a:prstGeom prst="wedgeRoundRectCallout">
            <a:avLst>
              <a:gd name="adj1" fmla="val 4795"/>
              <a:gd name="adj2" fmla="val -2340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00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Persons</a:t>
            </a:r>
          </a:p>
          <a:p>
            <a:pPr marL="914400" lvl="2" indent="0">
              <a:buNone/>
            </a:pPr>
            <a:endParaRPr lang="en-US" sz="2300" dirty="0" smtClean="0">
              <a:solidFill>
                <a:srgbClr val="000000"/>
              </a:solidFill>
            </a:endParaRPr>
          </a:p>
          <a:p>
            <a:pPr marL="514350" lvl="1" indent="0">
              <a:buNone/>
            </a:pPr>
            <a:r>
              <a:rPr lang="en-US" sz="2700" dirty="0" smtClean="0">
                <a:solidFill>
                  <a:srgbClr val="000000"/>
                </a:solidFill>
              </a:rPr>
              <a:t>+ </a:t>
            </a:r>
            <a:r>
              <a:rPr lang="en-US" sz="2000" dirty="0" smtClean="0">
                <a:solidFill>
                  <a:srgbClr val="000000"/>
                </a:solidFill>
              </a:rPr>
              <a:t>28,409 unidentifiable people</a:t>
            </a: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Rounded Rectangular Callout 6"/>
          <p:cNvSpPr/>
          <p:nvPr/>
        </p:nvSpPr>
        <p:spPr>
          <a:xfrm>
            <a:off x="6248399" y="1275478"/>
            <a:ext cx="2099733" cy="3990789"/>
          </a:xfrm>
          <a:prstGeom prst="wedgeRoundRectCallout">
            <a:avLst>
              <a:gd name="adj1" fmla="val -185642"/>
              <a:gd name="adj2" fmla="val -27048"/>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Workday</a:t>
            </a:r>
            <a:r>
              <a:rPr lang="en-US" sz="1600" dirty="0" smtClean="0"/>
              <a:t> is expected to take ownership of  records for employees active  the year it is deployed, which is under 20% of all employee records in PeopleSoft today. </a:t>
            </a:r>
            <a:r>
              <a:rPr lang="en-US" sz="1600" dirty="0" smtClean="0"/>
              <a:t>It is expected that historical </a:t>
            </a:r>
            <a:r>
              <a:rPr lang="en-US" sz="1600" dirty="0" smtClean="0"/>
              <a:t>employee records will not be converted.</a:t>
            </a:r>
            <a:endParaRPr lang="en-US" sz="1600" dirty="0"/>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6</a:t>
            </a:fld>
            <a:endParaRPr lang="en-US"/>
          </a:p>
        </p:txBody>
      </p:sp>
      <p:pic>
        <p:nvPicPr>
          <p:cNvPr id="5" name="Picture 4" descr="Workday_PeopleSof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25" y="709082"/>
            <a:ext cx="4622800" cy="5715000"/>
          </a:xfrm>
          <a:prstGeom prst="rect">
            <a:avLst/>
          </a:prstGeom>
        </p:spPr>
      </p:pic>
      <p:sp>
        <p:nvSpPr>
          <p:cNvPr id="6"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PeopleSoft</a:t>
            </a:r>
            <a:endParaRPr lang="en-US" dirty="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7</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8</a:t>
            </a:fld>
            <a:endParaRPr lang="en-US"/>
          </a:p>
        </p:txBody>
      </p:sp>
      <p:sp>
        <p:nvSpPr>
          <p:cNvPr id="7" name="Title 1"/>
          <p:cNvSpPr>
            <a:spLocks noGrp="1"/>
          </p:cNvSpPr>
          <p:nvPr>
            <p:ph type="title"/>
          </p:nvPr>
        </p:nvSpPr>
        <p:spPr>
          <a:xfrm>
            <a:off x="457200" y="274638"/>
            <a:ext cx="8229600" cy="1143000"/>
          </a:xfrm>
        </p:spPr>
        <p:txBody>
          <a:bodyPr/>
          <a:lstStyle/>
          <a:p>
            <a:r>
              <a:rPr lang="en-US" dirty="0" smtClean="0"/>
              <a:t>Recap: In Numbers</a:t>
            </a:r>
            <a:endParaRPr lang="en-US" dirty="0"/>
          </a:p>
        </p:txBody>
      </p:sp>
      <p:sp>
        <p:nvSpPr>
          <p:cNvPr id="8" name="Date Placeholder 3"/>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67868A5E-6BBA-964D-A567-0E97CDFDCD3A}"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5/10/11</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CIT's report on the impact of Workday</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E7E4E951-29B6-4F4F-85B1-AF82D8333769}"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849360090"/>
              </p:ext>
            </p:extLst>
          </p:nvPr>
        </p:nvGraphicFramePr>
        <p:xfrm>
          <a:off x="253998" y="1727200"/>
          <a:ext cx="8432802" cy="4312920"/>
        </p:xfrm>
        <a:graphic>
          <a:graphicData uri="http://schemas.openxmlformats.org/drawingml/2006/table">
            <a:tbl>
              <a:tblPr firstRow="1" bandRow="1">
                <a:tableStyleId>{5C22544A-7EE6-4342-B048-85BDC9FD1C3A}</a:tableStyleId>
              </a:tblPr>
              <a:tblGrid>
                <a:gridCol w="7167060"/>
                <a:gridCol w="1265742"/>
              </a:tblGrid>
              <a:tr h="370840">
                <a:tc>
                  <a:txBody>
                    <a:bodyPr/>
                    <a:lstStyle/>
                    <a:p>
                      <a:endParaRPr lang="en-US" dirty="0"/>
                    </a:p>
                  </a:txBody>
                  <a:tcPr/>
                </a:tc>
                <a:tc>
                  <a:txBody>
                    <a:bodyPr/>
                    <a:lstStyle/>
                    <a:p>
                      <a:endParaRPr lang="en-US"/>
                    </a:p>
                  </a:txBody>
                  <a:tcPr/>
                </a:tc>
              </a:tr>
              <a:tr h="370840">
                <a:tc>
                  <a:txBody>
                    <a:bodyPr/>
                    <a:lstStyle/>
                    <a:p>
                      <a:r>
                        <a:rPr lang="en-US" dirty="0" smtClean="0"/>
                        <a:t># of PS Campus Community tables shared between HRMS, Campus Solutions, CR</a:t>
                      </a:r>
                      <a:endParaRPr lang="en-US" dirty="0"/>
                    </a:p>
                  </a:txBody>
                  <a:tcPr/>
                </a:tc>
                <a:tc>
                  <a:txBody>
                    <a:bodyPr/>
                    <a:lstStyle/>
                    <a:p>
                      <a:r>
                        <a:rPr lang="en-US" dirty="0" smtClean="0"/>
                        <a:t>25</a:t>
                      </a:r>
                      <a:endParaRPr lang="en-US" dirty="0"/>
                    </a:p>
                  </a:txBody>
                  <a:tcPr/>
                </a:tc>
              </a:tr>
              <a:tr h="370840">
                <a:tc>
                  <a:txBody>
                    <a:bodyPr/>
                    <a:lstStyle/>
                    <a:p>
                      <a:r>
                        <a:rPr lang="en-US" dirty="0" smtClean="0"/>
                        <a:t>    # of PS Campus Community business</a:t>
                      </a:r>
                      <a:r>
                        <a:rPr lang="en-US" baseline="0" dirty="0" smtClean="0"/>
                        <a:t> processes impacted by above tables</a:t>
                      </a:r>
                      <a:endParaRPr lang="en-US" dirty="0"/>
                    </a:p>
                  </a:txBody>
                  <a:tcPr/>
                </a:tc>
                <a:tc>
                  <a:txBody>
                    <a:bodyPr/>
                    <a:lstStyle/>
                    <a:p>
                      <a:r>
                        <a:rPr lang="en-US" dirty="0" smtClean="0"/>
                        <a:t>712</a:t>
                      </a:r>
                      <a:endParaRPr lang="en-US" dirty="0"/>
                    </a:p>
                  </a:txBody>
                  <a:tcPr/>
                </a:tc>
              </a:tr>
              <a:tr h="370840">
                <a:tc>
                  <a:txBody>
                    <a:bodyPr/>
                    <a:lstStyle/>
                    <a:p>
                      <a:r>
                        <a:rPr lang="en-US" dirty="0" smtClean="0"/>
                        <a:t>#</a:t>
                      </a:r>
                      <a:r>
                        <a:rPr lang="en-US" baseline="0" dirty="0" smtClean="0"/>
                        <a:t> of PS HRMS tables used by Campus Solutions &amp; CR</a:t>
                      </a:r>
                      <a:endParaRPr lang="en-US" dirty="0" smtClean="0"/>
                    </a:p>
                  </a:txBody>
                  <a:tcPr/>
                </a:tc>
                <a:tc>
                  <a:txBody>
                    <a:bodyPr/>
                    <a:lstStyle/>
                    <a:p>
                      <a:r>
                        <a:rPr lang="en-US" dirty="0" smtClean="0"/>
                        <a:t>32</a:t>
                      </a:r>
                      <a:endParaRPr lang="en-US" dirty="0"/>
                    </a:p>
                  </a:txBody>
                  <a:tcPr/>
                </a:tc>
              </a:tr>
              <a:tr h="370840">
                <a:tc>
                  <a:txBody>
                    <a:bodyPr/>
                    <a:lstStyle/>
                    <a:p>
                      <a:r>
                        <a:rPr lang="en-US" dirty="0" smtClean="0"/>
                        <a:t>   # of PS Campus</a:t>
                      </a:r>
                      <a:r>
                        <a:rPr lang="en-US" baseline="0" dirty="0" smtClean="0"/>
                        <a:t> Solution &amp; CR business processes impacted by above tables</a:t>
                      </a:r>
                      <a:endParaRPr lang="en-US" dirty="0" smtClean="0"/>
                    </a:p>
                  </a:txBody>
                  <a:tcPr/>
                </a:tc>
                <a:tc>
                  <a:txBody>
                    <a:bodyPr/>
                    <a:lstStyle/>
                    <a:p>
                      <a:r>
                        <a:rPr lang="en-US" dirty="0" smtClean="0"/>
                        <a:t>585</a:t>
                      </a:r>
                      <a:endParaRPr lang="en-US" dirty="0"/>
                    </a:p>
                  </a:txBody>
                  <a:tcPr/>
                </a:tc>
              </a:tr>
              <a:tr h="370840">
                <a:tc>
                  <a:txBody>
                    <a:bodyPr/>
                    <a:lstStyle/>
                    <a:p>
                      <a:r>
                        <a:rPr lang="en-US" dirty="0" smtClean="0"/>
                        <a:t># of PS Production Control jobs to decommission</a:t>
                      </a:r>
                    </a:p>
                  </a:txBody>
                  <a:tcPr/>
                </a:tc>
                <a:tc>
                  <a:txBody>
                    <a:bodyPr/>
                    <a:lstStyle/>
                    <a:p>
                      <a:r>
                        <a:rPr lang="en-US" dirty="0" smtClean="0"/>
                        <a:t>51</a:t>
                      </a:r>
                      <a:endParaRPr lang="en-US" dirty="0"/>
                    </a:p>
                  </a:txBody>
                  <a:tcPr/>
                </a:tc>
              </a:tr>
              <a:tr h="370840">
                <a:tc>
                  <a:txBody>
                    <a:bodyPr/>
                    <a:lstStyle/>
                    <a:p>
                      <a:r>
                        <a:rPr lang="en-US" sz="1800" dirty="0" smtClean="0"/>
                        <a:t># of new Workday integration related batch jobs to create, test and schedule and monitor</a:t>
                      </a:r>
                      <a:endParaRPr lang="en-US" dirty="0"/>
                    </a:p>
                  </a:txBody>
                  <a:tcPr/>
                </a:tc>
                <a:tc>
                  <a:txBody>
                    <a:bodyPr/>
                    <a:lstStyle/>
                    <a:p>
                      <a:r>
                        <a:rPr lang="en-US" dirty="0" smtClean="0"/>
                        <a:t>~ </a:t>
                      </a:r>
                      <a:r>
                        <a:rPr lang="en-US" dirty="0" smtClean="0"/>
                        <a:t>dozen</a:t>
                      </a:r>
                      <a:endParaRPr lang="en-US" dirty="0"/>
                    </a:p>
                  </a:txBody>
                  <a:tcPr/>
                </a:tc>
              </a:tr>
              <a:tr h="370840">
                <a:tc>
                  <a:txBody>
                    <a:bodyPr/>
                    <a:lstStyle/>
                    <a:p>
                      <a:r>
                        <a:rPr lang="en-US" sz="1800" dirty="0" smtClean="0"/>
                        <a:t># of </a:t>
                      </a:r>
                      <a:r>
                        <a:rPr lang="en-US" sz="1800" dirty="0" smtClean="0"/>
                        <a:t>direct </a:t>
                      </a:r>
                      <a:r>
                        <a:rPr lang="en-US" sz="1800" dirty="0" smtClean="0"/>
                        <a:t>connections by other applications to PeopleSoft that are affected</a:t>
                      </a:r>
                      <a:endParaRPr lang="en-US" dirty="0"/>
                    </a:p>
                  </a:txBody>
                  <a:tcPr/>
                </a:tc>
                <a:tc>
                  <a:txBody>
                    <a:bodyPr/>
                    <a:lstStyle/>
                    <a:p>
                      <a:r>
                        <a:rPr lang="en-US" dirty="0" smtClean="0"/>
                        <a:t>~ </a:t>
                      </a:r>
                      <a:r>
                        <a:rPr lang="en-US" dirty="0" smtClean="0"/>
                        <a:t>dozen</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3119</TotalTime>
  <Words>2917</Words>
  <Application>Microsoft Macintosh PowerPoint</Application>
  <PresentationFormat>On-screen Show (4:3)</PresentationFormat>
  <Paragraphs>440</Paragraphs>
  <Slides>29</Slides>
  <Notes>25</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A Technical Point of View</vt:lpstr>
      <vt:lpstr>Topics to cover</vt:lpstr>
      <vt:lpstr>PowerPoint Presentation</vt:lpstr>
      <vt:lpstr>PowerPoint Presentation</vt:lpstr>
      <vt:lpstr>Cornell’s People Records in PeopleSoft</vt:lpstr>
      <vt:lpstr>PowerPoint Presentation</vt:lpstr>
      <vt:lpstr>Search – Match :  match and avoid  duplicate People  records in  both systems.</vt:lpstr>
      <vt:lpstr>Recap: In Numbers</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High-Level Risk Assessment Summary</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Labor Subtotals</vt:lpstr>
      <vt:lpstr>Total Estimates</vt:lpstr>
      <vt:lpstr>Next steps</vt:lpstr>
      <vt:lpstr>More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159</cp:revision>
  <dcterms:created xsi:type="dcterms:W3CDTF">2011-05-09T18:03:04Z</dcterms:created>
  <dcterms:modified xsi:type="dcterms:W3CDTF">2011-05-10T15:41:17Z</dcterms:modified>
</cp:coreProperties>
</file>