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4"/>
  </p:notesMasterIdLst>
  <p:handoutMasterIdLst>
    <p:handoutMasterId r:id="rId35"/>
  </p:handoutMasterIdLst>
  <p:sldIdLst>
    <p:sldId id="256" r:id="rId2"/>
    <p:sldId id="257" r:id="rId3"/>
    <p:sldId id="258" r:id="rId4"/>
    <p:sldId id="282" r:id="rId5"/>
    <p:sldId id="284" r:id="rId6"/>
    <p:sldId id="262" r:id="rId7"/>
    <p:sldId id="281" r:id="rId8"/>
    <p:sldId id="280" r:id="rId9"/>
    <p:sldId id="276" r:id="rId10"/>
    <p:sldId id="285" r:id="rId11"/>
    <p:sldId id="286" r:id="rId12"/>
    <p:sldId id="287" r:id="rId13"/>
    <p:sldId id="279" r:id="rId14"/>
    <p:sldId id="278" r:id="rId15"/>
    <p:sldId id="277" r:id="rId16"/>
    <p:sldId id="288" r:id="rId17"/>
    <p:sldId id="275" r:id="rId18"/>
    <p:sldId id="293" r:id="rId19"/>
    <p:sldId id="294" r:id="rId20"/>
    <p:sldId id="295" r:id="rId21"/>
    <p:sldId id="259" r:id="rId22"/>
    <p:sldId id="290" r:id="rId23"/>
    <p:sldId id="291" r:id="rId24"/>
    <p:sldId id="292" r:id="rId25"/>
    <p:sldId id="296" r:id="rId26"/>
    <p:sldId id="289" r:id="rId27"/>
    <p:sldId id="266" r:id="rId28"/>
    <p:sldId id="261" r:id="rId29"/>
    <p:sldId id="263" r:id="rId30"/>
    <p:sldId id="265" r:id="rId31"/>
    <p:sldId id="260" r:id="rId32"/>
    <p:sldId id="264" r:id="rId3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FFBB"/>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36" d="100"/>
          <a:sy n="136" d="100"/>
        </p:scale>
        <p:origin x="-272" y="-1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handoutMaster" Target="handoutMasters/handoutMaster1.xml"/><Relationship Id="rId36" Type="http://schemas.openxmlformats.org/officeDocument/2006/relationships/printerSettings" Target="printerSettings/printerSettings1.bin"/><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presProps" Target="presProps.xml"/><Relationship Id="rId38" Type="http://schemas.openxmlformats.org/officeDocument/2006/relationships/viewProps" Target="viewProps.xml"/><Relationship Id="rId39" Type="http://schemas.openxmlformats.org/officeDocument/2006/relationships/theme" Target="theme/theme1.xml"/><Relationship Id="rId4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3DB77DE-CF71-2943-B1F0-A279D391C846}" type="datetimeFigureOut">
              <a:rPr lang="en-US" smtClean="0"/>
              <a:t>4/29/11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A9ACB64-306F-8B46-8C1F-B04BC2D2DEC9}" type="slidenum">
              <a:rPr lang="en-US" smtClean="0"/>
              <a:t>‹#›</a:t>
            </a:fld>
            <a:endParaRPr lang="en-US"/>
          </a:p>
        </p:txBody>
      </p:sp>
    </p:spTree>
    <p:extLst>
      <p:ext uri="{BB962C8B-B14F-4D97-AF65-F5344CB8AC3E}">
        <p14:creationId xmlns:p14="http://schemas.microsoft.com/office/powerpoint/2010/main" val="197911208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71F7E1-D3AD-294D-A9E3-6AC46AE14D05}" type="datetimeFigureOut">
              <a:rPr lang="en-US" smtClean="0"/>
              <a:t>4/29/11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789179-8FA9-5345-8A44-AEC9918E39B5}" type="slidenum">
              <a:rPr lang="en-US" smtClean="0"/>
              <a:t>‹#›</a:t>
            </a:fld>
            <a:endParaRPr lang="en-US"/>
          </a:p>
        </p:txBody>
      </p:sp>
    </p:spTree>
    <p:extLst>
      <p:ext uri="{BB962C8B-B14F-4D97-AF65-F5344CB8AC3E}">
        <p14:creationId xmlns:p14="http://schemas.microsoft.com/office/powerpoint/2010/main" val="123228946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20E6F89-99FF-0146-96F5-E5B27B04B0A7}" type="datetime1">
              <a:rPr lang="en-US" smtClean="0"/>
              <a:t>4/29/11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890839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00E5D2A-AE7A-C344-A5D1-F39EE579CDCA}" type="datetime1">
              <a:rPr lang="en-US" smtClean="0"/>
              <a:t>4/29/11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590001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56F5CE2-8D24-D741-A3C9-31018B7A3889}" type="datetime1">
              <a:rPr lang="en-US" smtClean="0"/>
              <a:t>4/29/11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4263384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7868A5E-6BBA-964D-A567-0E97CDFDCD3A}" type="datetime1">
              <a:rPr lang="en-US" smtClean="0"/>
              <a:t>4/29/11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2443972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FF4431E-22AC-BF4E-9470-16C209BFB484}" type="datetime1">
              <a:rPr lang="en-US" smtClean="0"/>
              <a:t>4/29/11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33151568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A9BC781-FD94-1C4C-9F6F-C5C6A1F7D39A}" type="datetime1">
              <a:rPr lang="en-US" smtClean="0"/>
              <a:t>4/29/11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815089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2666107-D38E-8C4F-AC1D-7437AF8CCC8B}" type="datetime1">
              <a:rPr lang="en-US" smtClean="0"/>
              <a:t>4/29/11</a:t>
            </a:fld>
            <a:endParaRPr lang="en-US"/>
          </a:p>
        </p:txBody>
      </p:sp>
      <p:sp>
        <p:nvSpPr>
          <p:cNvPr id="8" name="Footer Placeholder 7"/>
          <p:cNvSpPr>
            <a:spLocks noGrp="1"/>
          </p:cNvSpPr>
          <p:nvPr>
            <p:ph type="ftr" sz="quarter" idx="11"/>
          </p:nvPr>
        </p:nvSpPr>
        <p:spPr/>
        <p:txBody>
          <a:bodyPr/>
          <a:lstStyle/>
          <a:p>
            <a:r>
              <a:rPr lang="en-US" smtClean="0"/>
              <a:t>CIT's report on the impact of Workday</a:t>
            </a:r>
            <a:endParaRPr lang="en-US"/>
          </a:p>
        </p:txBody>
      </p:sp>
      <p:sp>
        <p:nvSpPr>
          <p:cNvPr id="9" name="Slide Number Placeholder 8"/>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2468790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73D0DD4-673E-484A-9C9A-B3E014EC6BB0}" type="datetime1">
              <a:rPr lang="en-US" smtClean="0"/>
              <a:t>4/29/11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553459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7EF352-D803-1E46-BAD6-9535B3A5FDE0}" type="datetime1">
              <a:rPr lang="en-US" smtClean="0"/>
              <a:t>4/29/11</a:t>
            </a:fld>
            <a:endParaRPr lang="en-US"/>
          </a:p>
        </p:txBody>
      </p:sp>
      <p:sp>
        <p:nvSpPr>
          <p:cNvPr id="3" name="Footer Placeholder 2"/>
          <p:cNvSpPr>
            <a:spLocks noGrp="1"/>
          </p:cNvSpPr>
          <p:nvPr>
            <p:ph type="ftr" sz="quarter" idx="11"/>
          </p:nvPr>
        </p:nvSpPr>
        <p:spPr/>
        <p:txBody>
          <a:bodyPr/>
          <a:lstStyle/>
          <a:p>
            <a:r>
              <a:rPr lang="en-US" smtClean="0"/>
              <a:t>CIT's report on the impact of Workday</a:t>
            </a:r>
            <a:endParaRPr lang="en-US"/>
          </a:p>
        </p:txBody>
      </p:sp>
      <p:sp>
        <p:nvSpPr>
          <p:cNvPr id="4" name="Slide Number Placeholder 3"/>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117949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3D52C26-4F86-2244-B746-C2DF13F1FE14}" type="datetime1">
              <a:rPr lang="en-US" smtClean="0"/>
              <a:t>4/29/11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3988021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F459E2-7728-2A47-869A-1BE6DD66A190}" type="datetime1">
              <a:rPr lang="en-US" smtClean="0"/>
              <a:t>4/29/11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t>‹#›</a:t>
            </a:fld>
            <a:endParaRPr lang="en-US"/>
          </a:p>
        </p:txBody>
      </p:sp>
    </p:spTree>
    <p:extLst>
      <p:ext uri="{BB962C8B-B14F-4D97-AF65-F5344CB8AC3E}">
        <p14:creationId xmlns:p14="http://schemas.microsoft.com/office/powerpoint/2010/main" val="270047299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1A0A81-B373-B049-A4D3-6898C3E5C356}" type="datetime1">
              <a:rPr lang="en-US" smtClean="0"/>
              <a:t>4/29/11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CIT's report on the impact of Workday</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E4E951-29B6-4F4F-85B1-AF82D8333769}" type="slidenum">
              <a:rPr lang="en-US" smtClean="0"/>
              <a:t>‹#›</a:t>
            </a:fld>
            <a:endParaRPr lang="en-US"/>
          </a:p>
        </p:txBody>
      </p:sp>
    </p:spTree>
    <p:extLst>
      <p:ext uri="{BB962C8B-B14F-4D97-AF65-F5344CB8AC3E}">
        <p14:creationId xmlns:p14="http://schemas.microsoft.com/office/powerpoint/2010/main" val="20967636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display/WRKDAYTCHPOV/2010+Workday+Assessment" TargetMode="External"/><Relationship Id="rId3" Type="http://schemas.openxmlformats.org/officeDocument/2006/relationships/hyperlink" Target="https://confluence.cornell.edu/display/WRKDAYTCHPOV/2011+Impact+Assessments"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hyperlink" Target="https://confluence.cornell.edu/x/XJzBC" TargetMode="External"/><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hyperlink" Target="https://confluence.cornell.edu/x/UZTBC" TargetMode="External"/><Relationship Id="rId5" Type="http://schemas.openxmlformats.org/officeDocument/2006/relationships/hyperlink" Target="https://confluence.cornell.edu/x/CZvBC" TargetMode="External"/><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x/tofBC" TargetMode="External"/><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 </a:t>
            </a:r>
            <a:r>
              <a:rPr lang="en-US" dirty="0"/>
              <a:t>T</a:t>
            </a:r>
            <a:r>
              <a:rPr lang="en-US" dirty="0" smtClean="0"/>
              <a:t>echnical Point of View</a:t>
            </a:r>
            <a:endParaRPr lang="en-US" dirty="0"/>
          </a:p>
        </p:txBody>
      </p:sp>
      <p:sp>
        <p:nvSpPr>
          <p:cNvPr id="3" name="Subtitle 2"/>
          <p:cNvSpPr>
            <a:spLocks noGrp="1"/>
          </p:cNvSpPr>
          <p:nvPr>
            <p:ph type="subTitle" idx="1"/>
          </p:nvPr>
        </p:nvSpPr>
        <p:spPr/>
        <p:txBody>
          <a:bodyPr>
            <a:normAutofit/>
          </a:bodyPr>
          <a:lstStyle/>
          <a:p>
            <a:r>
              <a:rPr lang="en-US" sz="2000" dirty="0" smtClean="0"/>
              <a:t>Data collection coordination and presentation </a:t>
            </a:r>
          </a:p>
          <a:p>
            <a:r>
              <a:rPr lang="en-US" sz="2000" dirty="0" smtClean="0"/>
              <a:t>by Vicky </a:t>
            </a:r>
            <a:r>
              <a:rPr lang="en-US" sz="2000" dirty="0" err="1" smtClean="0"/>
              <a:t>Mikula</a:t>
            </a:r>
            <a:r>
              <a:rPr lang="en-US" sz="2000" dirty="0"/>
              <a:t> </a:t>
            </a:r>
            <a:r>
              <a:rPr lang="en-US" sz="2000" dirty="0" smtClean="0"/>
              <a:t>and Steve Lutter</a:t>
            </a:r>
            <a:endParaRPr lang="en-US" sz="2000" dirty="0"/>
          </a:p>
        </p:txBody>
      </p:sp>
      <p:grpSp>
        <p:nvGrpSpPr>
          <p:cNvPr id="8" name="Group 7"/>
          <p:cNvGrpSpPr/>
          <p:nvPr/>
        </p:nvGrpSpPr>
        <p:grpSpPr>
          <a:xfrm>
            <a:off x="1171808" y="268114"/>
            <a:ext cx="7487975" cy="1124200"/>
            <a:chOff x="1171808" y="268114"/>
            <a:chExt cx="7487975" cy="1124200"/>
          </a:xfrm>
        </p:grpSpPr>
        <p:pic>
          <p:nvPicPr>
            <p:cNvPr id="4" name="Picture 3" descr="CULogo.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81583" y="503314"/>
              <a:ext cx="3378200" cy="889000"/>
            </a:xfrm>
            <a:prstGeom prst="rect">
              <a:avLst/>
            </a:prstGeom>
          </p:spPr>
        </p:pic>
        <p:pic>
          <p:nvPicPr>
            <p:cNvPr id="5" name="Picture 4" descr="Workday Human Resource (HR) Management, Financial Management and Payroll Software On Demand.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1808" y="503314"/>
              <a:ext cx="2019300" cy="787400"/>
            </a:xfrm>
            <a:prstGeom prst="rect">
              <a:avLst/>
            </a:prstGeom>
          </p:spPr>
        </p:pic>
        <p:sp>
          <p:nvSpPr>
            <p:cNvPr id="6" name="TextBox 5"/>
            <p:cNvSpPr txBox="1"/>
            <p:nvPr/>
          </p:nvSpPr>
          <p:spPr>
            <a:xfrm>
              <a:off x="3684252" y="268114"/>
              <a:ext cx="941371" cy="1107996"/>
            </a:xfrm>
            <a:prstGeom prst="rect">
              <a:avLst/>
            </a:prstGeom>
            <a:noFill/>
          </p:spPr>
          <p:txBody>
            <a:bodyPr wrap="none" rtlCol="0">
              <a:spAutoFit/>
            </a:bodyPr>
            <a:lstStyle/>
            <a:p>
              <a:r>
                <a:rPr lang="en-US" sz="6600" dirty="0" smtClean="0"/>
                <a:t>@</a:t>
              </a:r>
              <a:endParaRPr lang="en-US" sz="6600" dirty="0"/>
            </a:p>
          </p:txBody>
        </p:sp>
      </p:grpSp>
      <p:sp>
        <p:nvSpPr>
          <p:cNvPr id="7" name="Date Placeholder 6"/>
          <p:cNvSpPr>
            <a:spLocks noGrp="1"/>
          </p:cNvSpPr>
          <p:nvPr>
            <p:ph type="dt" sz="half" idx="10"/>
          </p:nvPr>
        </p:nvSpPr>
        <p:spPr/>
        <p:txBody>
          <a:bodyPr/>
          <a:lstStyle/>
          <a:p>
            <a:fld id="{C32637AA-DF16-4D4D-9D3D-A94BBFC6F55F}" type="datetime1">
              <a:rPr lang="en-US" smtClean="0"/>
              <a:t>4/29/11</a:t>
            </a:fld>
            <a:endParaRPr lang="en-US"/>
          </a:p>
        </p:txBody>
      </p:sp>
      <p:sp>
        <p:nvSpPr>
          <p:cNvPr id="9" name="Footer Placeholder 8"/>
          <p:cNvSpPr>
            <a:spLocks noGrp="1"/>
          </p:cNvSpPr>
          <p:nvPr>
            <p:ph type="ftr" sz="quarter" idx="11"/>
          </p:nvPr>
        </p:nvSpPr>
        <p:spPr/>
        <p:txBody>
          <a:bodyPr/>
          <a:lstStyle/>
          <a:p>
            <a:r>
              <a:rPr lang="en-US" smtClean="0"/>
              <a:t>CIT's report on the impact of Workday</a:t>
            </a:r>
            <a:endParaRPr lang="en-US"/>
          </a:p>
        </p:txBody>
      </p:sp>
      <p:sp>
        <p:nvSpPr>
          <p:cNvPr id="10" name="Slide Number Placeholder 9"/>
          <p:cNvSpPr>
            <a:spLocks noGrp="1"/>
          </p:cNvSpPr>
          <p:nvPr>
            <p:ph type="sldNum" sz="quarter" idx="12"/>
          </p:nvPr>
        </p:nvSpPr>
        <p:spPr/>
        <p:txBody>
          <a:bodyPr/>
          <a:lstStyle/>
          <a:p>
            <a:fld id="{E7E4E951-29B6-4F4F-85B1-AF82D8333769}" type="slidenum">
              <a:rPr lang="en-US" smtClean="0"/>
              <a:t>1</a:t>
            </a:fld>
            <a:endParaRPr lang="en-US"/>
          </a:p>
        </p:txBody>
      </p:sp>
    </p:spTree>
    <p:extLst>
      <p:ext uri="{BB962C8B-B14F-4D97-AF65-F5344CB8AC3E}">
        <p14:creationId xmlns:p14="http://schemas.microsoft.com/office/powerpoint/2010/main" val="15652321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4/29/11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10</a:t>
            </a:fld>
            <a:endParaRPr lang="en-US"/>
          </a:p>
        </p:txBody>
      </p:sp>
      <p:sp>
        <p:nvSpPr>
          <p:cNvPr id="9" name="Rounded Rectangular Callout 8"/>
          <p:cNvSpPr/>
          <p:nvPr/>
        </p:nvSpPr>
        <p:spPr>
          <a:xfrm>
            <a:off x="346915" y="274639"/>
            <a:ext cx="4226823" cy="2039270"/>
          </a:xfrm>
          <a:prstGeom prst="wedgeRoundRectCallout">
            <a:avLst>
              <a:gd name="adj1" fmla="val 43661"/>
              <a:gd name="adj2" fmla="val 102551"/>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ELM (Enterprise Learning management): It requires student and employee data for the variety of training tracking it does - human subject research training, emergency services, chemical handling, etc. So we need one new feed and the existing </a:t>
            </a:r>
            <a:r>
              <a:rPr lang="en-US" sz="1600" dirty="0"/>
              <a:t>o</a:t>
            </a:r>
            <a:r>
              <a:rPr lang="en-US" sz="1600" dirty="0" smtClean="0"/>
              <a:t>ne from PS changes.</a:t>
            </a:r>
            <a:endParaRPr lang="en-US" sz="1600" dirty="0"/>
          </a:p>
        </p:txBody>
      </p:sp>
    </p:spTree>
    <p:extLst>
      <p:ext uri="{BB962C8B-B14F-4D97-AF65-F5344CB8AC3E}">
        <p14:creationId xmlns:p14="http://schemas.microsoft.com/office/powerpoint/2010/main" val="19774955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4/29/11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11</a:t>
            </a:fld>
            <a:endParaRPr lang="en-US"/>
          </a:p>
        </p:txBody>
      </p:sp>
      <p:sp>
        <p:nvSpPr>
          <p:cNvPr id="9" name="Rounded Rectangular Callout 8"/>
          <p:cNvSpPr/>
          <p:nvPr/>
        </p:nvSpPr>
        <p:spPr>
          <a:xfrm>
            <a:off x="726845" y="274638"/>
            <a:ext cx="4226823" cy="2361131"/>
          </a:xfrm>
          <a:prstGeom prst="wedgeRoundRectCallout">
            <a:avLst>
              <a:gd name="adj1" fmla="val 54156"/>
              <a:gd name="adj2" fmla="val 105598"/>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Emergency Mass Notification: EMN requires student and employee emergency data be captured and sent for both students and employees. So we need one new feed (and UI to capture the data in Workday)and the existing </a:t>
            </a:r>
            <a:r>
              <a:rPr lang="en-US" sz="1600" dirty="0"/>
              <a:t>o</a:t>
            </a:r>
            <a:r>
              <a:rPr lang="en-US" sz="1600" dirty="0" smtClean="0"/>
              <a:t>ne from PS changes. This is a staging database from which the outsourcer gets a daily feed</a:t>
            </a:r>
            <a:endParaRPr lang="en-US" sz="1600" dirty="0"/>
          </a:p>
        </p:txBody>
      </p:sp>
    </p:spTree>
    <p:extLst>
      <p:ext uri="{BB962C8B-B14F-4D97-AF65-F5344CB8AC3E}">
        <p14:creationId xmlns:p14="http://schemas.microsoft.com/office/powerpoint/2010/main" val="23288964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4/29/11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12</a:t>
            </a:fld>
            <a:endParaRPr lang="en-US"/>
          </a:p>
        </p:txBody>
      </p:sp>
      <p:sp>
        <p:nvSpPr>
          <p:cNvPr id="9" name="Rounded Rectangular Callout 8"/>
          <p:cNvSpPr/>
          <p:nvPr/>
        </p:nvSpPr>
        <p:spPr>
          <a:xfrm>
            <a:off x="346915" y="274638"/>
            <a:ext cx="4811127" cy="3352806"/>
          </a:xfrm>
          <a:prstGeom prst="wedgeRoundRectCallout">
            <a:avLst>
              <a:gd name="adj1" fmla="val 59144"/>
              <a:gd name="adj2" fmla="val 79693"/>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err="1" smtClean="0"/>
              <a:t>IdMgmt</a:t>
            </a:r>
            <a:r>
              <a:rPr lang="en-US" sz="1600" dirty="0" smtClean="0"/>
              <a:t> toolset: Campus Reference groups used by other applications, the Directory, </a:t>
            </a:r>
            <a:r>
              <a:rPr lang="en-US" sz="1600" dirty="0" err="1" smtClean="0"/>
              <a:t>WhoIam</a:t>
            </a:r>
            <a:r>
              <a:rPr lang="en-US" sz="1600" dirty="0" smtClean="0"/>
              <a:t> self service tool, and a set of </a:t>
            </a:r>
            <a:r>
              <a:rPr lang="en-US" sz="1600" dirty="0" err="1" smtClean="0"/>
              <a:t>NetID</a:t>
            </a:r>
            <a:r>
              <a:rPr lang="en-US" sz="1600" dirty="0" smtClean="0"/>
              <a:t> administration tools all work directly or from periodic feeds from PeopleSoft for all campus identity data. Student and Employee data will be coming from two sources now.  This requires significant re-analysis and development.   Another factor is HR attributes in the directory that are used by other systems, such as Vivo. With Workday those attributes are likely to change,  affecting down stream systems.</a:t>
            </a:r>
            <a:endParaRPr lang="en-US" sz="1600" dirty="0"/>
          </a:p>
        </p:txBody>
      </p:sp>
    </p:spTree>
    <p:extLst>
      <p:ext uri="{BB962C8B-B14F-4D97-AF65-F5344CB8AC3E}">
        <p14:creationId xmlns:p14="http://schemas.microsoft.com/office/powerpoint/2010/main" val="15438652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4/29/11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13</a:t>
            </a:fld>
            <a:endParaRPr lang="en-US"/>
          </a:p>
        </p:txBody>
      </p:sp>
      <p:sp>
        <p:nvSpPr>
          <p:cNvPr id="9" name="Rounded Rectangular Callout 8"/>
          <p:cNvSpPr/>
          <p:nvPr/>
        </p:nvSpPr>
        <p:spPr>
          <a:xfrm>
            <a:off x="3992524" y="274638"/>
            <a:ext cx="4816156" cy="3975039"/>
          </a:xfrm>
          <a:prstGeom prst="wedgeRoundRectCallout">
            <a:avLst>
              <a:gd name="adj1" fmla="val -82981"/>
              <a:gd name="adj2" fmla="val 37855"/>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Warehouse and reporting:</a:t>
            </a:r>
          </a:p>
          <a:p>
            <a:pPr marL="285750" indent="-285750">
              <a:buFont typeface="Arial"/>
              <a:buChar char="•"/>
            </a:pPr>
            <a:r>
              <a:rPr lang="en-US" sz="1600" dirty="0" smtClean="0"/>
              <a:t>Much operational reporting will be done straight from Workday. All historical analysis and merging with other institutional data requires a warehouse.</a:t>
            </a:r>
          </a:p>
          <a:p>
            <a:pPr marL="285750" indent="-285750">
              <a:buFont typeface="Arial"/>
              <a:buChar char="•"/>
            </a:pPr>
            <a:r>
              <a:rPr lang="en-US" sz="1600" i="1" dirty="0"/>
              <a:t>Not enough requirements or assumptions are known at this time to do anything other than compare it to the KDW.</a:t>
            </a:r>
          </a:p>
          <a:p>
            <a:pPr marL="285750" indent="-285750">
              <a:buFont typeface="Arial"/>
              <a:buChar char="•"/>
            </a:pPr>
            <a:r>
              <a:rPr lang="en-US" sz="1600" b="1" dirty="0" smtClean="0"/>
              <a:t>IF</a:t>
            </a:r>
            <a:r>
              <a:rPr lang="en-US" sz="1600" dirty="0" smtClean="0"/>
              <a:t> the effort is similar to that of the </a:t>
            </a:r>
            <a:r>
              <a:rPr lang="en-US" sz="1600" dirty="0" err="1" smtClean="0"/>
              <a:t>Kuali</a:t>
            </a:r>
            <a:r>
              <a:rPr lang="en-US" sz="1600" dirty="0" smtClean="0"/>
              <a:t> Data Warehouse then it will be between 20000 and 30000 hours, which is 2/3s of the overall IT estimate for Workday.</a:t>
            </a:r>
          </a:p>
          <a:p>
            <a:endParaRPr lang="en-US" sz="1600" dirty="0"/>
          </a:p>
        </p:txBody>
      </p:sp>
      <p:sp>
        <p:nvSpPr>
          <p:cNvPr id="11" name="Rounded Rectangular Callout 10"/>
          <p:cNvSpPr/>
          <p:nvPr/>
        </p:nvSpPr>
        <p:spPr>
          <a:xfrm>
            <a:off x="3692617" y="5193247"/>
            <a:ext cx="4816156" cy="1163103"/>
          </a:xfrm>
          <a:prstGeom prst="wedgeRoundRectCallout">
            <a:avLst>
              <a:gd name="adj1" fmla="val -80814"/>
              <a:gd name="adj2" fmla="val -92599"/>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Some systems, such as Activity Insight for Academic reporting, are fed from the HR/PY </a:t>
            </a:r>
            <a:r>
              <a:rPr lang="en-US" sz="1600" dirty="0" err="1" smtClean="0"/>
              <a:t>datamart</a:t>
            </a:r>
            <a:r>
              <a:rPr lang="en-US" sz="1600" dirty="0" smtClean="0"/>
              <a:t> and will be affected by a change in the structure. Impact to these systems are not accounted for at this time.</a:t>
            </a:r>
          </a:p>
          <a:p>
            <a:endParaRPr lang="en-US" sz="1600"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4/29/11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14</a:t>
            </a:fld>
            <a:endParaRPr lang="en-US"/>
          </a:p>
        </p:txBody>
      </p:sp>
      <p:sp>
        <p:nvSpPr>
          <p:cNvPr id="9" name="Rounded Rectangular Callout 8"/>
          <p:cNvSpPr/>
          <p:nvPr/>
        </p:nvSpPr>
        <p:spPr>
          <a:xfrm>
            <a:off x="3992524" y="274638"/>
            <a:ext cx="4816156" cy="2082605"/>
          </a:xfrm>
          <a:prstGeom prst="wedgeRoundRectCallout">
            <a:avLst>
              <a:gd name="adj1" fmla="val -100615"/>
              <a:gd name="adj2" fmla="val 97576"/>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3</a:t>
            </a:r>
            <a:r>
              <a:rPr lang="en-US" sz="1600" baseline="30000" dirty="0" smtClean="0"/>
              <a:t>rd</a:t>
            </a:r>
            <a:r>
              <a:rPr lang="en-US" sz="1600" dirty="0" smtClean="0"/>
              <a:t> party oversight: Payroll has requested CIT help in overseeing the interfaces that they are concerned with. It is not known yet what that entails in terms of number of interfaces, actual responsibilities, or level of effort.</a:t>
            </a:r>
          </a:p>
          <a:p>
            <a:endParaRPr lang="en-US" dirty="0"/>
          </a:p>
        </p:txBody>
      </p:sp>
    </p:spTree>
    <p:extLst>
      <p:ext uri="{BB962C8B-B14F-4D97-AF65-F5344CB8AC3E}">
        <p14:creationId xmlns:p14="http://schemas.microsoft.com/office/powerpoint/2010/main" val="1435896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4/29/11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15</a:t>
            </a:fld>
            <a:endParaRPr lang="en-US"/>
          </a:p>
        </p:txBody>
      </p:sp>
      <p:sp>
        <p:nvSpPr>
          <p:cNvPr id="9" name="Rounded Rectangular Callout 8"/>
          <p:cNvSpPr/>
          <p:nvPr/>
        </p:nvSpPr>
        <p:spPr>
          <a:xfrm>
            <a:off x="4239650" y="3966701"/>
            <a:ext cx="4226823" cy="1954483"/>
          </a:xfrm>
          <a:prstGeom prst="wedgeRoundRectCallout">
            <a:avLst>
              <a:gd name="adj1" fmla="val -111002"/>
              <a:gd name="adj2" fmla="val -124275"/>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KFS (</a:t>
            </a:r>
            <a:r>
              <a:rPr lang="en-US" sz="1600" dirty="0" err="1" smtClean="0"/>
              <a:t>Kuali</a:t>
            </a:r>
            <a:r>
              <a:rPr lang="en-US" sz="1600" dirty="0" smtClean="0"/>
              <a:t> Finance):</a:t>
            </a:r>
          </a:p>
          <a:p>
            <a:pPr marL="285750" indent="-285750">
              <a:buFont typeface="Arial"/>
              <a:buChar char="•"/>
            </a:pPr>
            <a:r>
              <a:rPr lang="en-US" sz="1600" dirty="0" smtClean="0"/>
              <a:t>Ships account data to Workday.</a:t>
            </a:r>
          </a:p>
          <a:p>
            <a:pPr marL="285750" indent="-285750">
              <a:buFont typeface="Arial"/>
              <a:buChar char="•"/>
            </a:pPr>
            <a:r>
              <a:rPr lang="en-US" sz="1600" dirty="0" smtClean="0"/>
              <a:t>Gets transaction data for liabilities, gross pay, encumbrances. </a:t>
            </a:r>
          </a:p>
          <a:p>
            <a:pPr marL="285750" indent="-285750">
              <a:buFont typeface="Arial"/>
              <a:buChar char="•"/>
            </a:pPr>
            <a:r>
              <a:rPr lang="en-US" sz="1600" dirty="0" smtClean="0"/>
              <a:t>Some transformation of the data between the two applications, as with all of these, should be expected.</a:t>
            </a:r>
            <a:endParaRPr lang="en-US" dirty="0"/>
          </a:p>
        </p:txBody>
      </p:sp>
    </p:spTree>
    <p:extLst>
      <p:ext uri="{BB962C8B-B14F-4D97-AF65-F5344CB8AC3E}">
        <p14:creationId xmlns:p14="http://schemas.microsoft.com/office/powerpoint/2010/main" val="1435896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4/29/11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16</a:t>
            </a:fld>
            <a:endParaRPr lang="en-US"/>
          </a:p>
        </p:txBody>
      </p:sp>
      <p:sp>
        <p:nvSpPr>
          <p:cNvPr id="9" name="Rounded Rectangular Callout 8"/>
          <p:cNvSpPr/>
          <p:nvPr/>
        </p:nvSpPr>
        <p:spPr>
          <a:xfrm>
            <a:off x="4239650" y="3198735"/>
            <a:ext cx="4226823" cy="2722449"/>
          </a:xfrm>
          <a:prstGeom prst="wedgeRoundRectCallout">
            <a:avLst>
              <a:gd name="adj1" fmla="val -108326"/>
              <a:gd name="adj2" fmla="val -110293"/>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err="1" smtClean="0"/>
              <a:t>Kronos</a:t>
            </a:r>
            <a:r>
              <a:rPr lang="en-US" sz="1600" dirty="0" smtClean="0"/>
              <a:t> (time collection) :</a:t>
            </a:r>
          </a:p>
          <a:p>
            <a:pPr marL="285750" indent="-285750">
              <a:buFont typeface="Arial"/>
              <a:buChar char="•"/>
            </a:pPr>
            <a:r>
              <a:rPr lang="en-US" sz="1600" dirty="0" smtClean="0"/>
              <a:t>Takes over all campus time collection so COLTS doesn’t have to be remediated and we have 1 system and goes from 4000 to 12000 users. This will require licensing, more training, and more technical support.</a:t>
            </a:r>
          </a:p>
          <a:p>
            <a:pPr marL="285750" indent="-285750">
              <a:buFont typeface="Arial"/>
              <a:buChar char="•"/>
            </a:pPr>
            <a:r>
              <a:rPr lang="en-US" sz="1600" dirty="0" smtClean="0"/>
              <a:t>CU requirements have and will continue to require custom a2a interface development.</a:t>
            </a:r>
            <a:endParaRPr lang="en-US" dirty="0"/>
          </a:p>
        </p:txBody>
      </p:sp>
    </p:spTree>
    <p:extLst>
      <p:ext uri="{BB962C8B-B14F-4D97-AF65-F5344CB8AC3E}">
        <p14:creationId xmlns:p14="http://schemas.microsoft.com/office/powerpoint/2010/main" val="37861652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4/29/11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17</a:t>
            </a:fld>
            <a:endParaRPr lang="en-US"/>
          </a:p>
        </p:txBody>
      </p:sp>
      <p:sp>
        <p:nvSpPr>
          <p:cNvPr id="9" name="Rounded Rectangular Callout 8"/>
          <p:cNvSpPr/>
          <p:nvPr/>
        </p:nvSpPr>
        <p:spPr>
          <a:xfrm>
            <a:off x="4664862" y="3179692"/>
            <a:ext cx="4226823" cy="1493294"/>
          </a:xfrm>
          <a:prstGeom prst="wedgeRoundRectCallout">
            <a:avLst>
              <a:gd name="adj1" fmla="val -76101"/>
              <a:gd name="adj2" fmla="val -218116"/>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This Financial Aid Student Employment System takes some HR data for students in order to support their own appointment process.</a:t>
            </a:r>
            <a:endParaRPr lang="en-US" dirty="0"/>
          </a:p>
        </p:txBody>
      </p:sp>
    </p:spTree>
    <p:extLst>
      <p:ext uri="{BB962C8B-B14F-4D97-AF65-F5344CB8AC3E}">
        <p14:creationId xmlns:p14="http://schemas.microsoft.com/office/powerpoint/2010/main" val="1435896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Workday and Cornell Time Collection</a:t>
            </a:r>
            <a:endParaRPr lang="en-US" dirty="0"/>
          </a:p>
        </p:txBody>
      </p:sp>
      <p:sp>
        <p:nvSpPr>
          <p:cNvPr id="3" name="Date Placeholder 2"/>
          <p:cNvSpPr>
            <a:spLocks noGrp="1"/>
          </p:cNvSpPr>
          <p:nvPr>
            <p:ph type="dt" sz="half" idx="10"/>
          </p:nvPr>
        </p:nvSpPr>
        <p:spPr/>
        <p:txBody>
          <a:bodyPr/>
          <a:lstStyle/>
          <a:p>
            <a:fld id="{173D0DD4-673E-484A-9C9A-B3E014EC6BB0}" type="datetime1">
              <a:rPr lang="en-US" smtClean="0"/>
              <a:t>4/29/11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t>18</a:t>
            </a:fld>
            <a:endParaRPr lang="en-US"/>
          </a:p>
        </p:txBody>
      </p:sp>
      <p:pic>
        <p:nvPicPr>
          <p:cNvPr id="6" name="Picture 5" descr="WorkdayTimeCollection.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6424" y="1941220"/>
            <a:ext cx="7164395" cy="4083868"/>
          </a:xfrm>
          <a:prstGeom prst="rect">
            <a:avLst/>
          </a:prstGeom>
        </p:spPr>
      </p:pic>
      <p:sp>
        <p:nvSpPr>
          <p:cNvPr id="7" name="Rounded Rectangular Callout 6"/>
          <p:cNvSpPr/>
          <p:nvPr/>
        </p:nvSpPr>
        <p:spPr>
          <a:xfrm>
            <a:off x="6553200" y="1200835"/>
            <a:ext cx="2105011" cy="1918242"/>
          </a:xfrm>
          <a:prstGeom prst="wedgeRoundRectCallout">
            <a:avLst>
              <a:gd name="adj1" fmla="val -18657"/>
              <a:gd name="adj2" fmla="val 87809"/>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1: Is COLTS better off being rewritten because of all the Payroll data it relies on in PeopleSoft?</a:t>
            </a:r>
            <a:endParaRPr lang="en-US" dirty="0"/>
          </a:p>
        </p:txBody>
      </p:sp>
    </p:spTree>
    <p:extLst>
      <p:ext uri="{BB962C8B-B14F-4D97-AF65-F5344CB8AC3E}">
        <p14:creationId xmlns:p14="http://schemas.microsoft.com/office/powerpoint/2010/main" val="8876697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Workday and Cornell Time Collection</a:t>
            </a:r>
            <a:endParaRPr lang="en-US" dirty="0"/>
          </a:p>
        </p:txBody>
      </p:sp>
      <p:sp>
        <p:nvSpPr>
          <p:cNvPr id="3" name="Date Placeholder 2"/>
          <p:cNvSpPr>
            <a:spLocks noGrp="1"/>
          </p:cNvSpPr>
          <p:nvPr>
            <p:ph type="dt" sz="half" idx="10"/>
          </p:nvPr>
        </p:nvSpPr>
        <p:spPr/>
        <p:txBody>
          <a:bodyPr/>
          <a:lstStyle/>
          <a:p>
            <a:fld id="{173D0DD4-673E-484A-9C9A-B3E014EC6BB0}" type="datetime1">
              <a:rPr lang="en-US" smtClean="0"/>
              <a:t>4/29/11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t>19</a:t>
            </a:fld>
            <a:endParaRPr lang="en-US"/>
          </a:p>
        </p:txBody>
      </p:sp>
      <p:pic>
        <p:nvPicPr>
          <p:cNvPr id="6" name="Picture 5" descr="WorkdayTimeCollection.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6424" y="1941220"/>
            <a:ext cx="7164395" cy="4083868"/>
          </a:xfrm>
          <a:prstGeom prst="rect">
            <a:avLst/>
          </a:prstGeom>
        </p:spPr>
      </p:pic>
      <p:sp>
        <p:nvSpPr>
          <p:cNvPr id="7" name="Rounded Rectangular Callout 6"/>
          <p:cNvSpPr/>
          <p:nvPr/>
        </p:nvSpPr>
        <p:spPr>
          <a:xfrm>
            <a:off x="1744254" y="1135464"/>
            <a:ext cx="3036678" cy="2413185"/>
          </a:xfrm>
          <a:prstGeom prst="wedgeRoundRectCallout">
            <a:avLst>
              <a:gd name="adj1" fmla="val -20809"/>
              <a:gd name="adj2" fmla="val 71943"/>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2: Is it better to expand </a:t>
            </a:r>
            <a:r>
              <a:rPr lang="en-US" dirty="0" err="1" smtClean="0"/>
              <a:t>Kronos</a:t>
            </a:r>
            <a:r>
              <a:rPr lang="en-US" dirty="0"/>
              <a:t> </a:t>
            </a:r>
            <a:r>
              <a:rPr lang="en-US" dirty="0" smtClean="0"/>
              <a:t>to all of campus and eliminate COLTS? (1 time system and no COLTS remediation /rewrite.)</a:t>
            </a:r>
            <a:endParaRPr lang="en-US" dirty="0"/>
          </a:p>
        </p:txBody>
      </p:sp>
    </p:spTree>
    <p:extLst>
      <p:ext uri="{BB962C8B-B14F-4D97-AF65-F5344CB8AC3E}">
        <p14:creationId xmlns:p14="http://schemas.microsoft.com/office/powerpoint/2010/main" val="27086579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to cover</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Background and status</a:t>
            </a:r>
          </a:p>
          <a:p>
            <a:r>
              <a:rPr lang="en-US" dirty="0" smtClean="0"/>
              <a:t>Impact to Business processes and technologies supporting those processes that CIT stewards.</a:t>
            </a:r>
          </a:p>
          <a:p>
            <a:pPr lvl="1"/>
            <a:r>
              <a:rPr lang="en-US" dirty="0" smtClean="0"/>
              <a:t>Basic Diagrams</a:t>
            </a:r>
            <a:endParaRPr lang="en-US" dirty="0" smtClean="0"/>
          </a:p>
          <a:p>
            <a:pPr lvl="1"/>
            <a:r>
              <a:rPr lang="en-US" dirty="0" smtClean="0"/>
              <a:t>Biggest Numbers</a:t>
            </a:r>
            <a:endParaRPr lang="en-US" dirty="0" smtClean="0"/>
          </a:p>
          <a:p>
            <a:pPr lvl="1"/>
            <a:r>
              <a:rPr lang="en-US" dirty="0" smtClean="0"/>
              <a:t>Biggest Risks</a:t>
            </a:r>
            <a:endParaRPr lang="en-US" dirty="0" smtClean="0"/>
          </a:p>
          <a:p>
            <a:r>
              <a:rPr lang="en-US" dirty="0" smtClean="0"/>
              <a:t>Technical Prerequisites</a:t>
            </a:r>
          </a:p>
          <a:p>
            <a:r>
              <a:rPr lang="en-US" dirty="0" smtClean="0"/>
              <a:t>Best possible estimates at this time</a:t>
            </a:r>
          </a:p>
          <a:p>
            <a:r>
              <a:rPr lang="en-US" dirty="0" smtClean="0"/>
              <a:t>Recommended next steps</a:t>
            </a:r>
          </a:p>
          <a:p>
            <a:endParaRPr lang="en-US" dirty="0" smtClean="0"/>
          </a:p>
          <a:p>
            <a:endParaRPr lang="en-US" dirty="0"/>
          </a:p>
        </p:txBody>
      </p:sp>
      <p:sp>
        <p:nvSpPr>
          <p:cNvPr id="4" name="Date Placeholder 3"/>
          <p:cNvSpPr>
            <a:spLocks noGrp="1"/>
          </p:cNvSpPr>
          <p:nvPr>
            <p:ph type="dt" sz="half" idx="10"/>
          </p:nvPr>
        </p:nvSpPr>
        <p:spPr/>
        <p:txBody>
          <a:bodyPr/>
          <a:lstStyle/>
          <a:p>
            <a:fld id="{6E943DD7-6FE3-8149-8616-580EEC60D2BA}" type="datetime1">
              <a:rPr lang="en-US" smtClean="0"/>
              <a:t>4/29/11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2</a:t>
            </a:fld>
            <a:endParaRPr lang="en-US"/>
          </a:p>
        </p:txBody>
      </p:sp>
    </p:spTree>
    <p:extLst>
      <p:ext uri="{BB962C8B-B14F-4D97-AF65-F5344CB8AC3E}">
        <p14:creationId xmlns:p14="http://schemas.microsoft.com/office/powerpoint/2010/main" val="23704859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Workday and Cornell Time Collection</a:t>
            </a:r>
            <a:endParaRPr lang="en-US" dirty="0"/>
          </a:p>
        </p:txBody>
      </p:sp>
      <p:sp>
        <p:nvSpPr>
          <p:cNvPr id="3" name="Date Placeholder 2"/>
          <p:cNvSpPr>
            <a:spLocks noGrp="1"/>
          </p:cNvSpPr>
          <p:nvPr>
            <p:ph type="dt" sz="half" idx="10"/>
          </p:nvPr>
        </p:nvSpPr>
        <p:spPr/>
        <p:txBody>
          <a:bodyPr/>
          <a:lstStyle/>
          <a:p>
            <a:fld id="{173D0DD4-673E-484A-9C9A-B3E014EC6BB0}" type="datetime1">
              <a:rPr lang="en-US" smtClean="0"/>
              <a:t>4/29/11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t>20</a:t>
            </a:fld>
            <a:endParaRPr lang="en-US"/>
          </a:p>
        </p:txBody>
      </p:sp>
      <p:pic>
        <p:nvPicPr>
          <p:cNvPr id="6" name="Picture 5" descr="WorkdayTimeCollection.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6424" y="1941220"/>
            <a:ext cx="7164395" cy="4083868"/>
          </a:xfrm>
          <a:prstGeom prst="rect">
            <a:avLst/>
          </a:prstGeom>
        </p:spPr>
      </p:pic>
      <p:sp>
        <p:nvSpPr>
          <p:cNvPr id="7" name="Rounded Rectangular Callout 6"/>
          <p:cNvSpPr/>
          <p:nvPr/>
        </p:nvSpPr>
        <p:spPr>
          <a:xfrm>
            <a:off x="896424" y="1167319"/>
            <a:ext cx="3036678" cy="1479310"/>
          </a:xfrm>
          <a:prstGeom prst="wedgeRoundRectCallout">
            <a:avLst>
              <a:gd name="adj1" fmla="val 37616"/>
              <a:gd name="adj2" fmla="val 71556"/>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3: What is the time frame needed for either the expansion of </a:t>
            </a:r>
            <a:r>
              <a:rPr lang="en-US" dirty="0" err="1" smtClean="0"/>
              <a:t>Kronos</a:t>
            </a:r>
            <a:r>
              <a:rPr lang="en-US" dirty="0" smtClean="0"/>
              <a:t> or the remediation or rewrite of COLTS?</a:t>
            </a:r>
            <a:endParaRPr lang="en-US" dirty="0"/>
          </a:p>
        </p:txBody>
      </p:sp>
      <p:sp>
        <p:nvSpPr>
          <p:cNvPr id="8" name="Rounded Rectangular Callout 7"/>
          <p:cNvSpPr/>
          <p:nvPr/>
        </p:nvSpPr>
        <p:spPr>
          <a:xfrm>
            <a:off x="5650122" y="1266203"/>
            <a:ext cx="3036678" cy="978868"/>
          </a:xfrm>
          <a:prstGeom prst="wedgeRoundRectCallout">
            <a:avLst>
              <a:gd name="adj1" fmla="val -23576"/>
              <a:gd name="adj2" fmla="val 78261"/>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4: What are the TCO differences of the options?</a:t>
            </a:r>
            <a:endParaRPr lang="en-US" dirty="0"/>
          </a:p>
        </p:txBody>
      </p:sp>
    </p:spTree>
    <p:extLst>
      <p:ext uri="{BB962C8B-B14F-4D97-AF65-F5344CB8AC3E}">
        <p14:creationId xmlns:p14="http://schemas.microsoft.com/office/powerpoint/2010/main" val="31309770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DataDeliveryConceptualDiagra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645" y="663037"/>
            <a:ext cx="5923172" cy="5817835"/>
          </a:xfrm>
          <a:prstGeom prst="rect">
            <a:avLst/>
          </a:prstGeom>
        </p:spPr>
      </p:pic>
      <p:sp>
        <p:nvSpPr>
          <p:cNvPr id="4" name="Date Placeholder 3"/>
          <p:cNvSpPr>
            <a:spLocks noGrp="1"/>
          </p:cNvSpPr>
          <p:nvPr>
            <p:ph type="dt" sz="half" idx="10"/>
          </p:nvPr>
        </p:nvSpPr>
        <p:spPr/>
        <p:txBody>
          <a:bodyPr/>
          <a:lstStyle/>
          <a:p>
            <a:fld id="{A56B7866-37BA-754D-B4A0-9DBBE1F1C2E7}" type="datetime1">
              <a:rPr lang="en-US" smtClean="0"/>
              <a:t>4/29/11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21</a:t>
            </a:fld>
            <a:endParaRPr lang="en-US"/>
          </a:p>
        </p:txBody>
      </p:sp>
      <p:sp>
        <p:nvSpPr>
          <p:cNvPr id="2" name="Title 1"/>
          <p:cNvSpPr>
            <a:spLocks noGrp="1"/>
          </p:cNvSpPr>
          <p:nvPr>
            <p:ph type="title" idx="4294967295"/>
          </p:nvPr>
        </p:nvSpPr>
        <p:spPr>
          <a:xfrm>
            <a:off x="0" y="274638"/>
            <a:ext cx="8229600" cy="1143000"/>
          </a:xfrm>
        </p:spPr>
        <p:txBody>
          <a:bodyPr/>
          <a:lstStyle/>
          <a:p>
            <a:r>
              <a:rPr lang="en-US" dirty="0" smtClean="0"/>
              <a:t>Data delivery: many questions</a:t>
            </a:r>
            <a:endParaRPr lang="en-US" dirty="0"/>
          </a:p>
        </p:txBody>
      </p:sp>
      <p:sp>
        <p:nvSpPr>
          <p:cNvPr id="16" name="Rounded Rectangular Callout 15"/>
          <p:cNvSpPr/>
          <p:nvPr/>
        </p:nvSpPr>
        <p:spPr>
          <a:xfrm>
            <a:off x="6439037" y="2106675"/>
            <a:ext cx="2105011" cy="1369058"/>
          </a:xfrm>
          <a:prstGeom prst="wedgeRoundRectCallout">
            <a:avLst>
              <a:gd name="adj1" fmla="val -71001"/>
              <a:gd name="adj2" fmla="val 9448"/>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1: Do we keep our convert our historical data as is?</a:t>
            </a:r>
            <a:endParaRPr lang="en-US" dirty="0"/>
          </a:p>
        </p:txBody>
      </p:sp>
    </p:spTree>
    <p:extLst>
      <p:ext uri="{BB962C8B-B14F-4D97-AF65-F5344CB8AC3E}">
        <p14:creationId xmlns:p14="http://schemas.microsoft.com/office/powerpoint/2010/main" val="5124200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DataDeliveryConceptualDiagra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645" y="663037"/>
            <a:ext cx="5923172" cy="5817835"/>
          </a:xfrm>
          <a:prstGeom prst="rect">
            <a:avLst/>
          </a:prstGeom>
        </p:spPr>
      </p:pic>
      <p:sp>
        <p:nvSpPr>
          <p:cNvPr id="4" name="Date Placeholder 3"/>
          <p:cNvSpPr>
            <a:spLocks noGrp="1"/>
          </p:cNvSpPr>
          <p:nvPr>
            <p:ph type="dt" sz="half" idx="10"/>
          </p:nvPr>
        </p:nvSpPr>
        <p:spPr/>
        <p:txBody>
          <a:bodyPr/>
          <a:lstStyle/>
          <a:p>
            <a:fld id="{A56B7866-37BA-754D-B4A0-9DBBE1F1C2E7}" type="datetime1">
              <a:rPr lang="en-US" smtClean="0"/>
              <a:t>4/29/11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22</a:t>
            </a:fld>
            <a:endParaRPr lang="en-US"/>
          </a:p>
        </p:txBody>
      </p:sp>
      <p:sp>
        <p:nvSpPr>
          <p:cNvPr id="2" name="Title 1"/>
          <p:cNvSpPr>
            <a:spLocks noGrp="1"/>
          </p:cNvSpPr>
          <p:nvPr>
            <p:ph type="title" idx="4294967295"/>
          </p:nvPr>
        </p:nvSpPr>
        <p:spPr>
          <a:xfrm>
            <a:off x="0" y="274638"/>
            <a:ext cx="8229600" cy="1143000"/>
          </a:xfrm>
        </p:spPr>
        <p:txBody>
          <a:bodyPr/>
          <a:lstStyle/>
          <a:p>
            <a:r>
              <a:rPr lang="en-US" dirty="0"/>
              <a:t>Data delivery: many questions</a:t>
            </a:r>
            <a:endParaRPr lang="en-US" dirty="0"/>
          </a:p>
        </p:txBody>
      </p:sp>
      <p:sp>
        <p:nvSpPr>
          <p:cNvPr id="16" name="Rounded Rectangular Callout 15"/>
          <p:cNvSpPr/>
          <p:nvPr/>
        </p:nvSpPr>
        <p:spPr>
          <a:xfrm>
            <a:off x="4702215" y="2945355"/>
            <a:ext cx="3048126" cy="1546490"/>
          </a:xfrm>
          <a:prstGeom prst="wedgeRoundRectCallout">
            <a:avLst>
              <a:gd name="adj1" fmla="val -27429"/>
              <a:gd name="adj2" fmla="val 75538"/>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2: What percentage of operational reports come directly from Workday and rely on Workday authorization data?</a:t>
            </a:r>
            <a:endParaRPr lang="en-US" dirty="0"/>
          </a:p>
        </p:txBody>
      </p:sp>
    </p:spTree>
    <p:extLst>
      <p:ext uri="{BB962C8B-B14F-4D97-AF65-F5344CB8AC3E}">
        <p14:creationId xmlns:p14="http://schemas.microsoft.com/office/powerpoint/2010/main" val="10123479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DataDeliveryConceptualDiagra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645" y="663037"/>
            <a:ext cx="5923172" cy="5817835"/>
          </a:xfrm>
          <a:prstGeom prst="rect">
            <a:avLst/>
          </a:prstGeom>
        </p:spPr>
      </p:pic>
      <p:sp>
        <p:nvSpPr>
          <p:cNvPr id="4" name="Date Placeholder 3"/>
          <p:cNvSpPr>
            <a:spLocks noGrp="1"/>
          </p:cNvSpPr>
          <p:nvPr>
            <p:ph type="dt" sz="half" idx="10"/>
          </p:nvPr>
        </p:nvSpPr>
        <p:spPr/>
        <p:txBody>
          <a:bodyPr/>
          <a:lstStyle/>
          <a:p>
            <a:fld id="{A56B7866-37BA-754D-B4A0-9DBBE1F1C2E7}" type="datetime1">
              <a:rPr lang="en-US" smtClean="0"/>
              <a:t>4/29/11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23</a:t>
            </a:fld>
            <a:endParaRPr lang="en-US"/>
          </a:p>
        </p:txBody>
      </p:sp>
      <p:sp>
        <p:nvSpPr>
          <p:cNvPr id="2" name="Title 1"/>
          <p:cNvSpPr>
            <a:spLocks noGrp="1"/>
          </p:cNvSpPr>
          <p:nvPr>
            <p:ph type="title" idx="4294967295"/>
          </p:nvPr>
        </p:nvSpPr>
        <p:spPr>
          <a:xfrm>
            <a:off x="0" y="274638"/>
            <a:ext cx="8229600" cy="1143000"/>
          </a:xfrm>
        </p:spPr>
        <p:txBody>
          <a:bodyPr/>
          <a:lstStyle/>
          <a:p>
            <a:r>
              <a:rPr lang="en-US" dirty="0"/>
              <a:t>Data delivery: many questions</a:t>
            </a:r>
            <a:endParaRPr lang="en-US" dirty="0"/>
          </a:p>
        </p:txBody>
      </p:sp>
      <p:sp>
        <p:nvSpPr>
          <p:cNvPr id="16" name="Rounded Rectangular Callout 15"/>
          <p:cNvSpPr/>
          <p:nvPr/>
        </p:nvSpPr>
        <p:spPr>
          <a:xfrm>
            <a:off x="4384831" y="993598"/>
            <a:ext cx="3048126" cy="1546490"/>
          </a:xfrm>
          <a:prstGeom prst="wedgeRoundRectCallout">
            <a:avLst>
              <a:gd name="adj1" fmla="val -32331"/>
              <a:gd name="adj2" fmla="val 149208"/>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3: What are the requirements of this new </a:t>
            </a:r>
            <a:r>
              <a:rPr lang="en-US" dirty="0" err="1" smtClean="0"/>
              <a:t>datamart</a:t>
            </a:r>
            <a:r>
              <a:rPr lang="en-US" dirty="0" smtClean="0"/>
              <a:t>?</a:t>
            </a:r>
            <a:endParaRPr lang="en-US" dirty="0"/>
          </a:p>
        </p:txBody>
      </p:sp>
      <p:sp>
        <p:nvSpPr>
          <p:cNvPr id="8" name="Rounded Rectangular Callout 7"/>
          <p:cNvSpPr/>
          <p:nvPr/>
        </p:nvSpPr>
        <p:spPr>
          <a:xfrm>
            <a:off x="391836" y="1417638"/>
            <a:ext cx="3048126" cy="1969614"/>
          </a:xfrm>
          <a:prstGeom prst="wedgeRoundRectCallout">
            <a:avLst>
              <a:gd name="adj1" fmla="val 34451"/>
              <a:gd name="adj2" fmla="val 134170"/>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4: Workday data representation and extraction is unconventional and there is no data model, so what exactly will it take to extract, transform and load?</a:t>
            </a:r>
            <a:endParaRPr lang="en-US" dirty="0"/>
          </a:p>
        </p:txBody>
      </p:sp>
    </p:spTree>
    <p:extLst>
      <p:ext uri="{BB962C8B-B14F-4D97-AF65-F5344CB8AC3E}">
        <p14:creationId xmlns:p14="http://schemas.microsoft.com/office/powerpoint/2010/main" val="39653843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DataDeliveryConceptualDiagra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645" y="663037"/>
            <a:ext cx="5923172" cy="5817835"/>
          </a:xfrm>
          <a:prstGeom prst="rect">
            <a:avLst/>
          </a:prstGeom>
        </p:spPr>
      </p:pic>
      <p:sp>
        <p:nvSpPr>
          <p:cNvPr id="4" name="Date Placeholder 3"/>
          <p:cNvSpPr>
            <a:spLocks noGrp="1"/>
          </p:cNvSpPr>
          <p:nvPr>
            <p:ph type="dt" sz="half" idx="10"/>
          </p:nvPr>
        </p:nvSpPr>
        <p:spPr/>
        <p:txBody>
          <a:bodyPr/>
          <a:lstStyle/>
          <a:p>
            <a:fld id="{A56B7866-37BA-754D-B4A0-9DBBE1F1C2E7}" type="datetime1">
              <a:rPr lang="en-US" smtClean="0"/>
              <a:t>4/29/11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24</a:t>
            </a:fld>
            <a:endParaRPr lang="en-US"/>
          </a:p>
        </p:txBody>
      </p:sp>
      <p:sp>
        <p:nvSpPr>
          <p:cNvPr id="2" name="Title 1"/>
          <p:cNvSpPr>
            <a:spLocks noGrp="1"/>
          </p:cNvSpPr>
          <p:nvPr>
            <p:ph type="title" idx="4294967295"/>
          </p:nvPr>
        </p:nvSpPr>
        <p:spPr>
          <a:xfrm>
            <a:off x="0" y="274638"/>
            <a:ext cx="8229600" cy="1143000"/>
          </a:xfrm>
        </p:spPr>
        <p:txBody>
          <a:bodyPr/>
          <a:lstStyle/>
          <a:p>
            <a:r>
              <a:rPr lang="en-US" dirty="0"/>
              <a:t>Data delivery: many questions</a:t>
            </a:r>
            <a:endParaRPr lang="en-US" dirty="0"/>
          </a:p>
        </p:txBody>
      </p:sp>
      <p:sp>
        <p:nvSpPr>
          <p:cNvPr id="16" name="Rounded Rectangular Callout 15"/>
          <p:cNvSpPr/>
          <p:nvPr/>
        </p:nvSpPr>
        <p:spPr>
          <a:xfrm>
            <a:off x="5475754" y="1002935"/>
            <a:ext cx="3048126" cy="2349605"/>
          </a:xfrm>
          <a:prstGeom prst="wedgeRoundRectCallout">
            <a:avLst>
              <a:gd name="adj1" fmla="val -51323"/>
              <a:gd name="adj2" fmla="val 56396"/>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5: Finance reporting provides labor detail. Is there an impact to the KDW and labor reporting from a finance point of view?</a:t>
            </a:r>
            <a:endParaRPr lang="en-US" dirty="0"/>
          </a:p>
        </p:txBody>
      </p:sp>
    </p:spTree>
    <p:extLst>
      <p:ext uri="{BB962C8B-B14F-4D97-AF65-F5344CB8AC3E}">
        <p14:creationId xmlns:p14="http://schemas.microsoft.com/office/powerpoint/2010/main" val="39653843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PICK UP FROM HERE</a:t>
            </a:r>
            <a:endParaRPr lang="en-US" dirty="0"/>
          </a:p>
        </p:txBody>
      </p:sp>
      <p:sp>
        <p:nvSpPr>
          <p:cNvPr id="3" name="Date Placeholder 2"/>
          <p:cNvSpPr>
            <a:spLocks noGrp="1"/>
          </p:cNvSpPr>
          <p:nvPr>
            <p:ph type="dt" sz="half" idx="10"/>
          </p:nvPr>
        </p:nvSpPr>
        <p:spPr/>
        <p:txBody>
          <a:bodyPr/>
          <a:lstStyle/>
          <a:p>
            <a:fld id="{173D0DD4-673E-484A-9C9A-B3E014EC6BB0}" type="datetime1">
              <a:rPr lang="en-US" smtClean="0"/>
              <a:t>4/29/11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t>25</a:t>
            </a:fld>
            <a:endParaRPr lang="en-US"/>
          </a:p>
        </p:txBody>
      </p:sp>
    </p:spTree>
    <p:extLst>
      <p:ext uri="{BB962C8B-B14F-4D97-AF65-F5344CB8AC3E}">
        <p14:creationId xmlns:p14="http://schemas.microsoft.com/office/powerpoint/2010/main" val="22599908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t>
            </a:r>
            <a:r>
              <a:rPr lang="en-US" dirty="0" smtClean="0"/>
              <a:t>The Biggest Variables</a:t>
            </a:r>
            <a:endParaRPr lang="en-US" dirty="0"/>
          </a:p>
        </p:txBody>
      </p:sp>
      <p:sp>
        <p:nvSpPr>
          <p:cNvPr id="3" name="Content Placeholder 2"/>
          <p:cNvSpPr>
            <a:spLocks noGrp="1"/>
          </p:cNvSpPr>
          <p:nvPr>
            <p:ph idx="1"/>
          </p:nvPr>
        </p:nvSpPr>
        <p:spPr/>
        <p:txBody>
          <a:bodyPr>
            <a:normAutofit/>
          </a:bodyPr>
          <a:lstStyle/>
          <a:p>
            <a:r>
              <a:rPr lang="en-US" dirty="0" smtClean="0"/>
              <a:t>Largest Transaction system impacts</a:t>
            </a:r>
          </a:p>
          <a:p>
            <a:pPr lvl="1"/>
            <a:r>
              <a:rPr lang="en-US" dirty="0" smtClean="0"/>
              <a:t>PeopleSoft</a:t>
            </a:r>
          </a:p>
          <a:p>
            <a:pPr lvl="1"/>
            <a:r>
              <a:rPr lang="en-US" dirty="0" smtClean="0"/>
              <a:t>Identity Management</a:t>
            </a:r>
          </a:p>
          <a:p>
            <a:pPr lvl="1"/>
            <a:r>
              <a:rPr lang="en-US" dirty="0" err="1" smtClean="0"/>
              <a:t>Kronos</a:t>
            </a:r>
            <a:r>
              <a:rPr lang="en-US" dirty="0" smtClean="0"/>
              <a:t> or COLTS </a:t>
            </a:r>
            <a:r>
              <a:rPr lang="en-US" i="1" dirty="0" smtClean="0"/>
              <a:t>and</a:t>
            </a:r>
            <a:r>
              <a:rPr lang="en-US" dirty="0" smtClean="0"/>
              <a:t> </a:t>
            </a:r>
            <a:r>
              <a:rPr lang="en-US" dirty="0" err="1" smtClean="0"/>
              <a:t>Kronos</a:t>
            </a:r>
            <a:endParaRPr lang="en-US" dirty="0" smtClean="0"/>
          </a:p>
          <a:p>
            <a:pPr lvl="1"/>
            <a:r>
              <a:rPr lang="en-US" dirty="0" smtClean="0"/>
              <a:t>Integration tools and governance</a:t>
            </a:r>
            <a:endParaRPr lang="en-US" dirty="0" smtClean="0"/>
          </a:p>
          <a:p>
            <a:r>
              <a:rPr lang="en-US" dirty="0" smtClean="0"/>
              <a:t>Data delivery impacts </a:t>
            </a:r>
            <a:r>
              <a:rPr lang="en-US" sz="2400" dirty="0" smtClean="0"/>
              <a:t>(2/3 of the overall estimate)</a:t>
            </a:r>
            <a:endParaRPr lang="en-US" dirty="0" smtClean="0"/>
          </a:p>
          <a:p>
            <a:pPr lvl="1"/>
            <a:r>
              <a:rPr lang="en-US" dirty="0" smtClean="0"/>
              <a:t>Assumptions</a:t>
            </a:r>
          </a:p>
          <a:p>
            <a:pPr lvl="1"/>
            <a:r>
              <a:rPr lang="en-US" dirty="0" smtClean="0"/>
              <a:t>Open questions</a:t>
            </a:r>
            <a:endParaRPr lang="en-US" dirty="0"/>
          </a:p>
        </p:txBody>
      </p:sp>
      <p:sp>
        <p:nvSpPr>
          <p:cNvPr id="4" name="Date Placeholder 3"/>
          <p:cNvSpPr>
            <a:spLocks noGrp="1"/>
          </p:cNvSpPr>
          <p:nvPr>
            <p:ph type="dt" sz="half" idx="10"/>
          </p:nvPr>
        </p:nvSpPr>
        <p:spPr/>
        <p:txBody>
          <a:bodyPr/>
          <a:lstStyle/>
          <a:p>
            <a:fld id="{A56B7866-37BA-754D-B4A0-9DBBE1F1C2E7}" type="datetime1">
              <a:rPr lang="en-US" smtClean="0"/>
              <a:t>4/29/11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26</a:t>
            </a:fld>
            <a:endParaRPr lang="en-US"/>
          </a:p>
        </p:txBody>
      </p:sp>
    </p:spTree>
    <p:extLst>
      <p:ext uri="{BB962C8B-B14F-4D97-AF65-F5344CB8AC3E}">
        <p14:creationId xmlns:p14="http://schemas.microsoft.com/office/powerpoint/2010/main" val="7356636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Biggest Assumptions</a:t>
            </a:r>
            <a:endParaRPr lang="en-US" dirty="0"/>
          </a:p>
        </p:txBody>
      </p:sp>
      <p:sp>
        <p:nvSpPr>
          <p:cNvPr id="3" name="Content Placeholder 2"/>
          <p:cNvSpPr>
            <a:spLocks noGrp="1"/>
          </p:cNvSpPr>
          <p:nvPr>
            <p:ph idx="1"/>
          </p:nvPr>
        </p:nvSpPr>
        <p:spPr/>
        <p:txBody>
          <a:bodyPr/>
          <a:lstStyle/>
          <a:p>
            <a:pPr marL="514350" indent="-514350">
              <a:buFont typeface="+mj-lt"/>
              <a:buAutoNum type="arabicPeriod"/>
            </a:pPr>
            <a:r>
              <a:rPr lang="en-US" dirty="0" smtClean="0"/>
              <a:t>Time collection: decommission COLTS and deploy </a:t>
            </a:r>
            <a:r>
              <a:rPr lang="en-US" dirty="0" err="1" smtClean="0"/>
              <a:t>Kronos</a:t>
            </a:r>
            <a:r>
              <a:rPr lang="en-US" dirty="0" smtClean="0"/>
              <a:t> for all time collection</a:t>
            </a:r>
          </a:p>
          <a:p>
            <a:pPr marL="514350" indent="-514350">
              <a:buFont typeface="+mj-lt"/>
              <a:buAutoNum type="arabicPeriod"/>
            </a:pPr>
            <a:r>
              <a:rPr lang="en-US" dirty="0" smtClean="0"/>
              <a:t>PeopleSoft</a:t>
            </a:r>
          </a:p>
          <a:p>
            <a:pPr marL="971550" lvl="1" indent="-514350">
              <a:buFont typeface="+mj-lt"/>
              <a:buAutoNum type="arabicPeriod"/>
            </a:pPr>
            <a:r>
              <a:rPr lang="en-US" dirty="0" smtClean="0"/>
              <a:t>Function: Search and match of people</a:t>
            </a:r>
          </a:p>
          <a:p>
            <a:pPr marL="971550" lvl="1" indent="-514350">
              <a:buFont typeface="+mj-lt"/>
              <a:buAutoNum type="arabicPeriod"/>
            </a:pPr>
            <a:endParaRPr lang="en-US" dirty="0" smtClean="0"/>
          </a:p>
          <a:p>
            <a:pPr marL="514350" indent="-514350">
              <a:buFont typeface="+mj-lt"/>
              <a:buAutoNum type="arabicPeriod"/>
            </a:pPr>
            <a:r>
              <a:rPr lang="en-US" dirty="0" smtClean="0"/>
              <a:t>Identity Management</a:t>
            </a:r>
          </a:p>
          <a:p>
            <a:pPr marL="514350" indent="-514350">
              <a:buFont typeface="+mj-lt"/>
              <a:buAutoNum type="arabicPeriod"/>
            </a:pPr>
            <a:r>
              <a:rPr lang="en-US" dirty="0" smtClean="0"/>
              <a:t>Reporting</a:t>
            </a:r>
          </a:p>
          <a:p>
            <a:pPr marL="0" indent="0">
              <a:buNone/>
            </a:pPr>
            <a:endParaRPr lang="en-US" dirty="0"/>
          </a:p>
        </p:txBody>
      </p:sp>
      <p:sp>
        <p:nvSpPr>
          <p:cNvPr id="4" name="Date Placeholder 3"/>
          <p:cNvSpPr>
            <a:spLocks noGrp="1"/>
          </p:cNvSpPr>
          <p:nvPr>
            <p:ph type="dt" sz="half" idx="10"/>
          </p:nvPr>
        </p:nvSpPr>
        <p:spPr/>
        <p:txBody>
          <a:bodyPr/>
          <a:lstStyle/>
          <a:p>
            <a:fld id="{78AE2A88-E1CA-314C-AD05-8D38B18F6F80}" type="datetime1">
              <a:rPr lang="en-US" smtClean="0"/>
              <a:t>4/29/11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27</a:t>
            </a:fld>
            <a:endParaRPr lang="en-US"/>
          </a:p>
        </p:txBody>
      </p:sp>
    </p:spTree>
    <p:extLst>
      <p:ext uri="{BB962C8B-B14F-4D97-AF65-F5344CB8AC3E}">
        <p14:creationId xmlns:p14="http://schemas.microsoft.com/office/powerpoint/2010/main" val="35644730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Impact – getting a sense of the scale</a:t>
            </a:r>
            <a:endParaRPr lang="en-US" dirty="0"/>
          </a:p>
        </p:txBody>
      </p:sp>
      <p:sp>
        <p:nvSpPr>
          <p:cNvPr id="4" name="Rectangle 3"/>
          <p:cNvSpPr/>
          <p:nvPr/>
        </p:nvSpPr>
        <p:spPr>
          <a:xfrm>
            <a:off x="457200" y="1415932"/>
            <a:ext cx="8283865" cy="4985981"/>
          </a:xfrm>
          <a:prstGeom prst="rect">
            <a:avLst/>
          </a:prstGeom>
        </p:spPr>
        <p:txBody>
          <a:bodyPr wrap="square">
            <a:spAutoFit/>
          </a:bodyPr>
          <a:lstStyle/>
          <a:p>
            <a:pPr marL="285750" indent="-285750">
              <a:buFont typeface="Arial"/>
              <a:buChar char="•"/>
            </a:pPr>
            <a:r>
              <a:rPr lang="en-US" sz="1600" dirty="0"/>
              <a:t>Number of PeopleSoft PERSON records: 1.8 million</a:t>
            </a:r>
          </a:p>
          <a:p>
            <a:pPr marL="742950" lvl="1" indent="-285750">
              <a:buFont typeface="Arial"/>
              <a:buChar char="•"/>
            </a:pPr>
            <a:r>
              <a:rPr lang="en-US" sz="1600" dirty="0" smtClean="0"/>
              <a:t># </a:t>
            </a:r>
            <a:r>
              <a:rPr lang="en-US" sz="1600" dirty="0"/>
              <a:t>EMPLOYEE PERSON records: +115,000 (includes history)</a:t>
            </a:r>
          </a:p>
          <a:p>
            <a:pPr marL="742950" lvl="1" indent="-285750">
              <a:buFont typeface="Arial"/>
              <a:buChar char="•"/>
            </a:pPr>
            <a:r>
              <a:rPr lang="en-US" sz="1600" dirty="0" smtClean="0"/>
              <a:t># STUDENT </a:t>
            </a:r>
            <a:r>
              <a:rPr lang="en-US" sz="1600" dirty="0"/>
              <a:t>PERSON records: 1.2 million (includes history)</a:t>
            </a:r>
          </a:p>
          <a:p>
            <a:pPr marL="742950" lvl="1" indent="-285750">
              <a:buFont typeface="Arial"/>
              <a:buChar char="•"/>
            </a:pPr>
            <a:r>
              <a:rPr lang="en-US" sz="1600" dirty="0" smtClean="0"/>
              <a:t># ALUMNI </a:t>
            </a:r>
            <a:r>
              <a:rPr lang="en-US" sz="1600" dirty="0"/>
              <a:t>PERSON records: +470,000 (includes history)</a:t>
            </a:r>
          </a:p>
          <a:p>
            <a:pPr marL="742950" lvl="1" indent="-285750">
              <a:buFont typeface="Arial"/>
              <a:buChar char="•"/>
            </a:pPr>
            <a:r>
              <a:rPr lang="en-US" sz="1600" dirty="0" smtClean="0"/>
              <a:t># of </a:t>
            </a:r>
            <a:r>
              <a:rPr lang="en-US" sz="1600" dirty="0"/>
              <a:t>PeopleSoft Campus Community business processes impacted:  98</a:t>
            </a:r>
          </a:p>
          <a:p>
            <a:pPr marL="285750" indent="-285750">
              <a:buFont typeface="Arial"/>
              <a:buChar char="•"/>
            </a:pPr>
            <a:r>
              <a:rPr lang="en-US" sz="1600" dirty="0" smtClean="0"/>
              <a:t>PeopleSoft </a:t>
            </a:r>
            <a:r>
              <a:rPr lang="en-US" sz="1600" dirty="0"/>
              <a:t>Campus Community tables shared between HR/Payroll and Campus Solutions:  ~25</a:t>
            </a:r>
          </a:p>
          <a:p>
            <a:pPr marL="285750" indent="-285750">
              <a:buFont typeface="Arial"/>
              <a:buChar char="•"/>
            </a:pPr>
            <a:r>
              <a:rPr lang="en-US" sz="1600" dirty="0" smtClean="0"/>
              <a:t>PeopleSoft </a:t>
            </a:r>
            <a:r>
              <a:rPr lang="en-US" sz="1600" dirty="0"/>
              <a:t>Campus Solutions/Contributor Relations business processes impacted:  585</a:t>
            </a:r>
          </a:p>
          <a:p>
            <a:pPr marL="285750" indent="-285750">
              <a:buFont typeface="Arial"/>
              <a:buChar char="•"/>
            </a:pPr>
            <a:r>
              <a:rPr lang="en-US" sz="1600" dirty="0" smtClean="0"/>
              <a:t>PeopleSoft </a:t>
            </a:r>
            <a:r>
              <a:rPr lang="en-US" sz="1600" dirty="0"/>
              <a:t>Production Control jobs to decommission:  57</a:t>
            </a:r>
          </a:p>
          <a:p>
            <a:pPr marL="285750" indent="-285750">
              <a:buFont typeface="Arial"/>
              <a:buChar char="•"/>
            </a:pPr>
            <a:r>
              <a:rPr lang="en-US" sz="1600" dirty="0"/>
              <a:t>S</a:t>
            </a:r>
            <a:r>
              <a:rPr lang="en-US" sz="1600" dirty="0" smtClean="0"/>
              <a:t>ystems </a:t>
            </a:r>
            <a:r>
              <a:rPr lang="en-US" sz="1600" dirty="0"/>
              <a:t>interfacing with PeopleSoft directly or indirectly that are affected to some degree: About 16</a:t>
            </a:r>
          </a:p>
          <a:p>
            <a:pPr marL="285750" indent="-285750">
              <a:buFont typeface="Arial"/>
              <a:buChar char="•"/>
            </a:pPr>
            <a:r>
              <a:rPr lang="en-US" sz="1600" dirty="0" smtClean="0"/>
              <a:t>Interfaces </a:t>
            </a:r>
            <a:r>
              <a:rPr lang="en-US" sz="1600" dirty="0"/>
              <a:t>(individual files, services called) to Cornell managed systems:  100s when including extracts to local warehouses.</a:t>
            </a:r>
          </a:p>
          <a:p>
            <a:pPr marL="285750" indent="-285750">
              <a:buFont typeface="Arial"/>
              <a:buChar char="•"/>
            </a:pPr>
            <a:r>
              <a:rPr lang="en-US" sz="1600" dirty="0" smtClean="0"/>
              <a:t>External interfaces </a:t>
            </a:r>
            <a:r>
              <a:rPr lang="en-US" sz="1600" dirty="0"/>
              <a:t>that Payroll requests IT oversight of: Unsure but probably less than 10.</a:t>
            </a:r>
          </a:p>
          <a:p>
            <a:pPr marL="285750" indent="-285750">
              <a:buFont typeface="Arial"/>
              <a:buChar char="•"/>
            </a:pPr>
            <a:r>
              <a:rPr lang="en-US" sz="1600" dirty="0"/>
              <a:t>M</a:t>
            </a:r>
            <a:r>
              <a:rPr lang="en-US" sz="1600" dirty="0" smtClean="0"/>
              <a:t>anual  </a:t>
            </a:r>
            <a:r>
              <a:rPr lang="en-US" sz="1600" dirty="0"/>
              <a:t>or </a:t>
            </a:r>
            <a:r>
              <a:rPr lang="en-US" sz="1600" dirty="0" smtClean="0"/>
              <a:t>automated Payroll programs/jobs in </a:t>
            </a:r>
            <a:r>
              <a:rPr lang="en-US" sz="1600" dirty="0"/>
              <a:t>P</a:t>
            </a:r>
            <a:r>
              <a:rPr lang="en-US" sz="1600" dirty="0" smtClean="0"/>
              <a:t>eopleSoft to </a:t>
            </a:r>
            <a:r>
              <a:rPr lang="en-US" sz="1600" dirty="0"/>
              <a:t>decommission: 100s.</a:t>
            </a:r>
          </a:p>
          <a:p>
            <a:pPr marL="285750" indent="-285750">
              <a:buFont typeface="Arial"/>
              <a:buChar char="•"/>
            </a:pPr>
            <a:r>
              <a:rPr lang="en-US" sz="1600" dirty="0"/>
              <a:t>Number of new Workday integration related </a:t>
            </a:r>
            <a:r>
              <a:rPr lang="en-US" sz="1600" dirty="0" smtClean="0"/>
              <a:t>batch programs/jobs </a:t>
            </a:r>
            <a:r>
              <a:rPr lang="en-US" sz="1600" dirty="0"/>
              <a:t>to create, test and schedule and monitor:  100s (We are assuming that is similar to HR/Payroll jobs now)</a:t>
            </a:r>
          </a:p>
          <a:p>
            <a:pPr marL="285750" indent="-285750">
              <a:buFont typeface="Arial"/>
              <a:buChar char="•"/>
            </a:pPr>
            <a:r>
              <a:rPr lang="en-US" sz="1600" dirty="0"/>
              <a:t>Number of Payroll reports now: Unknown</a:t>
            </a:r>
          </a:p>
          <a:p>
            <a:pPr marL="285750" indent="-285750">
              <a:buFont typeface="Arial"/>
              <a:buChar char="•"/>
            </a:pPr>
            <a:r>
              <a:rPr lang="en-US" sz="1600" dirty="0"/>
              <a:t>Number of Direct Database connections by other applications to PeopleSoft that are affected: Dozens.</a:t>
            </a:r>
          </a:p>
          <a:p>
            <a:pPr marL="285750" indent="-285750">
              <a:buFont typeface="Arial"/>
              <a:buChar char="•"/>
            </a:pPr>
            <a:r>
              <a:rPr lang="en-US" sz="1600" dirty="0"/>
              <a:t>Number of Tables in PeopleSoft whose use, feed or definition will change: Less than 10</a:t>
            </a:r>
          </a:p>
        </p:txBody>
      </p:sp>
      <p:sp>
        <p:nvSpPr>
          <p:cNvPr id="5" name="Date Placeholder 4"/>
          <p:cNvSpPr>
            <a:spLocks noGrp="1"/>
          </p:cNvSpPr>
          <p:nvPr>
            <p:ph type="dt" sz="half" idx="10"/>
          </p:nvPr>
        </p:nvSpPr>
        <p:spPr/>
        <p:txBody>
          <a:bodyPr/>
          <a:lstStyle/>
          <a:p>
            <a:fld id="{30EFC8C2-2B3C-6348-BDE4-3FFF51E88ABB}" type="datetime1">
              <a:rPr lang="en-US" smtClean="0"/>
              <a:t>4/29/11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t>28</a:t>
            </a:fld>
            <a:endParaRPr lang="en-US"/>
          </a:p>
        </p:txBody>
      </p:sp>
    </p:spTree>
    <p:extLst>
      <p:ext uri="{BB962C8B-B14F-4D97-AF65-F5344CB8AC3E}">
        <p14:creationId xmlns:p14="http://schemas.microsoft.com/office/powerpoint/2010/main" val="10056384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Risks</a:t>
            </a:r>
            <a:endParaRPr lang="en-US" dirty="0"/>
          </a:p>
        </p:txBody>
      </p:sp>
      <p:sp>
        <p:nvSpPr>
          <p:cNvPr id="3" name="Content Placeholder 2"/>
          <p:cNvSpPr>
            <a:spLocks noGrp="1"/>
          </p:cNvSpPr>
          <p:nvPr>
            <p:ph idx="1"/>
          </p:nvPr>
        </p:nvSpPr>
        <p:spPr/>
        <p:txBody>
          <a:bodyPr>
            <a:normAutofit/>
          </a:bodyPr>
          <a:lstStyle/>
          <a:p>
            <a:r>
              <a:rPr lang="en-US" dirty="0" smtClean="0"/>
              <a:t>Point to a page in Confluence that will have risks categorized in some manner.</a:t>
            </a:r>
          </a:p>
          <a:p>
            <a:pPr lvl="1"/>
            <a:endParaRPr lang="en-US" dirty="0"/>
          </a:p>
        </p:txBody>
      </p:sp>
      <p:sp>
        <p:nvSpPr>
          <p:cNvPr id="4" name="Date Placeholder 3"/>
          <p:cNvSpPr>
            <a:spLocks noGrp="1"/>
          </p:cNvSpPr>
          <p:nvPr>
            <p:ph type="dt" sz="half" idx="10"/>
          </p:nvPr>
        </p:nvSpPr>
        <p:spPr/>
        <p:txBody>
          <a:bodyPr/>
          <a:lstStyle/>
          <a:p>
            <a:fld id="{CD61A4A2-9723-A542-8150-F1A404814577}" type="datetime1">
              <a:rPr lang="en-US" smtClean="0"/>
              <a:t>4/29/11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29</a:t>
            </a:fld>
            <a:endParaRPr lang="en-US"/>
          </a:p>
        </p:txBody>
      </p:sp>
    </p:spTree>
    <p:extLst>
      <p:ext uri="{BB962C8B-B14F-4D97-AF65-F5344CB8AC3E}">
        <p14:creationId xmlns:p14="http://schemas.microsoft.com/office/powerpoint/2010/main" val="3859969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 and status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April 2010</a:t>
            </a:r>
          </a:p>
          <a:p>
            <a:pPr lvl="1"/>
            <a:r>
              <a:rPr lang="en-US" dirty="0" smtClean="0"/>
              <a:t>Received our first introduction to Workday and did our first </a:t>
            </a:r>
            <a:r>
              <a:rPr lang="en-US" dirty="0" smtClean="0">
                <a:hlinkClick r:id="rId2"/>
              </a:rPr>
              <a:t>assessment</a:t>
            </a:r>
            <a:r>
              <a:rPr lang="en-US" dirty="0" smtClean="0"/>
              <a:t>.</a:t>
            </a:r>
          </a:p>
          <a:p>
            <a:r>
              <a:rPr lang="en-US" dirty="0" smtClean="0"/>
              <a:t>November and December 2010</a:t>
            </a:r>
          </a:p>
          <a:p>
            <a:pPr lvl="1"/>
            <a:r>
              <a:rPr lang="en-US" dirty="0" smtClean="0"/>
              <a:t>Vicky </a:t>
            </a:r>
            <a:r>
              <a:rPr lang="en-US" dirty="0" err="1" smtClean="0"/>
              <a:t>Mikula</a:t>
            </a:r>
            <a:r>
              <a:rPr lang="en-US" dirty="0" smtClean="0"/>
              <a:t> </a:t>
            </a:r>
            <a:r>
              <a:rPr lang="en-US" dirty="0" smtClean="0"/>
              <a:t>(CIT/IS/ES) joins </a:t>
            </a:r>
            <a:r>
              <a:rPr lang="en-US" dirty="0" smtClean="0"/>
              <a:t>the HR Core Workday team as </a:t>
            </a:r>
            <a:r>
              <a:rPr lang="en-US" dirty="0" smtClean="0"/>
              <a:t>overall CIT </a:t>
            </a:r>
            <a:r>
              <a:rPr lang="en-US" dirty="0" smtClean="0"/>
              <a:t>Liaison.</a:t>
            </a:r>
          </a:p>
          <a:p>
            <a:r>
              <a:rPr lang="en-US" dirty="0" smtClean="0">
                <a:hlinkClick r:id="rId3"/>
              </a:rPr>
              <a:t>January through April 2011</a:t>
            </a:r>
            <a:endParaRPr lang="en-US" dirty="0" smtClean="0"/>
          </a:p>
          <a:p>
            <a:pPr lvl="1"/>
            <a:r>
              <a:rPr lang="en-US" dirty="0" smtClean="0"/>
              <a:t>CIT Charters a Discovery project, reverse engineers impact from PeopleSoft, and meets to track down other technical impacts.</a:t>
            </a:r>
          </a:p>
          <a:p>
            <a:endParaRPr lang="en-US" dirty="0"/>
          </a:p>
        </p:txBody>
      </p:sp>
      <p:sp>
        <p:nvSpPr>
          <p:cNvPr id="4" name="Date Placeholder 3"/>
          <p:cNvSpPr>
            <a:spLocks noGrp="1"/>
          </p:cNvSpPr>
          <p:nvPr>
            <p:ph type="dt" sz="half" idx="10"/>
          </p:nvPr>
        </p:nvSpPr>
        <p:spPr/>
        <p:txBody>
          <a:bodyPr/>
          <a:lstStyle/>
          <a:p>
            <a:fld id="{432717D8-577E-374E-BDC1-49DC7C23F162}" type="datetime1">
              <a:rPr lang="en-US" smtClean="0"/>
              <a:t>4/29/11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3</a:t>
            </a:fld>
            <a:endParaRPr lang="en-US"/>
          </a:p>
        </p:txBody>
      </p:sp>
    </p:spTree>
    <p:extLst>
      <p:ext uri="{BB962C8B-B14F-4D97-AF65-F5344CB8AC3E}">
        <p14:creationId xmlns:p14="http://schemas.microsoft.com/office/powerpoint/2010/main" val="17521094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Technical Prerequisites</a:t>
            </a:r>
            <a:endParaRPr lang="en-US" dirty="0"/>
          </a:p>
        </p:txBody>
      </p:sp>
      <p:sp>
        <p:nvSpPr>
          <p:cNvPr id="3" name="Content Placeholder 2"/>
          <p:cNvSpPr>
            <a:spLocks noGrp="1"/>
          </p:cNvSpPr>
          <p:nvPr>
            <p:ph idx="1"/>
          </p:nvPr>
        </p:nvSpPr>
        <p:spPr/>
        <p:txBody>
          <a:bodyPr/>
          <a:lstStyle/>
          <a:p>
            <a:r>
              <a:rPr lang="en-US" dirty="0" smtClean="0"/>
              <a:t>List ITSO, Integration, </a:t>
            </a:r>
            <a:r>
              <a:rPr lang="en-US" dirty="0" err="1" smtClean="0"/>
              <a:t>IdMgmt</a:t>
            </a:r>
            <a:r>
              <a:rPr lang="en-US" dirty="0" smtClean="0"/>
              <a:t>, Data delivery, and any other pure technical prerequisites</a:t>
            </a:r>
            <a:endParaRPr lang="en-US" dirty="0"/>
          </a:p>
        </p:txBody>
      </p:sp>
      <p:sp>
        <p:nvSpPr>
          <p:cNvPr id="4" name="Date Placeholder 3"/>
          <p:cNvSpPr>
            <a:spLocks noGrp="1"/>
          </p:cNvSpPr>
          <p:nvPr>
            <p:ph type="dt" sz="half" idx="10"/>
          </p:nvPr>
        </p:nvSpPr>
        <p:spPr/>
        <p:txBody>
          <a:bodyPr/>
          <a:lstStyle/>
          <a:p>
            <a:fld id="{042FED6F-111B-294D-9380-CD57CD2FB1BF}" type="datetime1">
              <a:rPr lang="en-US" smtClean="0"/>
              <a:t>4/29/11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30</a:t>
            </a:fld>
            <a:endParaRPr lang="en-US"/>
          </a:p>
        </p:txBody>
      </p:sp>
    </p:spTree>
    <p:extLst>
      <p:ext uri="{BB962C8B-B14F-4D97-AF65-F5344CB8AC3E}">
        <p14:creationId xmlns:p14="http://schemas.microsoft.com/office/powerpoint/2010/main" val="32505715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Estimates and Caveats</a:t>
            </a:r>
            <a:endParaRPr lang="en-US" dirty="0"/>
          </a:p>
        </p:txBody>
      </p:sp>
      <p:sp>
        <p:nvSpPr>
          <p:cNvPr id="3" name="Content Placeholder 2"/>
          <p:cNvSpPr>
            <a:spLocks noGrp="1"/>
          </p:cNvSpPr>
          <p:nvPr>
            <p:ph idx="1"/>
          </p:nvPr>
        </p:nvSpPr>
        <p:spPr/>
        <p:txBody>
          <a:bodyPr/>
          <a:lstStyle/>
          <a:p>
            <a:r>
              <a:rPr lang="en-US" dirty="0" smtClean="0"/>
              <a:t>By CIT Group and effort and major FTE and method and margin of error…?</a:t>
            </a:r>
            <a:endParaRPr lang="en-US" dirty="0"/>
          </a:p>
        </p:txBody>
      </p:sp>
      <p:sp>
        <p:nvSpPr>
          <p:cNvPr id="4" name="Date Placeholder 3"/>
          <p:cNvSpPr>
            <a:spLocks noGrp="1"/>
          </p:cNvSpPr>
          <p:nvPr>
            <p:ph type="dt" sz="half" idx="10"/>
          </p:nvPr>
        </p:nvSpPr>
        <p:spPr/>
        <p:txBody>
          <a:bodyPr/>
          <a:lstStyle/>
          <a:p>
            <a:fld id="{76211D89-EAFC-5848-95B0-577DF7187AC9}" type="datetime1">
              <a:rPr lang="en-US" smtClean="0"/>
              <a:t>4/29/11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31</a:t>
            </a:fld>
            <a:endParaRPr lang="en-US"/>
          </a:p>
        </p:txBody>
      </p:sp>
    </p:spTree>
    <p:extLst>
      <p:ext uri="{BB962C8B-B14F-4D97-AF65-F5344CB8AC3E}">
        <p14:creationId xmlns:p14="http://schemas.microsoft.com/office/powerpoint/2010/main" val="2496261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Recommended next steps</a:t>
            </a:r>
            <a:endParaRPr lang="en-US" dirty="0"/>
          </a:p>
        </p:txBody>
      </p:sp>
      <p:sp>
        <p:nvSpPr>
          <p:cNvPr id="3" name="Content Placeholder 2"/>
          <p:cNvSpPr>
            <a:spLocks noGrp="1"/>
          </p:cNvSpPr>
          <p:nvPr>
            <p:ph idx="1"/>
          </p:nvPr>
        </p:nvSpPr>
        <p:spPr/>
        <p:txBody>
          <a:bodyPr/>
          <a:lstStyle/>
          <a:p>
            <a:r>
              <a:rPr lang="en-US" dirty="0" smtClean="0"/>
              <a:t>Master planning</a:t>
            </a:r>
          </a:p>
          <a:p>
            <a:r>
              <a:rPr lang="en-US" dirty="0" smtClean="0"/>
              <a:t>Prototyping integrations.</a:t>
            </a:r>
          </a:p>
          <a:p>
            <a:r>
              <a:rPr lang="en-US" smtClean="0"/>
              <a:t>Implementation </a:t>
            </a:r>
            <a:r>
              <a:rPr lang="en-US" dirty="0" smtClean="0"/>
              <a:t>sign off</a:t>
            </a:r>
          </a:p>
          <a:p>
            <a:r>
              <a:rPr lang="en-US" dirty="0" smtClean="0"/>
              <a:t>Consulting engagement</a:t>
            </a:r>
          </a:p>
          <a:p>
            <a:r>
              <a:rPr lang="en-US" dirty="0" smtClean="0"/>
              <a:t>…?</a:t>
            </a:r>
          </a:p>
          <a:p>
            <a:endParaRPr lang="en-US" dirty="0"/>
          </a:p>
        </p:txBody>
      </p:sp>
      <p:sp>
        <p:nvSpPr>
          <p:cNvPr id="4" name="Date Placeholder 3"/>
          <p:cNvSpPr>
            <a:spLocks noGrp="1"/>
          </p:cNvSpPr>
          <p:nvPr>
            <p:ph type="dt" sz="half" idx="10"/>
          </p:nvPr>
        </p:nvSpPr>
        <p:spPr/>
        <p:txBody>
          <a:bodyPr/>
          <a:lstStyle/>
          <a:p>
            <a:fld id="{9356FF94-F390-FE47-8880-9FE92DBF8004}" type="datetime1">
              <a:rPr lang="en-US" smtClean="0"/>
              <a:t>4/29/11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32</a:t>
            </a:fld>
            <a:endParaRPr lang="en-US"/>
          </a:p>
        </p:txBody>
      </p:sp>
    </p:spTree>
    <p:extLst>
      <p:ext uri="{BB962C8B-B14F-4D97-AF65-F5344CB8AC3E}">
        <p14:creationId xmlns:p14="http://schemas.microsoft.com/office/powerpoint/2010/main" val="1754853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Reverse Engineering PS</a:t>
            </a:r>
            <a:endParaRPr lang="en-US" dirty="0"/>
          </a:p>
        </p:txBody>
      </p:sp>
      <p:sp>
        <p:nvSpPr>
          <p:cNvPr id="4" name="Date Placeholder 3"/>
          <p:cNvSpPr>
            <a:spLocks noGrp="1"/>
          </p:cNvSpPr>
          <p:nvPr>
            <p:ph type="dt" sz="half" idx="10"/>
          </p:nvPr>
        </p:nvSpPr>
        <p:spPr/>
        <p:txBody>
          <a:bodyPr/>
          <a:lstStyle/>
          <a:p>
            <a:fld id="{67868A5E-6BBA-964D-A567-0E97CDFDCD3A}" type="datetime1">
              <a:rPr lang="en-US" smtClean="0"/>
              <a:t>4/29/11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4</a:t>
            </a:fld>
            <a:endParaRPr lang="en-US"/>
          </a:p>
        </p:txBody>
      </p:sp>
      <p:sp>
        <p:nvSpPr>
          <p:cNvPr id="7" name="Can 6"/>
          <p:cNvSpPr/>
          <p:nvPr/>
        </p:nvSpPr>
        <p:spPr>
          <a:xfrm>
            <a:off x="457200" y="5209637"/>
            <a:ext cx="895473" cy="553525"/>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PS DB</a:t>
            </a:r>
            <a:endParaRPr lang="en-US" dirty="0">
              <a:solidFill>
                <a:schemeClr val="tx1"/>
              </a:solidFill>
            </a:endParaRPr>
          </a:p>
        </p:txBody>
      </p:sp>
      <p:sp>
        <p:nvSpPr>
          <p:cNvPr id="8" name="Folded Corner 7"/>
          <p:cNvSpPr/>
          <p:nvPr/>
        </p:nvSpPr>
        <p:spPr>
          <a:xfrm>
            <a:off x="7342878" y="50793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9" name="Folded Corner 8"/>
          <p:cNvSpPr/>
          <p:nvPr/>
        </p:nvSpPr>
        <p:spPr>
          <a:xfrm>
            <a:off x="7495278" y="52317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10" name="Folded Corner 9"/>
          <p:cNvSpPr/>
          <p:nvPr/>
        </p:nvSpPr>
        <p:spPr>
          <a:xfrm>
            <a:off x="7647678" y="53841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11" name="Rectangle 10"/>
          <p:cNvSpPr/>
          <p:nvPr/>
        </p:nvSpPr>
        <p:spPr>
          <a:xfrm>
            <a:off x="3742890" y="5188835"/>
            <a:ext cx="942994" cy="879127"/>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smtClean="0">
                <a:solidFill>
                  <a:schemeClr val="tx1"/>
                </a:solidFill>
              </a:rPr>
              <a:t>Scripts</a:t>
            </a:r>
            <a:endParaRPr lang="en-US" dirty="0">
              <a:solidFill>
                <a:schemeClr val="tx1"/>
              </a:solidFill>
            </a:endParaRPr>
          </a:p>
        </p:txBody>
      </p:sp>
      <p:sp>
        <p:nvSpPr>
          <p:cNvPr id="12" name="Right Arrow 11"/>
          <p:cNvSpPr/>
          <p:nvPr/>
        </p:nvSpPr>
        <p:spPr>
          <a:xfrm>
            <a:off x="1611851" y="5384197"/>
            <a:ext cx="1709540" cy="378965"/>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Right Arrow 12"/>
          <p:cNvSpPr/>
          <p:nvPr/>
        </p:nvSpPr>
        <p:spPr>
          <a:xfrm>
            <a:off x="5020516" y="5416757"/>
            <a:ext cx="1709540" cy="378965"/>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5" name="Rounded Rectangular Callout 14"/>
          <p:cNvSpPr/>
          <p:nvPr/>
        </p:nvSpPr>
        <p:spPr>
          <a:xfrm>
            <a:off x="3124200" y="1408410"/>
            <a:ext cx="2297482" cy="2932503"/>
          </a:xfrm>
          <a:prstGeom prst="wedgeRoundRectCallout">
            <a:avLst>
              <a:gd name="adj1" fmla="val -6121"/>
              <a:gd name="adj2" fmla="val 78067"/>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Custom  scripts by a Consultant extracted the meta data and found community tables used by HRMS and the HRMS tables used by  each module.</a:t>
            </a:r>
            <a:endParaRPr lang="en-US" dirty="0"/>
          </a:p>
        </p:txBody>
      </p:sp>
      <p:sp>
        <p:nvSpPr>
          <p:cNvPr id="16" name="Rounded Rectangular Callout 15"/>
          <p:cNvSpPr/>
          <p:nvPr/>
        </p:nvSpPr>
        <p:spPr>
          <a:xfrm>
            <a:off x="5553509" y="1390047"/>
            <a:ext cx="2456904" cy="2950865"/>
          </a:xfrm>
          <a:prstGeom prst="wedgeRoundRectCallout">
            <a:avLst>
              <a:gd name="adj1" fmla="val 38894"/>
              <a:gd name="adj2" fmla="val 82957"/>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The scripts reported the tables used in business process (navigation selections from the PS Portal) that are owned or used by HRMS functions and </a:t>
            </a:r>
            <a:r>
              <a:rPr lang="en-US" dirty="0" err="1" smtClean="0"/>
              <a:t>vica</a:t>
            </a:r>
            <a:r>
              <a:rPr lang="en-US" dirty="0" smtClean="0"/>
              <a:t> versa.</a:t>
            </a:r>
            <a:endParaRPr lang="en-US" dirty="0"/>
          </a:p>
        </p:txBody>
      </p:sp>
      <p:sp>
        <p:nvSpPr>
          <p:cNvPr id="17" name="Rounded Rectangular Callout 16"/>
          <p:cNvSpPr/>
          <p:nvPr/>
        </p:nvSpPr>
        <p:spPr>
          <a:xfrm>
            <a:off x="704151" y="1390048"/>
            <a:ext cx="2297482" cy="2932503"/>
          </a:xfrm>
          <a:prstGeom prst="wedgeRoundRectCallout">
            <a:avLst>
              <a:gd name="adj1" fmla="val -34467"/>
              <a:gd name="adj2" fmla="val 78067"/>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Page/function Navigation association to modules to tables is all available for harvesting. </a:t>
            </a:r>
            <a:endParaRPr lang="en-US" dirty="0"/>
          </a:p>
        </p:txBody>
      </p:sp>
      <p:sp>
        <p:nvSpPr>
          <p:cNvPr id="18" name="Can 17"/>
          <p:cNvSpPr/>
          <p:nvPr/>
        </p:nvSpPr>
        <p:spPr>
          <a:xfrm>
            <a:off x="904936" y="5763162"/>
            <a:ext cx="895473" cy="553525"/>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PS Code</a:t>
            </a:r>
            <a:endParaRPr lang="en-US" dirty="0">
              <a:solidFill>
                <a:schemeClr val="tx1"/>
              </a:solidFill>
            </a:endParaRPr>
          </a:p>
        </p:txBody>
      </p:sp>
    </p:spTree>
    <p:extLst>
      <p:ext uri="{BB962C8B-B14F-4D97-AF65-F5344CB8AC3E}">
        <p14:creationId xmlns:p14="http://schemas.microsoft.com/office/powerpoint/2010/main" val="21934706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Reverse Engineering PS</a:t>
            </a:r>
            <a:endParaRPr lang="en-US" dirty="0"/>
          </a:p>
        </p:txBody>
      </p:sp>
      <p:sp>
        <p:nvSpPr>
          <p:cNvPr id="4" name="Date Placeholder 3"/>
          <p:cNvSpPr>
            <a:spLocks noGrp="1"/>
          </p:cNvSpPr>
          <p:nvPr>
            <p:ph type="dt" sz="half" idx="10"/>
          </p:nvPr>
        </p:nvSpPr>
        <p:spPr/>
        <p:txBody>
          <a:bodyPr/>
          <a:lstStyle/>
          <a:p>
            <a:fld id="{67868A5E-6BBA-964D-A567-0E97CDFDCD3A}" type="datetime1">
              <a:rPr lang="en-US" smtClean="0"/>
              <a:t>4/29/11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t>5</a:t>
            </a:fld>
            <a:endParaRPr lang="en-US"/>
          </a:p>
        </p:txBody>
      </p:sp>
      <p:sp>
        <p:nvSpPr>
          <p:cNvPr id="7" name="Can 6"/>
          <p:cNvSpPr/>
          <p:nvPr/>
        </p:nvSpPr>
        <p:spPr>
          <a:xfrm>
            <a:off x="457200" y="5209637"/>
            <a:ext cx="895473" cy="553525"/>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PS DB</a:t>
            </a:r>
            <a:endParaRPr lang="en-US" dirty="0">
              <a:solidFill>
                <a:schemeClr val="tx1"/>
              </a:solidFill>
            </a:endParaRPr>
          </a:p>
        </p:txBody>
      </p:sp>
      <p:sp>
        <p:nvSpPr>
          <p:cNvPr id="8" name="Folded Corner 7"/>
          <p:cNvSpPr/>
          <p:nvPr/>
        </p:nvSpPr>
        <p:spPr>
          <a:xfrm>
            <a:off x="7342878" y="50793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9" name="Folded Corner 8"/>
          <p:cNvSpPr/>
          <p:nvPr/>
        </p:nvSpPr>
        <p:spPr>
          <a:xfrm>
            <a:off x="7495278" y="52317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10" name="Folded Corner 9"/>
          <p:cNvSpPr/>
          <p:nvPr/>
        </p:nvSpPr>
        <p:spPr>
          <a:xfrm>
            <a:off x="7647678" y="53841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11" name="Rectangle 10"/>
          <p:cNvSpPr/>
          <p:nvPr/>
        </p:nvSpPr>
        <p:spPr>
          <a:xfrm>
            <a:off x="3742890" y="5188835"/>
            <a:ext cx="942994" cy="879127"/>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smtClean="0">
                <a:solidFill>
                  <a:schemeClr val="tx1"/>
                </a:solidFill>
              </a:rPr>
              <a:t>Scripts</a:t>
            </a:r>
            <a:endParaRPr lang="en-US" dirty="0">
              <a:solidFill>
                <a:schemeClr val="tx1"/>
              </a:solidFill>
            </a:endParaRPr>
          </a:p>
        </p:txBody>
      </p:sp>
      <p:sp>
        <p:nvSpPr>
          <p:cNvPr id="12" name="Right Arrow 11"/>
          <p:cNvSpPr/>
          <p:nvPr/>
        </p:nvSpPr>
        <p:spPr>
          <a:xfrm>
            <a:off x="1611851" y="5384197"/>
            <a:ext cx="1709540" cy="378965"/>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Right Arrow 12"/>
          <p:cNvSpPr/>
          <p:nvPr/>
        </p:nvSpPr>
        <p:spPr>
          <a:xfrm>
            <a:off x="5020516" y="5416757"/>
            <a:ext cx="1709540" cy="378965"/>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8" name="Can 17"/>
          <p:cNvSpPr/>
          <p:nvPr/>
        </p:nvSpPr>
        <p:spPr>
          <a:xfrm>
            <a:off x="904936" y="5763162"/>
            <a:ext cx="895473" cy="553525"/>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PS Code</a:t>
            </a:r>
            <a:endParaRPr lang="en-US" dirty="0">
              <a:solidFill>
                <a:schemeClr val="tx1"/>
              </a:solidFill>
            </a:endParaRPr>
          </a:p>
        </p:txBody>
      </p:sp>
      <p:sp>
        <p:nvSpPr>
          <p:cNvPr id="19" name="Rounded Rectangular Callout 18"/>
          <p:cNvSpPr/>
          <p:nvPr/>
        </p:nvSpPr>
        <p:spPr>
          <a:xfrm>
            <a:off x="704151" y="2621099"/>
            <a:ext cx="7241136" cy="1701452"/>
          </a:xfrm>
          <a:prstGeom prst="wedgeRoundRectCallout">
            <a:avLst>
              <a:gd name="adj1" fmla="val 9134"/>
              <a:gd name="adj2" fmla="val -137921"/>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After 3 months of iterative development and validation the reverse engineering has delivered detailed reports of which CC tables are jointly used and which HRMS tables are used by which other PS modules.</a:t>
            </a:r>
            <a:endParaRPr lang="en-US" dirty="0"/>
          </a:p>
        </p:txBody>
      </p:sp>
    </p:spTree>
    <p:extLst>
      <p:ext uri="{BB962C8B-B14F-4D97-AF65-F5344CB8AC3E}">
        <p14:creationId xmlns:p14="http://schemas.microsoft.com/office/powerpoint/2010/main" val="3763868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4/29/11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6</a:t>
            </a:fld>
            <a:endParaRPr lang="en-US"/>
          </a:p>
        </p:txBody>
      </p:sp>
    </p:spTree>
    <p:extLst>
      <p:ext uri="{BB962C8B-B14F-4D97-AF65-F5344CB8AC3E}">
        <p14:creationId xmlns:p14="http://schemas.microsoft.com/office/powerpoint/2010/main" val="34077402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4/29/11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7</a:t>
            </a:fld>
            <a:endParaRPr lang="en-US"/>
          </a:p>
        </p:txBody>
      </p:sp>
      <p:sp>
        <p:nvSpPr>
          <p:cNvPr id="9" name="Rounded Rectangular Callout 8"/>
          <p:cNvSpPr/>
          <p:nvPr/>
        </p:nvSpPr>
        <p:spPr>
          <a:xfrm>
            <a:off x="619308" y="4192310"/>
            <a:ext cx="4226823" cy="1966401"/>
          </a:xfrm>
          <a:prstGeom prst="wedgeRoundRectCallout">
            <a:avLst>
              <a:gd name="adj1" fmla="val 41321"/>
              <a:gd name="adj2" fmla="val -142270"/>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PeopleSoft and Workday have to jointly avoid duplicate people records and jointly manage the data of record for individuals who are employees and also students, prospects, or alumni. Currently, that is done in PeopleSoft as the </a:t>
            </a:r>
            <a:r>
              <a:rPr lang="en-US" sz="1600" dirty="0" smtClean="0">
                <a:hlinkClick r:id="rId4"/>
              </a:rPr>
              <a:t>delivered Search-Match function.</a:t>
            </a:r>
            <a:endParaRPr lang="en-US" sz="1600" dirty="0"/>
          </a:p>
        </p:txBody>
      </p:sp>
    </p:spTree>
    <p:extLst>
      <p:ext uri="{BB962C8B-B14F-4D97-AF65-F5344CB8AC3E}">
        <p14:creationId xmlns:p14="http://schemas.microsoft.com/office/powerpoint/2010/main" val="1435896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4/29/11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8</a:t>
            </a:fld>
            <a:endParaRPr lang="en-US"/>
          </a:p>
        </p:txBody>
      </p:sp>
      <p:sp>
        <p:nvSpPr>
          <p:cNvPr id="9" name="Rounded Rectangular Callout 8"/>
          <p:cNvSpPr/>
          <p:nvPr/>
        </p:nvSpPr>
        <p:spPr>
          <a:xfrm>
            <a:off x="619308" y="4192310"/>
            <a:ext cx="6381662" cy="1966401"/>
          </a:xfrm>
          <a:prstGeom prst="wedgeRoundRectCallout">
            <a:avLst>
              <a:gd name="adj1" fmla="val 25889"/>
              <a:gd name="adj2" fmla="val -146340"/>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PeopleSoft requires changes:</a:t>
            </a:r>
          </a:p>
          <a:p>
            <a:pPr marL="285750" indent="-285750">
              <a:buFont typeface="Arial"/>
              <a:buChar char="•"/>
            </a:pPr>
            <a:r>
              <a:rPr lang="en-US" sz="1600" dirty="0" smtClean="0">
                <a:hlinkClick r:id="rId4"/>
              </a:rPr>
              <a:t>585 PeopleSoft business processes are impacted.</a:t>
            </a:r>
            <a:r>
              <a:rPr lang="en-US" sz="1600" dirty="0" smtClean="0"/>
              <a:t> 98 of those are in Campus Community. Numbers and impact are from reverse engineering PS meta data.</a:t>
            </a:r>
          </a:p>
          <a:p>
            <a:pPr marL="285750" indent="-285750">
              <a:buFont typeface="Arial"/>
              <a:buChar char="•"/>
            </a:pPr>
            <a:r>
              <a:rPr lang="en-US" sz="1600" dirty="0" smtClean="0"/>
              <a:t>100s of </a:t>
            </a:r>
            <a:r>
              <a:rPr lang="en-US" sz="1600" dirty="0" smtClean="0">
                <a:hlinkClick r:id="rId5"/>
              </a:rPr>
              <a:t>PS Payroll batch jobs </a:t>
            </a:r>
            <a:r>
              <a:rPr lang="en-US" sz="1600" dirty="0" smtClean="0"/>
              <a:t>have to be decommissioned.</a:t>
            </a:r>
            <a:endParaRPr lang="en-US" dirty="0" smtClean="0"/>
          </a:p>
          <a:p>
            <a:pPr marL="285750" indent="-285750">
              <a:buFont typeface="Arial"/>
              <a:buChar char="•"/>
            </a:pPr>
            <a:endParaRPr lang="en-US" dirty="0" smtClean="0"/>
          </a:p>
          <a:p>
            <a:endParaRPr lang="en-US" dirty="0"/>
          </a:p>
        </p:txBody>
      </p:sp>
    </p:spTree>
    <p:extLst>
      <p:ext uri="{BB962C8B-B14F-4D97-AF65-F5344CB8AC3E}">
        <p14:creationId xmlns:p14="http://schemas.microsoft.com/office/powerpoint/2010/main" val="1435896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a System POV</a:t>
            </a:r>
            <a:endParaRPr lang="en-US" dirty="0"/>
          </a:p>
        </p:txBody>
      </p:sp>
      <p:pic>
        <p:nvPicPr>
          <p:cNvPr id="5" name="Picture 4" descr="workdayContext20110429.png">
            <a:hlinkClick r:id="rId2" tooltip="Click for the descriptions of each arrow."/>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855" y="0"/>
            <a:ext cx="7590334" cy="6356350"/>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t>4/29/11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t>9</a:t>
            </a:fld>
            <a:endParaRPr lang="en-US"/>
          </a:p>
        </p:txBody>
      </p:sp>
      <p:sp>
        <p:nvSpPr>
          <p:cNvPr id="9" name="Rounded Rectangular Callout 8"/>
          <p:cNvSpPr/>
          <p:nvPr/>
        </p:nvSpPr>
        <p:spPr>
          <a:xfrm>
            <a:off x="457200" y="4122332"/>
            <a:ext cx="4226823" cy="1493294"/>
          </a:xfrm>
          <a:prstGeom prst="wedgeRoundRectCallout">
            <a:avLst>
              <a:gd name="adj1" fmla="val 80291"/>
              <a:gd name="adj2" fmla="val -201781"/>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ID Card  and Library: Both the ID Card system and the Library require basic employee and student data and since they are tightly coupled to PeopleSoft it is best to have them get it from PeopleSoft.</a:t>
            </a:r>
            <a:endParaRPr lang="en-US" sz="1600" dirty="0"/>
          </a:p>
        </p:txBody>
      </p:sp>
    </p:spTree>
    <p:extLst>
      <p:ext uri="{BB962C8B-B14F-4D97-AF65-F5344CB8AC3E}">
        <p14:creationId xmlns:p14="http://schemas.microsoft.com/office/powerpoint/2010/main" val="1435896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305</TotalTime>
  <Words>1798</Words>
  <Application>Microsoft Macintosh PowerPoint</Application>
  <PresentationFormat>On-screen Show (4:3)</PresentationFormat>
  <Paragraphs>230</Paragraphs>
  <Slides>32</Slides>
  <Notes>0</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Office Theme</vt:lpstr>
      <vt:lpstr>A Technical Point of View</vt:lpstr>
      <vt:lpstr>Topics to cover</vt:lpstr>
      <vt:lpstr>Background and status</vt:lpstr>
      <vt:lpstr>Reverse Engineering PS</vt:lpstr>
      <vt:lpstr>Reverse Engineering PS</vt:lpstr>
      <vt:lpstr>Impact – a System POV</vt:lpstr>
      <vt:lpstr>Impact – a System POV</vt:lpstr>
      <vt:lpstr>Impact – a System POV</vt:lpstr>
      <vt:lpstr>Impact – a System POV</vt:lpstr>
      <vt:lpstr>Impact – a System POV</vt:lpstr>
      <vt:lpstr>Impact – a System POV</vt:lpstr>
      <vt:lpstr>Impact – a System POV</vt:lpstr>
      <vt:lpstr>Impact – a System POV</vt:lpstr>
      <vt:lpstr>Impact – a System POV</vt:lpstr>
      <vt:lpstr>Impact – a System POV</vt:lpstr>
      <vt:lpstr>Impact – a System POV</vt:lpstr>
      <vt:lpstr>Impact – a System POV</vt:lpstr>
      <vt:lpstr>Workday and Cornell Time Collection</vt:lpstr>
      <vt:lpstr>Workday and Cornell Time Collection</vt:lpstr>
      <vt:lpstr>Workday and Cornell Time Collection</vt:lpstr>
      <vt:lpstr>Data delivery: many questions</vt:lpstr>
      <vt:lpstr>Data delivery: many questions</vt:lpstr>
      <vt:lpstr>Data delivery: many questions</vt:lpstr>
      <vt:lpstr>Data delivery: many questions</vt:lpstr>
      <vt:lpstr>PICK UP FROM HERE</vt:lpstr>
      <vt:lpstr>Impact – The Biggest Variables</vt:lpstr>
      <vt:lpstr>Biggest Assumptions</vt:lpstr>
      <vt:lpstr>Impact – getting a sense of the scale</vt:lpstr>
      <vt:lpstr>Impact – Risks</vt:lpstr>
      <vt:lpstr>Technical Prerequisites</vt:lpstr>
      <vt:lpstr>Estimates and Caveats</vt:lpstr>
      <vt:lpstr>Recommended next steps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Technical Point of View</dc:title>
  <dc:creator>Steve Lutter</dc:creator>
  <cp:lastModifiedBy>Steve Lutter</cp:lastModifiedBy>
  <cp:revision>32</cp:revision>
  <dcterms:created xsi:type="dcterms:W3CDTF">2011-04-22T00:32:07Z</dcterms:created>
  <dcterms:modified xsi:type="dcterms:W3CDTF">2011-04-29T20:01:43Z</dcterms:modified>
</cp:coreProperties>
</file>