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256" r:id="rId2"/>
    <p:sldId id="257" r:id="rId3"/>
    <p:sldId id="316" r:id="rId4"/>
    <p:sldId id="262" r:id="rId5"/>
    <p:sldId id="282" r:id="rId6"/>
    <p:sldId id="317" r:id="rId7"/>
    <p:sldId id="315" r:id="rId8"/>
    <p:sldId id="305" r:id="rId9"/>
    <p:sldId id="323" r:id="rId10"/>
    <p:sldId id="319" r:id="rId11"/>
    <p:sldId id="320" r:id="rId12"/>
    <p:sldId id="314" r:id="rId13"/>
    <p:sldId id="288" r:id="rId14"/>
    <p:sldId id="277" r:id="rId15"/>
    <p:sldId id="278" r:id="rId16"/>
    <p:sldId id="279" r:id="rId17"/>
    <p:sldId id="259" r:id="rId18"/>
    <p:sldId id="321" r:id="rId19"/>
    <p:sldId id="322" r:id="rId20"/>
    <p:sldId id="338" r:id="rId21"/>
    <p:sldId id="339" r:id="rId22"/>
    <p:sldId id="340" r:id="rId23"/>
    <p:sldId id="341" r:id="rId24"/>
    <p:sldId id="342" r:id="rId25"/>
    <p:sldId id="343" r:id="rId26"/>
    <p:sldId id="344" r:id="rId27"/>
    <p:sldId id="345" r:id="rId28"/>
    <p:sldId id="346" r:id="rId29"/>
    <p:sldId id="304" r:id="rId30"/>
    <p:sldId id="313" r:id="rId31"/>
    <p:sldId id="264"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37" autoAdjust="0"/>
  </p:normalViewPr>
  <p:slideViewPr>
    <p:cSldViewPr snapToGrid="0" snapToObjects="1">
      <p:cViewPr>
        <p:scale>
          <a:sx n="75" d="100"/>
          <a:sy n="75" d="100"/>
        </p:scale>
        <p:origin x="-1608"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confluence.cornell.edu/x/XJzBC"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29</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30</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 we automated</a:t>
            </a:r>
            <a:r>
              <a:rPr lang="en-US" baseline="0" dirty="0" smtClean="0"/>
              <a:t> the PS part of the impact.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B3/4</a:t>
            </a:r>
            <a:r>
              <a:rPr lang="en-US" baseline="0" dirty="0" smtClean="0"/>
              <a:t> A5/6: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5/9/11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confluence.cornell.edu/display/WRKDAYTCHPOV/PeopleSoft+Tables+Impacted+and+Used+by+Campus+Solutions+and+Contributor+Relations" TargetMode="External"/><Relationship Id="rId4" Type="http://schemas.openxmlformats.org/officeDocument/2006/relationships/hyperlink" Target="https://confluence.cornell.edu/display/WRKDAYTCHPOV/Impacted+PeopleSoft+Business+Processes" TargetMode="External"/><Relationship Id="rId5" Type="http://schemas.openxmlformats.org/officeDocument/2006/relationships/hyperlink" Target="https://confluence.cornell.edu/display/WRKDAYTCHPOV/Production+Control+Jobs+to+Decommission" TargetMode="External"/><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onfluence.cornell.edu/display/WRKDAYTCHPOV/Tasks+and+Estimat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onfluence.cornell.edu/display/WRKDAYTCHPOV/Tasks+and+Estimate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fontScale="92500" lnSpcReduction="10000"/>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p>
          <a:p>
            <a:endParaRPr lang="en-US" sz="2000" dirty="0"/>
          </a:p>
          <a:p>
            <a:endParaRPr lang="en-US" sz="2000" dirty="0" smtClean="0"/>
          </a:p>
          <a:p>
            <a:r>
              <a:rPr lang="en-US" sz="2000" dirty="0" smtClean="0"/>
              <a:t>May 12, 2011</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5/9/11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(1 of 2)</a:t>
            </a:r>
            <a:endParaRPr lang="en-US" dirty="0"/>
          </a:p>
        </p:txBody>
      </p:sp>
      <p:sp>
        <p:nvSpPr>
          <p:cNvPr id="3" name="Content Placeholder 2"/>
          <p:cNvSpPr>
            <a:spLocks noGrp="1"/>
          </p:cNvSpPr>
          <p:nvPr>
            <p:ph idx="1"/>
          </p:nvPr>
        </p:nvSpPr>
        <p:spPr>
          <a:xfrm>
            <a:off x="457200" y="1244600"/>
            <a:ext cx="8229600" cy="4525963"/>
          </a:xfrm>
        </p:spPr>
        <p:txBody>
          <a:bodyPr>
            <a:normAutofit fontScale="77500" lnSpcReduction="20000"/>
          </a:bodyPr>
          <a:lstStyle/>
          <a:p>
            <a:pPr lvl="0"/>
            <a:r>
              <a:rPr lang="en-US" sz="3400" u="sng" dirty="0" smtClean="0">
                <a:hlinkClick r:id="rId2"/>
              </a:rPr>
              <a:t>Number </a:t>
            </a:r>
            <a:r>
              <a:rPr lang="en-US" sz="3400" u="sng" dirty="0">
                <a:hlinkClick r:id="rId2"/>
              </a:rPr>
              <a:t>of PeopleSoft Campus Community business processes impacted</a:t>
            </a:r>
            <a:r>
              <a:rPr lang="en-US" sz="3400" dirty="0"/>
              <a:t>:  98</a:t>
            </a:r>
          </a:p>
          <a:p>
            <a:pPr lvl="0"/>
            <a:r>
              <a:rPr lang="en-US" sz="3400" u="sng" dirty="0">
                <a:hlinkClick r:id="rId3"/>
              </a:rPr>
              <a:t>Number of PeopleSoft Campus Community tables shared between HR/Payroll and Campus Solutions</a:t>
            </a:r>
            <a:r>
              <a:rPr lang="en-US" sz="3400" dirty="0"/>
              <a:t>:  ~25</a:t>
            </a:r>
          </a:p>
          <a:p>
            <a:pPr lvl="0"/>
            <a:r>
              <a:rPr lang="en-US" sz="3400" u="sng" dirty="0">
                <a:hlinkClick r:id="rId4"/>
              </a:rPr>
              <a:t>Number of PeopleSoft Campus Solutions/Contributor Relations business processes impacted</a:t>
            </a:r>
            <a:r>
              <a:rPr lang="en-US" sz="3400" dirty="0"/>
              <a:t>:  585</a:t>
            </a:r>
          </a:p>
          <a:p>
            <a:pPr lvl="0"/>
            <a:r>
              <a:rPr lang="en-US" sz="3400" u="sng" dirty="0">
                <a:hlinkClick r:id="rId5"/>
              </a:rPr>
              <a:t>Number of PeopleSoft Production Control jobs to decommission</a:t>
            </a:r>
            <a:r>
              <a:rPr lang="en-US" sz="3400" dirty="0"/>
              <a:t>:  57</a:t>
            </a:r>
          </a:p>
          <a:p>
            <a:pPr lvl="0"/>
            <a:r>
              <a:rPr lang="en-US" sz="3400" dirty="0"/>
              <a:t>Number of systems interfacing with PeopleSoft directly or indirectly that are affected to some degree: About 16</a:t>
            </a:r>
          </a:p>
          <a:p>
            <a:pPr marL="0" indent="0">
              <a:buNone/>
            </a:pP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10</a:t>
            </a:fld>
            <a:endParaRPr lang="en-US"/>
          </a:p>
        </p:txBody>
      </p:sp>
    </p:spTree>
    <p:extLst>
      <p:ext uri="{BB962C8B-B14F-4D97-AF65-F5344CB8AC3E}">
        <p14:creationId xmlns:p14="http://schemas.microsoft.com/office/powerpoint/2010/main" val="41572438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(2 of 2)</a:t>
            </a:r>
            <a:endParaRPr lang="en-US" dirty="0"/>
          </a:p>
        </p:txBody>
      </p:sp>
      <p:sp>
        <p:nvSpPr>
          <p:cNvPr id="3" name="Content Placeholder 2"/>
          <p:cNvSpPr>
            <a:spLocks noGrp="1"/>
          </p:cNvSpPr>
          <p:nvPr>
            <p:ph idx="1"/>
          </p:nvPr>
        </p:nvSpPr>
        <p:spPr>
          <a:xfrm>
            <a:off x="457200" y="1244600"/>
            <a:ext cx="8229600" cy="4525963"/>
          </a:xfrm>
        </p:spPr>
        <p:txBody>
          <a:bodyPr>
            <a:normAutofit fontScale="92500" lnSpcReduction="10000"/>
          </a:bodyPr>
          <a:lstStyle/>
          <a:p>
            <a:pPr lvl="0"/>
            <a:r>
              <a:rPr lang="en-US" sz="3400" dirty="0" smtClean="0"/>
              <a:t>Number </a:t>
            </a:r>
            <a:r>
              <a:rPr lang="en-US" sz="3400" dirty="0"/>
              <a:t>of payroll manual  or automated jobs to decommission: </a:t>
            </a:r>
            <a:r>
              <a:rPr lang="en-US" sz="3400" dirty="0" smtClean="0"/>
              <a:t>51.</a:t>
            </a:r>
            <a:endParaRPr lang="en-US" sz="3400" dirty="0"/>
          </a:p>
          <a:p>
            <a:pPr lvl="0"/>
            <a:r>
              <a:rPr lang="en-US" sz="3400" dirty="0"/>
              <a:t>Number of new Workday integration related batch jobs to create, test and schedule and monitor:  </a:t>
            </a:r>
            <a:r>
              <a:rPr lang="en-US" sz="3400" dirty="0" smtClean="0"/>
              <a:t>a dozen or so</a:t>
            </a:r>
            <a:endParaRPr lang="en-US" sz="3400" dirty="0"/>
          </a:p>
          <a:p>
            <a:pPr lvl="0"/>
            <a:r>
              <a:rPr lang="en-US" sz="3400" dirty="0"/>
              <a:t>Number of Payroll reports now: Unknown</a:t>
            </a:r>
          </a:p>
          <a:p>
            <a:pPr lvl="0"/>
            <a:r>
              <a:rPr lang="en-US" sz="3400" dirty="0"/>
              <a:t>Number of Direct</a:t>
            </a:r>
            <a:r>
              <a:rPr lang="en-US" sz="3400" dirty="0" smtClean="0"/>
              <a:t> connections by </a:t>
            </a:r>
            <a:r>
              <a:rPr lang="en-US" sz="3400" dirty="0"/>
              <a:t>other applications to PeopleSoft that are affected:</a:t>
            </a:r>
            <a:r>
              <a:rPr lang="en-US" sz="3400" dirty="0" smtClean="0"/>
              <a:t> 10+</a:t>
            </a:r>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11</a:t>
            </a:fld>
            <a:endParaRPr lang="en-US"/>
          </a:p>
        </p:txBody>
      </p:sp>
    </p:spTree>
    <p:extLst>
      <p:ext uri="{BB962C8B-B14F-4D97-AF65-F5344CB8AC3E}">
        <p14:creationId xmlns:p14="http://schemas.microsoft.com/office/powerpoint/2010/main" val="25734680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862"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5769055" y="514803"/>
            <a:ext cx="3374945" cy="4734530"/>
          </a:xfrm>
          <a:prstGeom prst="wedgeRoundRectCallout">
            <a:avLst>
              <a:gd name="adj1" fmla="val -145427"/>
              <a:gd name="adj2" fmla="val -3602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24"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15</a:t>
            </a:fld>
            <a:endParaRPr lang="en-US"/>
          </a:p>
        </p:txBody>
      </p:sp>
      <p:sp>
        <p:nvSpPr>
          <p:cNvPr id="9" name="Rounded Rectangular Callout 8"/>
          <p:cNvSpPr/>
          <p:nvPr/>
        </p:nvSpPr>
        <p:spPr>
          <a:xfrm>
            <a:off x="4720657" y="2327081"/>
            <a:ext cx="3966143" cy="2803719"/>
          </a:xfrm>
          <a:prstGeom prst="wedgeRoundRectCallout">
            <a:avLst>
              <a:gd name="adj1" fmla="val -110649"/>
              <a:gd name="adj2" fmla="val -629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3</a:t>
            </a:r>
            <a:r>
              <a:rPr lang="en-US" sz="2000" b="1" baseline="30000" dirty="0" smtClean="0"/>
              <a:t>rd</a:t>
            </a:r>
            <a:r>
              <a:rPr lang="en-US" sz="2000" b="1" dirty="0" smtClean="0"/>
              <a:t> party oversight: </a:t>
            </a:r>
            <a:r>
              <a:rPr lang="en-US" b="1" dirty="0" smtClean="0"/>
              <a:t>Payroll</a:t>
            </a:r>
            <a:r>
              <a:rPr lang="en-US" dirty="0" smtClean="0"/>
              <a:t> </a:t>
            </a:r>
            <a:r>
              <a:rPr lang="en-US" sz="1600" dirty="0" smtClean="0"/>
              <a:t>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16</a:t>
            </a:fld>
            <a:endParaRPr lang="en-US"/>
          </a:p>
        </p:txBody>
      </p:sp>
      <p:sp>
        <p:nvSpPr>
          <p:cNvPr id="9" name="Rounded Rectangular Callout 8"/>
          <p:cNvSpPr/>
          <p:nvPr/>
        </p:nvSpPr>
        <p:spPr>
          <a:xfrm>
            <a:off x="3967124" y="1117600"/>
            <a:ext cx="4816156" cy="2895601"/>
          </a:xfrm>
          <a:prstGeom prst="wedgeRoundRectCallout">
            <a:avLst>
              <a:gd name="adj1" fmla="val -75070"/>
              <a:gd name="adj2" fmla="val 32358"/>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
        <p:nvSpPr>
          <p:cNvPr id="11" name="Rounded Rectangular Callout 10"/>
          <p:cNvSpPr/>
          <p:nvPr/>
        </p:nvSpPr>
        <p:spPr>
          <a:xfrm>
            <a:off x="4145122" y="4487333"/>
            <a:ext cx="4816156" cy="1796408"/>
          </a:xfrm>
          <a:prstGeom prst="wedgeRoundRectCallout">
            <a:avLst>
              <a:gd name="adj1" fmla="val -75665"/>
              <a:gd name="adj2" fmla="val -2997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a:t>
            </a:r>
          </a:p>
          <a:p>
            <a:r>
              <a:rPr lang="en-US" sz="2000" b="1" dirty="0" smtClean="0"/>
              <a:t> </a:t>
            </a:r>
            <a:r>
              <a:rPr lang="en-US" sz="1600" dirty="0" smtClean="0"/>
              <a:t>Some systems, such as Cornell Connect</a:t>
            </a:r>
            <a:r>
              <a:rPr lang="en-US" sz="1600" dirty="0"/>
              <a:t> </a:t>
            </a:r>
            <a:r>
              <a:rPr lang="en-US" sz="1600" dirty="0" smtClean="0"/>
              <a:t>and Activity Insight for Academic reporting, are fed from the HRPY data mart and will be affected by changes in the structure. Impact to these systems is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0" y="4611255"/>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975092769"/>
              </p:ext>
            </p:extLst>
          </p:nvPr>
        </p:nvGraphicFramePr>
        <p:xfrm>
          <a:off x="507999" y="1659469"/>
          <a:ext cx="8229600" cy="4292320"/>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sz="1800" kern="1200" dirty="0" smtClean="0">
                          <a:effectLst/>
                        </a:rPr>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 data mapping 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2</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Time collection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r>
                        <a:rPr lang="en-US" sz="1800" b="1" kern="1200" dirty="0" smtClean="0">
                          <a:solidFill>
                            <a:schemeClr val="tx1"/>
                          </a:solidFill>
                          <a:effectLst/>
                          <a:latin typeface="+mn-lt"/>
                          <a:ea typeface="+mn-ea"/>
                          <a:cs typeface="+mn-cs"/>
                        </a:rPr>
                        <a:t>Downstream impacts of systems designed to use current PeopleSoft data constructs and values</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data warehouses</a:t>
                      </a:r>
                      <a:r>
                        <a:rPr lang="en-US" b="1" dirty="0" smtClean="0">
                          <a:effectLst/>
                        </a:rPr>
                        <a:t> </a:t>
                      </a:r>
                      <a:endParaRPr lang="en-US" b="1" dirty="0"/>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p>
                      <a:endParaRPr lang="en-US" b="1" dirty="0">
                        <a:solidFill>
                          <a:schemeClr val="tx1"/>
                        </a:solidFill>
                      </a:endParaRPr>
                    </a:p>
                  </a:txBody>
                  <a:tcPr/>
                </a:tc>
                <a:tc>
                  <a:txBody>
                    <a:bodyPr/>
                    <a:lstStyle/>
                    <a:p>
                      <a:r>
                        <a:rPr lang="en-US" b="1" dirty="0" smtClean="0"/>
                        <a:t>High</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613143212"/>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1. Reporting, data mapping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reporting across the institution; historical reporting; use of data for analytics (trends, projections </a:t>
                      </a:r>
                      <a:r>
                        <a:rPr lang="en-US" sz="1800" kern="1200" dirty="0" err="1" smtClean="0">
                          <a:effectLst/>
                        </a:rPr>
                        <a:t>etc</a:t>
                      </a:r>
                      <a:r>
                        <a:rPr lang="en-US" sz="1800" kern="1200" dirty="0" smtClean="0">
                          <a:effectLst/>
                        </a:rPr>
                        <a:t>). </a:t>
                      </a:r>
                      <a:endParaRPr lang="en-US" dirty="0"/>
                    </a:p>
                  </a:txBody>
                  <a:tcPr/>
                </a:tc>
              </a:tr>
              <a:tr h="474416">
                <a:tc gridSpan="2">
                  <a:txBody>
                    <a:bodyPr/>
                    <a:lstStyle/>
                    <a:p>
                      <a:r>
                        <a:rPr lang="en-US" sz="1800" u="sng" kern="1200" dirty="0" smtClean="0">
                          <a:effectLst/>
                        </a:rPr>
                        <a:t>Mitigation Strategies</a:t>
                      </a:r>
                      <a:r>
                        <a:rPr lang="en-US" sz="1800" kern="1200" dirty="0" smtClean="0">
                          <a:effectLst/>
                        </a:rPr>
                        <a:t>:</a:t>
                      </a:r>
                    </a:p>
                    <a:p>
                      <a:r>
                        <a:rPr lang="en-US" sz="1800" kern="1200" dirty="0" smtClean="0">
                          <a:effectLst/>
                        </a:rPr>
                        <a:t>Assign resource(s) dedicated to defining a data mapping strategy and creation of a data dictionary specific to Workday. </a:t>
                      </a:r>
                    </a:p>
                    <a:p>
                      <a:r>
                        <a:rPr lang="en-US" sz="1800" kern="1200" dirty="0" smtClean="0">
                          <a:effectLst/>
                        </a:rPr>
                        <a:t>Design and implement a data mapping and reporting solution that supports cross-functional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428027169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2.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940494218"/>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096182859"/>
              </p:ext>
            </p:extLst>
          </p:nvPr>
        </p:nvGraphicFramePr>
        <p:xfrm>
          <a:off x="457200" y="1791583"/>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defined priorities.  </a:t>
                      </a:r>
                      <a:r>
                        <a:rPr lang="en-US" sz="1800" kern="1200" dirty="0" smtClean="0">
                          <a:solidFill>
                            <a:schemeClr val="dk1"/>
                          </a:solidFill>
                          <a:effectLst/>
                          <a:latin typeface="+mn-lt"/>
                          <a:ea typeface="+mn-ea"/>
                          <a:cs typeface="+mn-cs"/>
                        </a:rPr>
                        <a:t>Realistic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Realization that consultants can not work independently</a:t>
                      </a:r>
                      <a:r>
                        <a:rPr lang="en-US" sz="1800" kern="1200" baseline="0" dirty="0" smtClean="0">
                          <a:solidFill>
                            <a:schemeClr val="dk1"/>
                          </a:solidFill>
                          <a:effectLst/>
                          <a:latin typeface="+mn-lt"/>
                          <a:ea typeface="+mn-ea"/>
                          <a:cs typeface="+mn-cs"/>
                        </a:rPr>
                        <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311124980"/>
              </p:ext>
            </p:extLst>
          </p:nvPr>
        </p:nvGraphicFramePr>
        <p:xfrm>
          <a:off x="457200" y="1879598"/>
          <a:ext cx="8229600" cy="2411871"/>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vendor application and 1 custom application) time collection system (COLTS) is used for collecting hourly time for 9000 users.  System is tightly coupled with PeopleSoft.</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08941094"/>
              </p:ext>
            </p:extLst>
          </p:nvPr>
        </p:nvGraphicFramePr>
        <p:xfrm>
          <a:off x="457200" y="1879598"/>
          <a:ext cx="8229600" cy="246888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Downstream impacts of systems designed to use current PeopleSoft data constructs and values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Applications and interfaces designed around the PeopleSoft data construct and values may not be operational.  The</a:t>
                      </a:r>
                      <a:r>
                        <a:rPr lang="en-US" sz="1800" kern="1200" baseline="0" dirty="0" smtClean="0">
                          <a:solidFill>
                            <a:schemeClr val="dk1"/>
                          </a:solidFill>
                          <a:effectLst/>
                          <a:latin typeface="+mn-lt"/>
                          <a:ea typeface="+mn-ea"/>
                          <a:cs typeface="+mn-cs"/>
                        </a:rPr>
                        <a:t> number of downstream systems at the University affected is unknown.</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systems</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engage application stewards</a:t>
                      </a:r>
                      <a:r>
                        <a:rPr lang="en-US"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650076080"/>
              </p:ext>
            </p:extLst>
          </p:nvPr>
        </p:nvGraphicFramePr>
        <p:xfrm>
          <a:off x="457200" y="1879598"/>
          <a:ext cx="8229600" cy="285185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Historical data retention in PeopleSoft and data warehouses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Continued use of outdated (“stale”) data from PeopleSoft and/or data warehouses can result in inaccurate reporting, proliferation of stale data to shadow systems, compliance/regulatory/legal issues if misinterpreted.</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a technological solution that illustrates and re-enforces the state of the HRMS data in PeopleSoft and existing data warehouse(s).</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183670279"/>
              </p:ext>
            </p:extLst>
          </p:nvPr>
        </p:nvGraphicFramePr>
        <p:xfrm>
          <a:off x="457200" y="1879598"/>
          <a:ext cx="8229600" cy="285185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38175228"/>
              </p:ext>
            </p:extLst>
          </p:nvPr>
        </p:nvGraphicFramePr>
        <p:xfrm>
          <a:off x="932891" y="1082312"/>
          <a:ext cx="7747654" cy="3478460"/>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374613">
                <a:tc>
                  <a:txBody>
                    <a:bodyPr/>
                    <a:lstStyle/>
                    <a:p>
                      <a:pPr algn="l" fontAlgn="t"/>
                      <a:r>
                        <a:rPr lang="en-US" sz="1600" b="0" i="0" u="none" strike="noStrike">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1600" b="1" i="0" u="none" strike="noStrike" dirty="0" smtClean="0">
                          <a:effectLst/>
                          <a:latin typeface="Arial"/>
                        </a:rPr>
                        <a:t>Core</a:t>
                      </a:r>
                      <a:r>
                        <a:rPr lang="en-US" sz="1600" b="1" i="0" u="none" strike="noStrike" baseline="0" dirty="0" smtClean="0">
                          <a:effectLst/>
                          <a:latin typeface="Arial"/>
                        </a:rPr>
                        <a:t> CIT Technical work totals</a:t>
                      </a:r>
                      <a:endParaRPr lang="en-US" sz="1600" b="1" i="0" u="none" strike="noStrike" dirty="0">
                        <a:effectLst/>
                        <a:latin typeface="Arial"/>
                      </a:endParaRPr>
                    </a:p>
                  </a:txBody>
                  <a:tcPr marL="12700" marR="12700" marT="12700" marB="0" anchor="ctr"/>
                </a:tc>
                <a:tc>
                  <a:txBody>
                    <a:bodyPr/>
                    <a:lstStyle/>
                    <a:p>
                      <a:pPr algn="r" fontAlgn="t"/>
                      <a:r>
                        <a:rPr lang="en-US" sz="1800" b="0" i="0" u="none" strike="noStrike" dirty="0">
                          <a:effectLst/>
                          <a:latin typeface="Arial"/>
                        </a:rPr>
                        <a:t> $3,389,000 </a:t>
                      </a:r>
                    </a:p>
                  </a:txBody>
                  <a:tcPr marL="12700" marR="12700" marT="12700" marB="0"/>
                </a:tc>
                <a:tc>
                  <a:txBody>
                    <a:bodyPr/>
                    <a:lstStyle/>
                    <a:p>
                      <a:pPr algn="r" fontAlgn="t"/>
                      <a:r>
                        <a:rPr lang="en-US" sz="1800" b="0" i="0" u="none" strike="noStrike" dirty="0">
                          <a:effectLst/>
                          <a:latin typeface="Arial"/>
                        </a:rPr>
                        <a:t> $5,327,500 </a:t>
                      </a:r>
                    </a:p>
                  </a:txBody>
                  <a:tcPr marL="12700" marR="12700" marT="12700" marB="0"/>
                </a:tc>
              </a:tr>
            </a:tbl>
          </a:graphicData>
        </a:graphic>
      </p:graphicFrame>
      <p:sp>
        <p:nvSpPr>
          <p:cNvPr id="3" name="TextBox 2"/>
          <p:cNvSpPr txBox="1"/>
          <p:nvPr/>
        </p:nvSpPr>
        <p:spPr>
          <a:xfrm>
            <a:off x="660401" y="4560772"/>
            <a:ext cx="6032421" cy="2031325"/>
          </a:xfrm>
          <a:prstGeom prst="rect">
            <a:avLst/>
          </a:prstGeom>
          <a:noFill/>
        </p:spPr>
        <p:txBody>
          <a:bodyPr wrap="none" rtlCol="0">
            <a:spAutoFit/>
          </a:bodyPr>
          <a:lstStyle/>
          <a:p>
            <a:r>
              <a:rPr lang="en-US" dirty="0" smtClean="0"/>
              <a:t>Based on $100/hour.</a:t>
            </a:r>
          </a:p>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52" y="423362"/>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133898186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497817792"/>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rPr>
                        <a:t>Most complete estimate</a:t>
                      </a:r>
                      <a:endParaRPr lang="en-US" sz="2000" b="0" i="0" u="none" strike="noStrike" dirty="0">
                        <a:effectLst/>
                        <a:latin typeface="Arial"/>
                      </a:endParaRPr>
                    </a:p>
                  </a:txBody>
                  <a:tcPr marL="12700" marR="12700" marT="12700" marB="0" anchor="ctr"/>
                </a:tc>
                <a:tc>
                  <a:txBody>
                    <a:bodyPr/>
                    <a:lstStyle/>
                    <a:p>
                      <a:pPr algn="r" fontAlgn="b"/>
                      <a:r>
                        <a:rPr lang="en-US" sz="2000" b="0" i="0" u="none" strike="noStrike" dirty="0">
                          <a:solidFill>
                            <a:srgbClr val="000000"/>
                          </a:solidFill>
                          <a:effectLst/>
                          <a:latin typeface="Calibri"/>
                        </a:rPr>
                        <a:t>$4,924,000 </a:t>
                      </a:r>
                    </a:p>
                  </a:txBody>
                  <a:tcPr marL="12700" marR="12700" marT="12700" marB="0" anchor="b"/>
                </a:tc>
                <a:tc>
                  <a:txBody>
                    <a:bodyPr/>
                    <a:lstStyle/>
                    <a:p>
                      <a:pPr algn="r" fontAlgn="b"/>
                      <a:r>
                        <a:rPr lang="en-US" sz="2000" b="0" i="0" u="none" strike="noStrike" dirty="0">
                          <a:solidFill>
                            <a:srgbClr val="000000"/>
                          </a:solidFill>
                          <a:effectLst/>
                          <a:latin typeface="Calibri"/>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 executive expectations for the next set of HR’s workday requests.</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 in particular.</a:t>
            </a:r>
            <a:endParaRPr lang="en-US" dirty="0"/>
          </a:p>
          <a:p>
            <a:pPr lvl="1"/>
            <a:r>
              <a:rPr lang="en-US" dirty="0" smtClean="0"/>
              <a:t>Address open </a:t>
            </a:r>
            <a:r>
              <a:rPr lang="en-US" dirty="0" smtClean="0"/>
              <a:t>risks </a:t>
            </a:r>
            <a:r>
              <a:rPr lang="en-US" smtClean="0"/>
              <a:t>and open questions </a:t>
            </a:r>
            <a:r>
              <a:rPr lang="en-US" dirty="0" smtClean="0"/>
              <a:t>presented</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31</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267" y="419755"/>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1881426"/>
            <a:ext cx="1828800" cy="605947"/>
          </a:xfrm>
          <a:prstGeom prst="wedgeRoundRectCallout">
            <a:avLst>
              <a:gd name="adj1" fmla="val -117840"/>
              <a:gd name="adj2" fmla="val 2727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1" y="2825734"/>
            <a:ext cx="1800179" cy="869071"/>
          </a:xfrm>
          <a:prstGeom prst="wedgeRoundRectCallout">
            <a:avLst>
              <a:gd name="adj1" fmla="val -119584"/>
              <a:gd name="adj2" fmla="val 12751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1" y="4018848"/>
            <a:ext cx="1800180" cy="654752"/>
          </a:xfrm>
          <a:prstGeom prst="wedgeRoundRectCallout">
            <a:avLst>
              <a:gd name="adj1" fmla="val -111011"/>
              <a:gd name="adj2" fmla="val 121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Making use of the</a:t>
            </a:r>
            <a:br>
              <a:rPr lang="en-US" dirty="0" smtClean="0"/>
            </a:br>
            <a:r>
              <a:rPr lang="en-US" dirty="0" smtClean="0"/>
              <a:t> PeopleSoft’s Meta </a:t>
            </a:r>
            <a:r>
              <a:rPr lang="en-US" dirty="0"/>
              <a:t>Data model</a:t>
            </a:r>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2006600"/>
            <a:ext cx="2297482" cy="2334314"/>
          </a:xfrm>
          <a:prstGeom prst="wedgeRoundRectCallout">
            <a:avLst>
              <a:gd name="adj1" fmla="val -6121"/>
              <a:gd name="adj2" fmla="val 7806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Scripts go through the user navigation and ultimately find the data structures used to support processes.</a:t>
            </a:r>
            <a:endParaRPr lang="en-US" dirty="0"/>
          </a:p>
        </p:txBody>
      </p:sp>
      <p:sp>
        <p:nvSpPr>
          <p:cNvPr id="17" name="Rounded Rectangular Callout 16"/>
          <p:cNvSpPr/>
          <p:nvPr/>
        </p:nvSpPr>
        <p:spPr>
          <a:xfrm>
            <a:off x="704151" y="3048000"/>
            <a:ext cx="2297482" cy="1274552"/>
          </a:xfrm>
          <a:prstGeom prst="wedgeRoundRectCallout">
            <a:avLst>
              <a:gd name="adj1" fmla="val -28386"/>
              <a:gd name="adj2" fmla="val 107960"/>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Code accesses data to support business processes.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5689599" y="1507067"/>
            <a:ext cx="3285068" cy="2815485"/>
          </a:xfrm>
          <a:prstGeom prst="wedgeRoundRectCallout">
            <a:avLst>
              <a:gd name="adj1" fmla="val 22992"/>
              <a:gd name="adj2" fmla="val 7755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PeopleSoft requires changes:</a:t>
            </a:r>
          </a:p>
          <a:p>
            <a:pPr marL="285750" indent="-285750">
              <a:buFont typeface="Arial"/>
              <a:buChar char="•"/>
            </a:pPr>
            <a:r>
              <a:rPr lang="en-US" dirty="0" smtClean="0"/>
              <a:t># setup type of tables that are impacted: 27</a:t>
            </a:r>
          </a:p>
          <a:p>
            <a:pPr marL="285750" indent="-285750">
              <a:buFont typeface="Arial"/>
              <a:buChar char="•"/>
            </a:pPr>
            <a:r>
              <a:rPr lang="en-US" dirty="0" smtClean="0"/>
              <a:t># of transactional type of tables that are impacted: 30</a:t>
            </a:r>
          </a:p>
          <a:p>
            <a:pPr marL="285750" indent="-285750">
              <a:buFont typeface="Arial"/>
              <a:buChar char="•"/>
            </a:pPr>
            <a:r>
              <a:rPr lang="en-US" dirty="0" smtClean="0"/>
              <a:t># of batch PS production control jobs to be decommissioned: 52</a:t>
            </a:r>
            <a:endParaRPr lang="en-US" sz="2000" dirty="0" smtClean="0"/>
          </a:p>
          <a:p>
            <a:endParaRPr lang="en-US" dirty="0"/>
          </a:p>
        </p:txBody>
      </p:sp>
      <p:sp>
        <p:nvSpPr>
          <p:cNvPr id="20" name="TextBox 19"/>
          <p:cNvSpPr txBox="1"/>
          <p:nvPr/>
        </p:nvSpPr>
        <p:spPr>
          <a:xfrm>
            <a:off x="436234" y="1360269"/>
            <a:ext cx="4985448" cy="830997"/>
          </a:xfrm>
          <a:prstGeom prst="rect">
            <a:avLst/>
          </a:prstGeom>
          <a:noFill/>
        </p:spPr>
        <p:txBody>
          <a:bodyPr wrap="square" rtlCol="0">
            <a:spAutoFit/>
          </a:bodyPr>
          <a:lstStyle/>
          <a:p>
            <a:r>
              <a:rPr lang="en-US" sz="2400" b="1" dirty="0" smtClean="0">
                <a:solidFill>
                  <a:srgbClr val="FF0000"/>
                </a:solidFill>
              </a:rPr>
              <a:t>DO NOT LIKE THIS SLIDE. </a:t>
            </a:r>
          </a:p>
          <a:p>
            <a:r>
              <a:rPr lang="en-US" sz="2400" b="1" dirty="0" smtClean="0">
                <a:solidFill>
                  <a:srgbClr val="FF0000"/>
                </a:solidFill>
              </a:rPr>
              <a:t>AND #S ARE REDUNDANT</a:t>
            </a:r>
            <a:endParaRPr lang="en-US" sz="2400" b="1" dirty="0">
              <a:solidFill>
                <a:srgbClr val="FF0000"/>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6</a:t>
            </a:fld>
            <a:endParaRPr lang="en-US"/>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7</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641350"/>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9</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 (1 of 2)</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5/9/11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nvGraphicFramePr>
        <p:xfrm>
          <a:off x="253998" y="1727200"/>
          <a:ext cx="8686802" cy="2966720"/>
        </p:xfrm>
        <a:graphic>
          <a:graphicData uri="http://schemas.openxmlformats.org/drawingml/2006/table">
            <a:tbl>
              <a:tblPr firstRow="1" bandRow="1">
                <a:tableStyleId>{5C22544A-7EE6-4342-B048-85BDC9FD1C3A}</a:tableStyleId>
              </a:tblPr>
              <a:tblGrid>
                <a:gridCol w="7789335"/>
                <a:gridCol w="897467"/>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dirty="0" smtClean="0"/>
                        <a:t># of</a:t>
                      </a:r>
                      <a:r>
                        <a:rPr lang="en-US" baseline="0" dirty="0" smtClean="0"/>
                        <a:t> affected</a:t>
                      </a:r>
                      <a:r>
                        <a:rPr lang="en-US" dirty="0" smtClean="0"/>
                        <a:t> systems interfacing with PS directly or indirectly</a:t>
                      </a:r>
                      <a:endParaRPr lang="en-US" dirty="0"/>
                    </a:p>
                  </a:txBody>
                  <a:tcPr/>
                </a:tc>
                <a:tc>
                  <a:txBody>
                    <a:bodyPr/>
                    <a:lstStyle/>
                    <a:p>
                      <a:r>
                        <a:rPr lang="en-US" dirty="0" smtClean="0"/>
                        <a:t>?</a:t>
                      </a:r>
                      <a:endParaRPr lang="en-US" dirty="0"/>
                    </a:p>
                  </a:txBody>
                  <a:tcPr/>
                </a:tc>
              </a:tr>
              <a:tr h="370840">
                <a:tc>
                  <a:txBody>
                    <a:bodyPr/>
                    <a:lstStyle/>
                    <a:p>
                      <a:r>
                        <a:rPr lang="en-US" dirty="0" smtClean="0"/>
                        <a:t># of </a:t>
                      </a:r>
                      <a:endParaRPr lang="en-US" dirty="0"/>
                    </a:p>
                  </a:txBody>
                  <a:tcPr/>
                </a:tc>
                <a:tc>
                  <a:txBody>
                    <a:bodyPr/>
                    <a:lstStyle/>
                    <a:p>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2891</TotalTime>
  <Words>4005</Words>
  <Application>Microsoft Macintosh PowerPoint</Application>
  <PresentationFormat>On-screen Show (4:3)</PresentationFormat>
  <Paragraphs>542</Paragraphs>
  <Slides>31</Slides>
  <Notes>24</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A Technical Point of View</vt:lpstr>
      <vt:lpstr>Topics to cover</vt:lpstr>
      <vt:lpstr>PowerPoint Presentation</vt:lpstr>
      <vt:lpstr>PowerPoint Presentation</vt:lpstr>
      <vt:lpstr>Making use of the  PeopleSoft’s Meta Data model</vt:lpstr>
      <vt:lpstr>Cornell’s People Records in PeopleSoft</vt:lpstr>
      <vt:lpstr>PowerPoint Presentation</vt:lpstr>
      <vt:lpstr>Search – Match :  match and avoid  duplicate People  records in  both systems.</vt:lpstr>
      <vt:lpstr>Recap: In Numbers (1 of 2)</vt:lpstr>
      <vt:lpstr>Recap: In Numbers (1 of 2)</vt:lpstr>
      <vt:lpstr>Recap: In Numbers (2 of 2)</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Estimate Subtotals</vt:lpstr>
      <vt:lpstr>Estimate Subtotals</vt:lpstr>
      <vt:lpstr>Next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141</cp:revision>
  <dcterms:created xsi:type="dcterms:W3CDTF">2011-05-09T18:03:04Z</dcterms:created>
  <dcterms:modified xsi:type="dcterms:W3CDTF">2011-05-09T20:49:19Z</dcterms:modified>
</cp:coreProperties>
</file>