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349" r:id="rId14"/>
    <p:sldId id="279" r:id="rId15"/>
    <p:sldId id="259" r:id="rId16"/>
    <p:sldId id="321" r:id="rId17"/>
    <p:sldId id="322"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2" autoAdjust="0"/>
    <p:restoredTop sz="73946" autoAdjust="0"/>
  </p:normalViewPr>
  <p:slideViewPr>
    <p:cSldViewPr snapToGrid="0" snapToObjects="1">
      <p:cViewPr>
        <p:scale>
          <a:sx n="75" d="100"/>
          <a:sy n="75" d="100"/>
        </p:scale>
        <p:origin x="-207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effort to date and projections for future work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detail is in the link.</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B3/4</a:t>
            </a:r>
            <a:r>
              <a:rPr lang="en-US" baseline="0" dirty="0" smtClean="0"/>
              <a:t> A5/6:  NETID Admin is a tool for HR to create </a:t>
            </a:r>
            <a:r>
              <a:rPr lang="en-US" baseline="0" dirty="0" err="1" smtClean="0"/>
              <a:t>netIDS</a:t>
            </a:r>
            <a:r>
              <a:rPr lang="en-US" baseline="0" dirty="0" smtClean="0"/>
              <a:t>.</a:t>
            </a:r>
          </a:p>
          <a:p>
            <a:r>
              <a:rPr lang="en-US" baseline="0" dirty="0" smtClean="0"/>
              <a:t>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Payroll impact</a:t>
            </a:r>
            <a:endParaRPr lang="en-US" dirty="0"/>
          </a:p>
        </p:txBody>
      </p:sp>
      <p:pic>
        <p:nvPicPr>
          <p:cNvPr id="3" name="Picture 2"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677333"/>
            <a:ext cx="6756400" cy="5829300"/>
          </a:xfrm>
          <a:prstGeom prst="rect">
            <a:avLst/>
          </a:prstGeom>
        </p:spPr>
      </p:pic>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1219200" y="4617023"/>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507084605"/>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Talent Shortage</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err="1" smtClean="0">
                          <a:solidFill>
                            <a:schemeClr val="tx1"/>
                          </a:solidFill>
                          <a:effectLst/>
                          <a:latin typeface="+mn-lt"/>
                          <a:ea typeface="+mn-ea"/>
                          <a:cs typeface="+mn-cs"/>
                        </a:rPr>
                        <a:t>Peoplesoft</a:t>
                      </a:r>
                      <a:r>
                        <a:rPr lang="en-US" sz="1800" b="1" kern="1200" baseline="0" dirty="0" smtClean="0">
                          <a:solidFill>
                            <a:schemeClr val="tx1"/>
                          </a:solidFill>
                          <a:effectLst/>
                          <a:latin typeface="+mn-lt"/>
                          <a:ea typeface="+mn-ea"/>
                          <a:cs typeface="+mn-cs"/>
                        </a:rPr>
                        <a: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data dictionary specific to Workday. </a:t>
                      </a:r>
                    </a:p>
                    <a:p>
                      <a:pPr marL="342900" indent="-342900">
                        <a:buAutoNum type="arabicPeriod"/>
                      </a:pPr>
                      <a:r>
                        <a:rPr lang="en-US" sz="1800" kern="1200" dirty="0" smtClean="0">
                          <a:effectLst/>
                        </a:rPr>
                        <a:t>Design and implement a data mapping and reporting solution that supports cross-     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76804194"/>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a:t>
                      </a:r>
                      <a:r>
                        <a:rPr lang="en-US" sz="1800" b="1" kern="1200" dirty="0" smtClean="0">
                          <a:solidFill>
                            <a:schemeClr val="lt1"/>
                          </a:solidFill>
                          <a:effectLst/>
                          <a:latin typeface="+mn-lt"/>
                          <a:ea typeface="+mn-ea"/>
                          <a:cs typeface="+mn-cs"/>
                        </a:rPr>
                        <a:t>Talent Shortage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445283452"/>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143598176"/>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Unit level solutions designed around</a:t>
                      </a:r>
                      <a:r>
                        <a:rPr lang="en-US" sz="1800" b="1" kern="1200" baseline="0" dirty="0" smtClean="0">
                          <a:solidFill>
                            <a:schemeClr val="lt1"/>
                          </a:solidFill>
                          <a:effectLst/>
                          <a:latin typeface="+mn-lt"/>
                          <a:ea typeface="+mn-ea"/>
                          <a:cs typeface="+mn-cs"/>
                        </a:rPr>
                        <a:t> </a:t>
                      </a:r>
                      <a:r>
                        <a:rPr lang="en-US" sz="1800" b="1" kern="1200" baseline="0" dirty="0" err="1" smtClean="0">
                          <a:solidFill>
                            <a:schemeClr val="lt1"/>
                          </a:solidFill>
                          <a:effectLst/>
                          <a:latin typeface="+mn-lt"/>
                          <a:ea typeface="+mn-ea"/>
                          <a:cs typeface="+mn-cs"/>
                        </a:rPr>
                        <a:t>Peoplesoft’s</a:t>
                      </a:r>
                      <a:r>
                        <a:rPr lang="en-US" sz="1800" b="1" kern="1200" baseline="0" dirty="0" smtClean="0">
                          <a:solidFill>
                            <a:schemeClr val="lt1"/>
                          </a:solidFill>
                          <a:effectLst/>
                          <a:latin typeface="+mn-lt"/>
                          <a:ea typeface="+mn-ea"/>
                          <a:cs typeface="+mn-cs"/>
                        </a:rPr>
                        <a:t> person data representation</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a:t>
                      </a:r>
                      <a:r>
                        <a:rPr lang="en-US" sz="1800" kern="1200" dirty="0" smtClean="0">
                          <a:solidFill>
                            <a:schemeClr val="dk1"/>
                          </a:solidFill>
                          <a:effectLst/>
                          <a:latin typeface="+mn-lt"/>
                          <a:ea typeface="+mn-ea"/>
                          <a:cs typeface="+mn-cs"/>
                        </a:rPr>
                        <a:t>solutions that are </a:t>
                      </a:r>
                      <a:r>
                        <a:rPr lang="en-US" sz="1800" kern="1200" dirty="0" smtClean="0">
                          <a:solidFill>
                            <a:schemeClr val="dk1"/>
                          </a:solidFill>
                          <a:effectLst/>
                          <a:latin typeface="+mn-lt"/>
                          <a:ea typeface="+mn-ea"/>
                          <a:cs typeface="+mn-cs"/>
                        </a:rPr>
                        <a:t>designed </a:t>
                      </a:r>
                      <a:r>
                        <a:rPr lang="en-US" sz="1800" kern="1200" dirty="0" smtClean="0">
                          <a:solidFill>
                            <a:schemeClr val="dk1"/>
                          </a:solidFill>
                          <a:effectLst/>
                          <a:latin typeface="+mn-lt"/>
                          <a:ea typeface="+mn-ea"/>
                          <a:cs typeface="+mn-cs"/>
                        </a:rPr>
                        <a:t>to PeopleSoft’s representation of person </a:t>
                      </a:r>
                      <a:r>
                        <a:rPr lang="en-US" sz="1800" kern="1200" dirty="0" smtClean="0">
                          <a:solidFill>
                            <a:schemeClr val="dk1"/>
                          </a:solidFill>
                          <a:effectLst/>
                          <a:latin typeface="+mn-lt"/>
                          <a:ea typeface="+mn-ea"/>
                          <a:cs typeface="+mn-cs"/>
                        </a:rPr>
                        <a:t>data 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or HRPY warehouse can result in inaccurate 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 Historical</a:t>
                      </a:r>
                      <a:r>
                        <a:rPr lang="en-US" baseline="0" dirty="0" smtClean="0"/>
                        <a:t> data won’t be able to be combined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49733550"/>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smtClean="0">
                          <a:effectLst/>
                          <a:latin typeface="Arial"/>
                        </a:rPr>
                        <a:t>Identity </a:t>
                      </a:r>
                      <a:r>
                        <a:rPr lang="en-US" sz="1600" b="0" i="0" u="none" strike="noStrike" dirty="0">
                          <a:effectLst/>
                          <a:latin typeface="Arial"/>
                        </a:rPr>
                        <a:t>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dirty="0">
                          <a:effectLst/>
                          <a:latin typeface="Arial"/>
                        </a:rPr>
                        <a:t>Data </a:t>
                      </a:r>
                      <a:r>
                        <a:rPr lang="en-US" sz="1600" b="0" i="0" u="none" strike="noStrike" dirty="0" smtClean="0">
                          <a:effectLst/>
                          <a:latin typeface="Arial"/>
                        </a:rPr>
                        <a:t>delivery, </a:t>
                      </a:r>
                      <a:r>
                        <a:rPr lang="en-US" sz="1600" b="0" i="0" u="none" strike="noStrike" dirty="0">
                          <a:effectLst/>
                          <a:latin typeface="Arial"/>
                        </a:rPr>
                        <a:t>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dirty="0">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dirty="0">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a:t>
                      </a:r>
                      <a:r>
                        <a:rPr lang="en-US" sz="2000" b="0" i="0" u="none" strike="noStrike" baseline="0" dirty="0" smtClean="0">
                          <a:effectLst/>
                          <a:latin typeface="Arial"/>
                        </a:rPr>
                        <a:t>labor subtotal</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graphicFrame>
        <p:nvGraphicFramePr>
          <p:cNvPr id="11" name="Table 10"/>
          <p:cNvGraphicFramePr>
            <a:graphicFrameLocks noGrp="1"/>
          </p:cNvGraphicFramePr>
          <p:nvPr>
            <p:extLst>
              <p:ext uri="{D42A27DB-BD31-4B8C-83A1-F6EECF244321}">
                <p14:modId xmlns:p14="http://schemas.microsoft.com/office/powerpoint/2010/main" val="792079969"/>
              </p:ext>
            </p:extLst>
          </p:nvPr>
        </p:nvGraphicFramePr>
        <p:xfrm>
          <a:off x="895349" y="1417638"/>
          <a:ext cx="7317317" cy="3553865"/>
        </p:xfrm>
        <a:graphic>
          <a:graphicData uri="http://schemas.openxmlformats.org/drawingml/2006/table">
            <a:tbl>
              <a:tblPr firstRow="1" bandRow="1"/>
              <a:tblGrid>
                <a:gridCol w="4218518"/>
                <a:gridCol w="1591893"/>
                <a:gridCol w="1506906"/>
              </a:tblGrid>
              <a:tr h="379632">
                <a:tc>
                  <a:txBody>
                    <a:bodyPr/>
                    <a:lstStyle/>
                    <a:p>
                      <a:pPr algn="l" fontAlgn="ctr"/>
                      <a:r>
                        <a:rPr lang="en-US" sz="1600" b="1" i="0" u="none" strike="noStrike" dirty="0">
                          <a:solidFill>
                            <a:srgbClr val="FFFFFF"/>
                          </a:solidFill>
                          <a:effectLst/>
                          <a:latin typeface="Arial"/>
                        </a:rPr>
                        <a:t>Category</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dirty="0">
                          <a:solidFill>
                            <a:srgbClr val="FFFFFF"/>
                          </a:solidFill>
                          <a:effectLst/>
                          <a:latin typeface="Arial"/>
                        </a:rPr>
                        <a:t>Lower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a:solidFill>
                            <a:srgbClr val="FFFFFF"/>
                          </a:solidFill>
                          <a:effectLst/>
                          <a:latin typeface="Arial"/>
                        </a:rPr>
                        <a:t>Upper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r>
              <a:tr h="470744">
                <a:tc>
                  <a:txBody>
                    <a:bodyPr/>
                    <a:lstStyle/>
                    <a:p>
                      <a:pPr algn="l" fontAlgn="ctr"/>
                      <a:r>
                        <a:rPr lang="en-US" sz="1600" b="0" i="0" u="none" strike="noStrike">
                          <a:solidFill>
                            <a:srgbClr val="000000"/>
                          </a:solidFill>
                          <a:effectLst/>
                          <a:latin typeface="Arial"/>
                        </a:rPr>
                        <a:t>Core CIT Technical labor subtotal</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$3,389,000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$5,327,500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493980">
                <a:tc>
                  <a:txBody>
                    <a:bodyPr/>
                    <a:lstStyle/>
                    <a:p>
                      <a:pPr algn="l" fontAlgn="t"/>
                      <a:r>
                        <a:rPr lang="en-US" sz="1600" b="0" i="0" u="none" strike="noStrike">
                          <a:solidFill>
                            <a:srgbClr val="000000"/>
                          </a:solidFill>
                          <a:effectLst/>
                          <a:latin typeface="Arial"/>
                        </a:rPr>
                        <a:t>Kronos licenses , VMs,  and 1</a:t>
                      </a:r>
                      <a:r>
                        <a:rPr lang="en-US" sz="1600" b="0" i="0" u="none" strike="noStrike" baseline="30000">
                          <a:solidFill>
                            <a:srgbClr val="000000"/>
                          </a:solidFill>
                          <a:effectLst/>
                          <a:latin typeface="Arial"/>
                        </a:rPr>
                        <a:t>st</a:t>
                      </a:r>
                      <a:r>
                        <a:rPr lang="en-US" sz="1600" b="0" i="0" u="none" strike="noStrike">
                          <a:solidFill>
                            <a:srgbClr val="000000"/>
                          </a:solidFill>
                          <a:effectLst/>
                          <a:latin typeface="Arial"/>
                        </a:rPr>
                        <a:t> year support:</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531485">
                <a:tc>
                  <a:txBody>
                    <a:bodyPr/>
                    <a:lstStyle/>
                    <a:p>
                      <a:pPr algn="l" fontAlgn="t"/>
                      <a:r>
                        <a:rPr lang="en-US" sz="1600" b="0" i="0" u="none" strike="noStrike">
                          <a:solidFill>
                            <a:srgbClr val="000000"/>
                          </a:solidFill>
                          <a:effectLst/>
                          <a:latin typeface="Arial"/>
                        </a:rPr>
                        <a:t>Contingency for $150/ hour contractors for ½ of the work</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$750,000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531485">
                <a:tc>
                  <a:txBody>
                    <a:bodyPr/>
                    <a:lstStyle/>
                    <a:p>
                      <a:pPr algn="l" fontAlgn="t"/>
                      <a:r>
                        <a:rPr lang="en-US" sz="1600" b="0" i="0" u="none" strike="noStrike">
                          <a:solidFill>
                            <a:srgbClr val="000000"/>
                          </a:solidFill>
                          <a:effectLst/>
                          <a:latin typeface="Arial"/>
                        </a:rPr>
                        <a:t>Changes to all down stream systems (a complete guess!)</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$100,000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470744">
                <a:tc>
                  <a:txBody>
                    <a:bodyPr/>
                    <a:lstStyle/>
                    <a:p>
                      <a:pPr algn="l" fontAlgn="t"/>
                      <a:r>
                        <a:rPr lang="en-US" sz="1600" b="0" i="0" u="none" strike="noStrike">
                          <a:solidFill>
                            <a:srgbClr val="000000"/>
                          </a:solidFill>
                          <a:effectLst/>
                          <a:latin typeface="Arial"/>
                        </a:rPr>
                        <a:t>Technical Project overhead  of CIT tech Labor (15%)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$508,350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$799,125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r>
              <a:tr h="525411">
                <a:tc>
                  <a:txBody>
                    <a:bodyPr/>
                    <a:lstStyle/>
                    <a:p>
                      <a:pPr algn="l" fontAlgn="t"/>
                      <a:r>
                        <a:rPr lang="en-US" sz="1600" b="1" i="0" u="none" strike="noStrike">
                          <a:solidFill>
                            <a:srgbClr val="000000"/>
                          </a:solidFill>
                          <a:effectLst/>
                          <a:latin typeface="Arial"/>
                        </a:rPr>
                        <a:t>TOTAL rounded to nearest ten thousand</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$4,910,000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$7,380,000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a:t>
            </a:r>
            <a:endParaRPr lang="en-US" dirty="0"/>
          </a:p>
          <a:p>
            <a:pPr lvl="1"/>
            <a:r>
              <a:rPr lang="en-US" dirty="0" smtClean="0"/>
              <a:t>Address risks 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documentation is 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It is expected that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5/10/11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849360090"/>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3298</TotalTime>
  <Words>2939</Words>
  <Application>Microsoft Macintosh PowerPoint</Application>
  <PresentationFormat>On-screen Show (4:3)</PresentationFormat>
  <Paragraphs>442</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165</cp:revision>
  <dcterms:created xsi:type="dcterms:W3CDTF">2011-05-09T18:03:04Z</dcterms:created>
  <dcterms:modified xsi:type="dcterms:W3CDTF">2011-05-10T19:15:51Z</dcterms:modified>
</cp:coreProperties>
</file>