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handoutMasterIdLst>
    <p:handoutMasterId r:id="rId35"/>
  </p:handoutMasterIdLst>
  <p:sldIdLst>
    <p:sldId id="256" r:id="rId2"/>
    <p:sldId id="257" r:id="rId3"/>
    <p:sldId id="258" r:id="rId4"/>
    <p:sldId id="282" r:id="rId5"/>
    <p:sldId id="284" r:id="rId6"/>
    <p:sldId id="298" r:id="rId7"/>
    <p:sldId id="299" r:id="rId8"/>
    <p:sldId id="300" r:id="rId9"/>
    <p:sldId id="262" r:id="rId10"/>
    <p:sldId id="281" r:id="rId11"/>
    <p:sldId id="280" r:id="rId12"/>
    <p:sldId id="276" r:id="rId13"/>
    <p:sldId id="285" r:id="rId14"/>
    <p:sldId id="286" r:id="rId15"/>
    <p:sldId id="287" r:id="rId16"/>
    <p:sldId id="279" r:id="rId17"/>
    <p:sldId id="278" r:id="rId18"/>
    <p:sldId id="277" r:id="rId19"/>
    <p:sldId id="288" r:id="rId20"/>
    <p:sldId id="275" r:id="rId21"/>
    <p:sldId id="293" r:id="rId22"/>
    <p:sldId id="294" r:id="rId23"/>
    <p:sldId id="295" r:id="rId24"/>
    <p:sldId id="259" r:id="rId25"/>
    <p:sldId id="290" r:id="rId26"/>
    <p:sldId id="291" r:id="rId27"/>
    <p:sldId id="292" r:id="rId28"/>
    <p:sldId id="289" r:id="rId29"/>
    <p:sldId id="263" r:id="rId30"/>
    <p:sldId id="301" r:id="rId31"/>
    <p:sldId id="296" r:id="rId32"/>
    <p:sldId id="264"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36" d="100"/>
          <a:sy n="136" d="100"/>
        </p:scale>
        <p:origin x="-27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t>5/2/11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t>5/2/11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t>5/2/11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t>5/2/11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t>5/2/11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t>5/2/11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XJz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UZTBC" TargetMode="External"/><Relationship Id="rId5" Type="http://schemas.openxmlformats.org/officeDocument/2006/relationships/hyperlink" Target="https://confluence.cornell.edu/x/CZv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Impacted+Campus+Community+Business+Processe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PeopleSoft+Tables+Impacted+and+Used+by+Campus+Solutions+and+Contributor+Relations" TargetMode="External"/><Relationship Id="rId3" Type="http://schemas.openxmlformats.org/officeDocument/2006/relationships/hyperlink" Target="https://confluence.cornell.edu/display/WRKDAYTCHPOV/Impacted+PeopleSoft+Business+Processe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t>5/2/11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t>1</a:t>
            </a:fld>
            <a:endParaRPr lang="en-US"/>
          </a:p>
        </p:txBody>
      </p:sp>
    </p:spTree>
    <p:extLst>
      <p:ext uri="{BB962C8B-B14F-4D97-AF65-F5344CB8AC3E}">
        <p14:creationId xmlns:p14="http://schemas.microsoft.com/office/powerpoint/2010/main" val="1565232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10</a:t>
            </a:fld>
            <a:endParaRPr lang="en-US"/>
          </a:p>
        </p:txBody>
      </p:sp>
      <p:sp>
        <p:nvSpPr>
          <p:cNvPr id="9" name="Rounded Rectangular Callout 8"/>
          <p:cNvSpPr/>
          <p:nvPr/>
        </p:nvSpPr>
        <p:spPr>
          <a:xfrm>
            <a:off x="619308" y="4192310"/>
            <a:ext cx="4226823" cy="1966401"/>
          </a:xfrm>
          <a:prstGeom prst="wedgeRoundRectCallout">
            <a:avLst>
              <a:gd name="adj1" fmla="val 41321"/>
              <a:gd name="adj2" fmla="val -1422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4"/>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11</a:t>
            </a:fld>
            <a:endParaRPr lang="en-US"/>
          </a:p>
        </p:txBody>
      </p:sp>
      <p:sp>
        <p:nvSpPr>
          <p:cNvPr id="9" name="Rounded Rectangular Callout 8"/>
          <p:cNvSpPr/>
          <p:nvPr/>
        </p:nvSpPr>
        <p:spPr>
          <a:xfrm>
            <a:off x="6193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hlinkClick r:id="rId4"/>
              </a:rPr>
              <a:t>585 PeopleSoft business processes are impacted.</a:t>
            </a:r>
            <a:r>
              <a:rPr lang="en-US" sz="1600" dirty="0" smtClean="0"/>
              <a:t> 98 of those are in Campus Community. Numbers and impact are from reverse engineering PS meta data.</a:t>
            </a:r>
          </a:p>
          <a:p>
            <a:pPr marL="285750" indent="-285750">
              <a:buFont typeface="Arial"/>
              <a:buChar char="•"/>
            </a:pPr>
            <a:r>
              <a:rPr lang="en-US" sz="1600" dirty="0" smtClean="0"/>
              <a:t>100s of </a:t>
            </a:r>
            <a:r>
              <a:rPr lang="en-US" sz="1600" dirty="0" smtClean="0">
                <a:hlinkClick r:id="rId5"/>
              </a:rPr>
              <a:t>PS Payroll batch jobs </a:t>
            </a:r>
            <a:r>
              <a:rPr lang="en-US" sz="1600" dirty="0" smtClean="0"/>
              <a:t>have to be decommissioned.</a:t>
            </a:r>
            <a:endParaRPr lang="en-US" dirty="0" smtClean="0"/>
          </a:p>
          <a:p>
            <a:pPr marL="285750" indent="-285750">
              <a:buFont typeface="Arial"/>
              <a:buChar char="•"/>
            </a:pP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12</a:t>
            </a:fld>
            <a:endParaRPr lang="en-US"/>
          </a:p>
        </p:txBody>
      </p:sp>
      <p:sp>
        <p:nvSpPr>
          <p:cNvPr id="9" name="Rounded Rectangular Callout 8"/>
          <p:cNvSpPr/>
          <p:nvPr/>
        </p:nvSpPr>
        <p:spPr>
          <a:xfrm>
            <a:off x="457200" y="4122332"/>
            <a:ext cx="4226823" cy="1493294"/>
          </a:xfrm>
          <a:prstGeom prst="wedgeRoundRectCallout">
            <a:avLst>
              <a:gd name="adj1" fmla="val 80291"/>
              <a:gd name="adj2" fmla="val -20178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ID Card  and Library: Both the ID Card system and the Library require basic employee and student data and since they are tightly coupled to PeopleSoft it is best to have them get it from PeopleSoft.</a:t>
            </a:r>
            <a:endParaRPr lang="en-US" sz="1600" dirty="0"/>
          </a:p>
        </p:txBody>
      </p:sp>
    </p:spTree>
    <p:extLst>
      <p:ext uri="{BB962C8B-B14F-4D97-AF65-F5344CB8AC3E}">
        <p14:creationId xmlns:p14="http://schemas.microsoft.com/office/powerpoint/2010/main" val="143589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13</a:t>
            </a:fld>
            <a:endParaRPr lang="en-US"/>
          </a:p>
        </p:txBody>
      </p:sp>
      <p:sp>
        <p:nvSpPr>
          <p:cNvPr id="9" name="Rounded Rectangular Callout 8"/>
          <p:cNvSpPr/>
          <p:nvPr/>
        </p:nvSpPr>
        <p:spPr>
          <a:xfrm>
            <a:off x="346915" y="274639"/>
            <a:ext cx="4226823" cy="2039270"/>
          </a:xfrm>
          <a:prstGeom prst="wedgeRoundRectCallout">
            <a:avLst>
              <a:gd name="adj1" fmla="val 43661"/>
              <a:gd name="adj2" fmla="val 10255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ELM (Enterprise Learning management): It requires student and employee data for the variety of training tracking it does - human subject research training, emergency services, chemical handling, etc. So we need one new feed and the existing </a:t>
            </a:r>
            <a:r>
              <a:rPr lang="en-US" sz="1600" dirty="0"/>
              <a:t>o</a:t>
            </a:r>
            <a:r>
              <a:rPr lang="en-US" sz="1600" dirty="0" smtClean="0"/>
              <a:t>ne from PS changes.</a:t>
            </a:r>
            <a:endParaRPr lang="en-US" sz="1600" dirty="0"/>
          </a:p>
        </p:txBody>
      </p:sp>
    </p:spTree>
    <p:extLst>
      <p:ext uri="{BB962C8B-B14F-4D97-AF65-F5344CB8AC3E}">
        <p14:creationId xmlns:p14="http://schemas.microsoft.com/office/powerpoint/2010/main" val="1977495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14</a:t>
            </a:fld>
            <a:endParaRPr lang="en-US"/>
          </a:p>
        </p:txBody>
      </p:sp>
      <p:sp>
        <p:nvSpPr>
          <p:cNvPr id="9" name="Rounded Rectangular Callout 8"/>
          <p:cNvSpPr/>
          <p:nvPr/>
        </p:nvSpPr>
        <p:spPr>
          <a:xfrm>
            <a:off x="726845" y="274638"/>
            <a:ext cx="4226823" cy="2361131"/>
          </a:xfrm>
          <a:prstGeom prst="wedgeRoundRectCallout">
            <a:avLst>
              <a:gd name="adj1" fmla="val 54156"/>
              <a:gd name="adj2" fmla="val 10559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Emergency Mass Notification: EMN requires student and employee emergency data be captured and sent for both students and employees. So we need one new feed (and UI to capture the data in Workday)and the existing </a:t>
            </a:r>
            <a:r>
              <a:rPr lang="en-US" sz="1600" dirty="0"/>
              <a:t>o</a:t>
            </a:r>
            <a:r>
              <a:rPr lang="en-US" sz="1600" dirty="0" smtClean="0"/>
              <a:t>ne from PS changes. This is a staging database from which the outsourcer gets a daily feed</a:t>
            </a:r>
            <a:endParaRPr lang="en-US" sz="1600" dirty="0"/>
          </a:p>
        </p:txBody>
      </p:sp>
    </p:spTree>
    <p:extLst>
      <p:ext uri="{BB962C8B-B14F-4D97-AF65-F5344CB8AC3E}">
        <p14:creationId xmlns:p14="http://schemas.microsoft.com/office/powerpoint/2010/main" val="2328896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15</a:t>
            </a:fld>
            <a:endParaRPr lang="en-US"/>
          </a:p>
        </p:txBody>
      </p:sp>
      <p:sp>
        <p:nvSpPr>
          <p:cNvPr id="9" name="Rounded Rectangular Callout 8"/>
          <p:cNvSpPr/>
          <p:nvPr/>
        </p:nvSpPr>
        <p:spPr>
          <a:xfrm>
            <a:off x="346915" y="274638"/>
            <a:ext cx="4811127" cy="3352806"/>
          </a:xfrm>
          <a:prstGeom prst="wedgeRoundRectCallout">
            <a:avLst>
              <a:gd name="adj1" fmla="val 59144"/>
              <a:gd name="adj2" fmla="val 796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IdMgmt</a:t>
            </a:r>
            <a:r>
              <a:rPr lang="en-US" sz="1600" dirty="0" smtClean="0"/>
              <a:t> toolset: Campus Reference groups used by other applications, the Directory, </a:t>
            </a:r>
            <a:r>
              <a:rPr lang="en-US" sz="1600" dirty="0" err="1" smtClean="0"/>
              <a:t>WhoIam</a:t>
            </a:r>
            <a:r>
              <a:rPr lang="en-US" sz="1600" dirty="0" smtClean="0"/>
              <a:t> self service tool, and a set of </a:t>
            </a:r>
            <a:r>
              <a:rPr lang="en-US" sz="1600" dirty="0" err="1" smtClean="0"/>
              <a:t>NetID</a:t>
            </a:r>
            <a:r>
              <a:rPr lang="en-US" sz="1600" dirty="0" smtClean="0"/>
              <a:t> administration tools all work directly or from periodic feeds from PeopleSoft for all campus identity data. Student and Employee data will be coming from two sources now.  This requires significant re-analysis and development.   Another factor is HR attributes in the directory that are used by other systems, such as Vivo. With Workday those attributes are likely to change,  affecting down stream systems.</a:t>
            </a:r>
            <a:endParaRPr lang="en-US" sz="1600" dirty="0"/>
          </a:p>
        </p:txBody>
      </p:sp>
    </p:spTree>
    <p:extLst>
      <p:ext uri="{BB962C8B-B14F-4D97-AF65-F5344CB8AC3E}">
        <p14:creationId xmlns:p14="http://schemas.microsoft.com/office/powerpoint/2010/main" val="1543865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16</a:t>
            </a:fld>
            <a:endParaRPr lang="en-US"/>
          </a:p>
        </p:txBody>
      </p:sp>
      <p:sp>
        <p:nvSpPr>
          <p:cNvPr id="9" name="Rounded Rectangular Callout 8"/>
          <p:cNvSpPr/>
          <p:nvPr/>
        </p:nvSpPr>
        <p:spPr>
          <a:xfrm>
            <a:off x="3992524" y="274638"/>
            <a:ext cx="4816156" cy="3975039"/>
          </a:xfrm>
          <a:prstGeom prst="wedgeRoundRectCallout">
            <a:avLst>
              <a:gd name="adj1" fmla="val -82981"/>
              <a:gd name="adj2" fmla="val 3785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Much operational reporting will be done straight from Workday. All historical analysis and merging with other institutional data requires a warehouse.</a:t>
            </a:r>
          </a:p>
          <a:p>
            <a:pPr marL="285750" indent="-285750">
              <a:buFont typeface="Arial"/>
              <a:buChar char="•"/>
            </a:pPr>
            <a:r>
              <a:rPr lang="en-US" sz="1600" i="1" dirty="0"/>
              <a:t>Not enough requirements or assumptions are known at this time to do anything other than compare it to the KDW.</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2/3s of the overall IT estimate for Workday.</a:t>
            </a:r>
          </a:p>
          <a:p>
            <a:endParaRPr lang="en-US" sz="1600" dirty="0"/>
          </a:p>
        </p:txBody>
      </p:sp>
      <p:sp>
        <p:nvSpPr>
          <p:cNvPr id="11" name="Rounded Rectangular Callout 10"/>
          <p:cNvSpPr/>
          <p:nvPr/>
        </p:nvSpPr>
        <p:spPr>
          <a:xfrm>
            <a:off x="3692617" y="5193247"/>
            <a:ext cx="4816156" cy="1163103"/>
          </a:xfrm>
          <a:prstGeom prst="wedgeRoundRectCallout">
            <a:avLst>
              <a:gd name="adj1" fmla="val -80814"/>
              <a:gd name="adj2" fmla="val -92599"/>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Activity Insight for Academic reporting, are fed from the HR/PY </a:t>
            </a:r>
            <a:r>
              <a:rPr lang="en-US" sz="1600" dirty="0" err="1" smtClean="0"/>
              <a:t>datamart</a:t>
            </a:r>
            <a:r>
              <a:rPr lang="en-US" sz="1600" dirty="0" smtClean="0"/>
              <a:t> and will be affected by a change 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17</a:t>
            </a:fld>
            <a:endParaRPr lang="en-US"/>
          </a:p>
        </p:txBody>
      </p:sp>
      <p:sp>
        <p:nvSpPr>
          <p:cNvPr id="9" name="Rounded Rectangular Callout 8"/>
          <p:cNvSpPr/>
          <p:nvPr/>
        </p:nvSpPr>
        <p:spPr>
          <a:xfrm>
            <a:off x="3992524" y="274638"/>
            <a:ext cx="4816156" cy="2082605"/>
          </a:xfrm>
          <a:prstGeom prst="wedgeRoundRectCallout">
            <a:avLst>
              <a:gd name="adj1" fmla="val -100615"/>
              <a:gd name="adj2" fmla="val 9757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 the interfaces that they are concerned with. It is not known yet what that entails in terms of number of interfaces,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18</a:t>
            </a:fld>
            <a:endParaRPr lang="en-US"/>
          </a:p>
        </p:txBody>
      </p:sp>
      <p:sp>
        <p:nvSpPr>
          <p:cNvPr id="9" name="Rounded Rectangular Callout 8"/>
          <p:cNvSpPr/>
          <p:nvPr/>
        </p:nvSpPr>
        <p:spPr>
          <a:xfrm>
            <a:off x="4239650" y="3966701"/>
            <a:ext cx="4226823" cy="1954483"/>
          </a:xfrm>
          <a:prstGeom prst="wedgeRoundRectCallout">
            <a:avLst>
              <a:gd name="adj1" fmla="val -111002"/>
              <a:gd name="adj2" fmla="val -12427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KFS (</a:t>
            </a:r>
            <a:r>
              <a:rPr lang="en-US" sz="1600" dirty="0" err="1" smtClean="0"/>
              <a:t>Kuali</a:t>
            </a:r>
            <a:r>
              <a:rPr lang="en-US" sz="1600" dirty="0" smtClean="0"/>
              <a:t> Finance):</a:t>
            </a:r>
          </a:p>
          <a:p>
            <a:pPr marL="285750" indent="-285750">
              <a:buFont typeface="Arial"/>
              <a:buChar char="•"/>
            </a:pPr>
            <a:r>
              <a:rPr lang="en-US" sz="1600" dirty="0" smtClean="0"/>
              <a:t>Ships account data to Workday.</a:t>
            </a:r>
          </a:p>
          <a:p>
            <a:pPr marL="285750" indent="-285750">
              <a:buFont typeface="Arial"/>
              <a:buChar char="•"/>
            </a:pPr>
            <a:r>
              <a:rPr lang="en-US" sz="1600" dirty="0" smtClean="0"/>
              <a:t>Gets transaction data for liabilities, gross pay, encumbrances. </a:t>
            </a:r>
          </a:p>
          <a:p>
            <a:pPr marL="285750" indent="-285750">
              <a:buFont typeface="Arial"/>
              <a:buChar char="•"/>
            </a:pPr>
            <a:r>
              <a:rPr lang="en-US" sz="1600" dirty="0" smtClean="0"/>
              <a:t>Some transformation of the data between the two applications, as with all of these, should be expected.</a:t>
            </a:r>
            <a:endParaRPr lang="en-US" dirty="0"/>
          </a:p>
        </p:txBody>
      </p:sp>
    </p:spTree>
    <p:extLst>
      <p:ext uri="{BB962C8B-B14F-4D97-AF65-F5344CB8AC3E}">
        <p14:creationId xmlns:p14="http://schemas.microsoft.com/office/powerpoint/2010/main" val="143589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19</a:t>
            </a:fld>
            <a:endParaRPr lang="en-US"/>
          </a:p>
        </p:txBody>
      </p:sp>
      <p:sp>
        <p:nvSpPr>
          <p:cNvPr id="9" name="Rounded Rectangular Callout 8"/>
          <p:cNvSpPr/>
          <p:nvPr/>
        </p:nvSpPr>
        <p:spPr>
          <a:xfrm>
            <a:off x="4239650" y="3198735"/>
            <a:ext cx="4226823" cy="2722449"/>
          </a:xfrm>
          <a:prstGeom prst="wedgeRoundRectCallout">
            <a:avLst>
              <a:gd name="adj1" fmla="val -108326"/>
              <a:gd name="adj2" fmla="val -1102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Takes over all campus time collection so COLTS doesn’t have to be remediated and we have 1 system and goes from 4000 to 12000 users. This will require licensing, more training, and more technical support.</a:t>
            </a:r>
          </a:p>
          <a:p>
            <a:pPr marL="285750" indent="-285750">
              <a:buFont typeface="Arial"/>
              <a:buChar char="•"/>
            </a:pPr>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Background and status</a:t>
            </a:r>
          </a:p>
          <a:p>
            <a:r>
              <a:rPr lang="en-US" dirty="0" smtClean="0"/>
              <a:t>Impact to Business processes and technologies supporting those processes that CIT stewards.</a:t>
            </a:r>
          </a:p>
          <a:p>
            <a:pPr lvl="1"/>
            <a:r>
              <a:rPr lang="en-US" dirty="0" smtClean="0"/>
              <a:t>Diagrams</a:t>
            </a:r>
            <a:endParaRPr lang="en-US" dirty="0" smtClean="0"/>
          </a:p>
          <a:p>
            <a:pPr lvl="1"/>
            <a:r>
              <a:rPr lang="en-US" dirty="0" smtClean="0"/>
              <a:t>Numbers</a:t>
            </a:r>
            <a:endParaRPr lang="en-US" dirty="0" smtClean="0"/>
          </a:p>
          <a:p>
            <a:pPr lvl="1"/>
            <a:r>
              <a:rPr lang="en-US" dirty="0" smtClean="0"/>
              <a:t>Risks</a:t>
            </a:r>
            <a:endParaRPr lang="en-US" dirty="0" smtClean="0"/>
          </a:p>
          <a:p>
            <a:r>
              <a:rPr lang="en-US" dirty="0" smtClean="0"/>
              <a:t>Tasks and Estimates</a:t>
            </a:r>
            <a:endParaRPr lang="en-US" dirty="0" smtClean="0"/>
          </a:p>
          <a:p>
            <a:pPr lvl="1"/>
            <a:r>
              <a:rPr lang="en-US" dirty="0" smtClean="0"/>
              <a:t>Must dos</a:t>
            </a:r>
          </a:p>
          <a:p>
            <a:pPr lvl="1"/>
            <a:r>
              <a:rPr lang="en-US" dirty="0" smtClean="0"/>
              <a:t>Options </a:t>
            </a:r>
            <a:endParaRPr lang="en-US" dirty="0" smtClean="0"/>
          </a:p>
          <a:p>
            <a:r>
              <a:rPr lang="en-US" dirty="0" smtClean="0"/>
              <a:t>Recommended </a:t>
            </a:r>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a:t>
            </a:fld>
            <a:endParaRPr lang="en-US"/>
          </a:p>
        </p:txBody>
      </p:sp>
    </p:spTree>
    <p:extLst>
      <p:ext uri="{BB962C8B-B14F-4D97-AF65-F5344CB8AC3E}">
        <p14:creationId xmlns:p14="http://schemas.microsoft.com/office/powerpoint/2010/main" val="237048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20</a:t>
            </a:fld>
            <a:endParaRPr lang="en-US"/>
          </a:p>
        </p:txBody>
      </p:sp>
      <p:sp>
        <p:nvSpPr>
          <p:cNvPr id="9" name="Rounded Rectangular Callout 8"/>
          <p:cNvSpPr/>
          <p:nvPr/>
        </p:nvSpPr>
        <p:spPr>
          <a:xfrm>
            <a:off x="4664862" y="3179692"/>
            <a:ext cx="4226823" cy="1493294"/>
          </a:xfrm>
          <a:prstGeom prst="wedgeRoundRectCallout">
            <a:avLst>
              <a:gd name="adj1" fmla="val -76101"/>
              <a:gd name="adj2" fmla="val -21811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This Financial Aid Student Employment System takes some HR data for students in order to support their own appointment process.</a:t>
            </a:r>
            <a:endParaRPr lang="en-US" dirty="0"/>
          </a:p>
        </p:txBody>
      </p:sp>
    </p:spTree>
    <p:extLst>
      <p:ext uri="{BB962C8B-B14F-4D97-AF65-F5344CB8AC3E}">
        <p14:creationId xmlns:p14="http://schemas.microsoft.com/office/powerpoint/2010/main" val="143589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21</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4874310" y="1200835"/>
            <a:ext cx="3783901" cy="1918242"/>
          </a:xfrm>
          <a:prstGeom prst="wedgeRoundRectCallout">
            <a:avLst>
              <a:gd name="adj1" fmla="val 15703"/>
              <a:gd name="adj2" fmla="val 8732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Is COLTS better off being rewritten because of all the Payroll data </a:t>
            </a:r>
            <a:r>
              <a:rPr lang="en-US" dirty="0" smtClean="0"/>
              <a:t>it?</a:t>
            </a:r>
          </a:p>
          <a:p>
            <a:r>
              <a:rPr lang="en-US" dirty="0" smtClean="0"/>
              <a:t>Answer: yes because of the tight coupling of COLTS and PS. And the bill is likely around $500 to $600K to redo it.</a:t>
            </a:r>
            <a:endParaRPr lang="en-US" dirty="0"/>
          </a:p>
        </p:txBody>
      </p:sp>
    </p:spTree>
    <p:extLst>
      <p:ext uri="{BB962C8B-B14F-4D97-AF65-F5344CB8AC3E}">
        <p14:creationId xmlns:p14="http://schemas.microsoft.com/office/powerpoint/2010/main" val="887669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22</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744254" y="1135464"/>
            <a:ext cx="3746348" cy="2413185"/>
          </a:xfrm>
          <a:prstGeom prst="wedgeRoundRectCallout">
            <a:avLst>
              <a:gd name="adj1" fmla="val -20809"/>
              <a:gd name="adj2" fmla="val 719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Is it better to expand </a:t>
            </a:r>
            <a:r>
              <a:rPr lang="en-US" dirty="0" err="1" smtClean="0"/>
              <a:t>Kronos</a:t>
            </a:r>
            <a:r>
              <a:rPr lang="en-US" dirty="0"/>
              <a:t> </a:t>
            </a:r>
            <a:r>
              <a:rPr lang="en-US" dirty="0" smtClean="0"/>
              <a:t>to all of campus and eliminate COLTS? (1 time system and no COLTS remediation /rewrite.</a:t>
            </a:r>
            <a:r>
              <a:rPr lang="en-US" dirty="0" smtClean="0"/>
              <a:t>) </a:t>
            </a:r>
          </a:p>
          <a:p>
            <a:r>
              <a:rPr lang="en-US" dirty="0" smtClean="0"/>
              <a:t>Answer: If we plan on going to </a:t>
            </a:r>
            <a:r>
              <a:rPr lang="en-US" dirty="0" err="1" smtClean="0"/>
              <a:t>Kronos</a:t>
            </a:r>
            <a:r>
              <a:rPr lang="en-US" dirty="0" smtClean="0"/>
              <a:t> 100% within a couple of years anyway then YES.</a:t>
            </a:r>
            <a:endParaRPr lang="en-US" dirty="0"/>
          </a:p>
        </p:txBody>
      </p:sp>
    </p:spTree>
    <p:extLst>
      <p:ext uri="{BB962C8B-B14F-4D97-AF65-F5344CB8AC3E}">
        <p14:creationId xmlns:p14="http://schemas.microsoft.com/office/powerpoint/2010/main" val="2708657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23</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86754" y="2873070"/>
            <a:ext cx="3847157" cy="3483280"/>
          </a:xfrm>
          <a:prstGeom prst="wedgeRoundRectCallout">
            <a:avLst>
              <a:gd name="adj1" fmla="val 55717"/>
              <a:gd name="adj2" fmla="val -9689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is the time frame needed for either the expansion of </a:t>
            </a:r>
            <a:r>
              <a:rPr lang="en-US" dirty="0" err="1" smtClean="0"/>
              <a:t>Kronos</a:t>
            </a:r>
            <a:r>
              <a:rPr lang="en-US" dirty="0" smtClean="0"/>
              <a:t> or the remediation or rewrite of COLTS</a:t>
            </a:r>
            <a:r>
              <a:rPr lang="en-US" dirty="0" smtClean="0"/>
              <a:t>?</a:t>
            </a:r>
          </a:p>
          <a:p>
            <a:r>
              <a:rPr lang="en-US" dirty="0" smtClean="0"/>
              <a:t>Answer:</a:t>
            </a:r>
          </a:p>
          <a:p>
            <a:r>
              <a:rPr lang="en-US" dirty="0" smtClean="0"/>
              <a:t>Deploying </a:t>
            </a:r>
            <a:r>
              <a:rPr lang="en-US" dirty="0" err="1" smtClean="0"/>
              <a:t>Kronos</a:t>
            </a:r>
            <a:r>
              <a:rPr lang="en-US" dirty="0" smtClean="0"/>
              <a:t> to all of campus is likely around a year of effort because of the communication, training/support prep, data conversion, and upgrade needed. Redoing COLTS is also around 1 year of effort.</a:t>
            </a:r>
            <a:endParaRPr lang="en-US" dirty="0"/>
          </a:p>
        </p:txBody>
      </p:sp>
      <p:sp>
        <p:nvSpPr>
          <p:cNvPr id="8" name="Rounded Rectangular Callout 7"/>
          <p:cNvSpPr/>
          <p:nvPr/>
        </p:nvSpPr>
        <p:spPr>
          <a:xfrm>
            <a:off x="4482901" y="4114460"/>
            <a:ext cx="4500022" cy="1606867"/>
          </a:xfrm>
          <a:prstGeom prst="wedgeRoundRectCallout">
            <a:avLst>
              <a:gd name="adj1" fmla="val -54141"/>
              <a:gd name="adj2" fmla="val -226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TCO differences of the options</a:t>
            </a:r>
            <a:r>
              <a:rPr lang="en-US" dirty="0" smtClean="0"/>
              <a:t>?</a:t>
            </a:r>
          </a:p>
          <a:p>
            <a:r>
              <a:rPr lang="en-US" dirty="0" smtClean="0"/>
              <a:t>Answer: This hasn’t been computed.</a:t>
            </a:r>
          </a:p>
          <a:p>
            <a:r>
              <a:rPr lang="en-US" dirty="0" err="1" smtClean="0"/>
              <a:t>Kronos</a:t>
            </a:r>
            <a:r>
              <a:rPr lang="en-US" dirty="0" smtClean="0"/>
              <a:t> takes about .5 FTE for 4700 users. </a:t>
            </a:r>
          </a:p>
          <a:p>
            <a:r>
              <a:rPr lang="en-US" dirty="0" smtClean="0"/>
              <a:t>COLTS takes .3 FTE for 9000 users.</a:t>
            </a:r>
            <a:endParaRPr lang="en-US" dirty="0"/>
          </a:p>
        </p:txBody>
      </p:sp>
    </p:spTree>
    <p:extLst>
      <p:ext uri="{BB962C8B-B14F-4D97-AF65-F5344CB8AC3E}">
        <p14:creationId xmlns:p14="http://schemas.microsoft.com/office/powerpoint/2010/main" val="3130977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24</a:t>
            </a:fld>
            <a:endParaRPr lang="en-US"/>
          </a:p>
        </p:txBody>
      </p:sp>
      <p:sp>
        <p:nvSpPr>
          <p:cNvPr id="2" name="Title 1"/>
          <p:cNvSpPr>
            <a:spLocks noGrp="1"/>
          </p:cNvSpPr>
          <p:nvPr>
            <p:ph type="title" idx="4294967295"/>
          </p:nvPr>
        </p:nvSpPr>
        <p:spPr>
          <a:xfrm>
            <a:off x="0" y="274638"/>
            <a:ext cx="8229600" cy="1143000"/>
          </a:xfrm>
        </p:spPr>
        <p:txBody>
          <a:bodyPr/>
          <a:lstStyle/>
          <a:p>
            <a:r>
              <a:rPr lang="en-US" dirty="0" smtClean="0"/>
              <a:t>Data delivery: many questions</a:t>
            </a:r>
            <a:endParaRPr lang="en-US" dirty="0"/>
          </a:p>
        </p:txBody>
      </p:sp>
      <p:sp>
        <p:nvSpPr>
          <p:cNvPr id="16" name="Rounded Rectangular Callout 15"/>
          <p:cNvSpPr/>
          <p:nvPr/>
        </p:nvSpPr>
        <p:spPr>
          <a:xfrm>
            <a:off x="6439037" y="2106675"/>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a:t>
            </a:r>
            <a:r>
              <a:rPr lang="en-US" dirty="0" smtClean="0"/>
              <a:t>our </a:t>
            </a:r>
            <a:r>
              <a:rPr lang="en-US" dirty="0" smtClean="0"/>
              <a:t>historical data as </a:t>
            </a:r>
            <a:r>
              <a:rPr lang="en-US" dirty="0" smtClean="0"/>
              <a:t>is or convert it?</a:t>
            </a:r>
            <a:endParaRPr lang="en-US" dirty="0"/>
          </a:p>
        </p:txBody>
      </p:sp>
    </p:spTree>
    <p:extLst>
      <p:ext uri="{BB962C8B-B14F-4D97-AF65-F5344CB8AC3E}">
        <p14:creationId xmlns:p14="http://schemas.microsoft.com/office/powerpoint/2010/main" val="5124200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25</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4702215" y="2945355"/>
            <a:ext cx="3048126" cy="1546490"/>
          </a:xfrm>
          <a:prstGeom prst="wedgeRoundRectCallout">
            <a:avLst>
              <a:gd name="adj1" fmla="val -27429"/>
              <a:gd name="adj2" fmla="val 7553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What percentage of operational reports come directly from Workday and rely on Workday authorization data?</a:t>
            </a:r>
            <a:endParaRPr lang="en-US" dirty="0"/>
          </a:p>
        </p:txBody>
      </p:sp>
    </p:spTree>
    <p:extLst>
      <p:ext uri="{BB962C8B-B14F-4D97-AF65-F5344CB8AC3E}">
        <p14:creationId xmlns:p14="http://schemas.microsoft.com/office/powerpoint/2010/main" val="1012347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26</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5475754" y="2030178"/>
            <a:ext cx="3048126" cy="1546490"/>
          </a:xfrm>
          <a:prstGeom prst="wedgeRoundRectCallout">
            <a:avLst>
              <a:gd name="adj1" fmla="val -52550"/>
              <a:gd name="adj2" fmla="val 8399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4: </a:t>
            </a:r>
            <a:r>
              <a:rPr lang="en-US" dirty="0" smtClean="0"/>
              <a:t>What are the requirements of this 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a:t>
            </a:r>
            <a:r>
              <a:rPr lang="en-US" dirty="0" smtClean="0"/>
              <a:t>3: </a:t>
            </a:r>
            <a:r>
              <a:rPr lang="en-US" dirty="0" smtClean="0"/>
              <a:t>Workday data representation and extraction is unconventional and there is no data model, so what </a:t>
            </a:r>
            <a:r>
              <a:rPr lang="en-US" dirty="0" smtClean="0"/>
              <a:t>will </a:t>
            </a:r>
            <a:r>
              <a:rPr lang="en-US" dirty="0" smtClean="0"/>
              <a:t>it take to extract, transform and load?</a:t>
            </a:r>
            <a:endParaRPr lang="en-US" dirty="0"/>
          </a:p>
        </p:txBody>
      </p:sp>
    </p:spTree>
    <p:extLst>
      <p:ext uri="{BB962C8B-B14F-4D97-AF65-F5344CB8AC3E}">
        <p14:creationId xmlns:p14="http://schemas.microsoft.com/office/powerpoint/2010/main" val="3965384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27</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p>
        </p:txBody>
      </p:sp>
      <p:sp>
        <p:nvSpPr>
          <p:cNvPr id="16" name="Rounded Rectangular Callout 15"/>
          <p:cNvSpPr/>
          <p:nvPr/>
        </p:nvSpPr>
        <p:spPr>
          <a:xfrm>
            <a:off x="5475754" y="1002935"/>
            <a:ext cx="3048126" cy="2349605"/>
          </a:xfrm>
          <a:prstGeom prst="wedgeRoundRectCallout">
            <a:avLst>
              <a:gd name="adj1" fmla="val -51323"/>
              <a:gd name="adj2" fmla="val 5639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5: Finance reporting provides labor detail. Is there an impact to the KDW and labor reporting from a finance point of view?</a:t>
            </a:r>
            <a:endParaRPr lang="en-US" dirty="0"/>
          </a:p>
        </p:txBody>
      </p:sp>
    </p:spTree>
    <p:extLst>
      <p:ext uri="{BB962C8B-B14F-4D97-AF65-F5344CB8AC3E}">
        <p14:creationId xmlns:p14="http://schemas.microsoft.com/office/powerpoint/2010/main" val="39653843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Variables</a:t>
            </a:r>
            <a:endParaRPr lang="en-US" dirty="0"/>
          </a:p>
        </p:txBody>
      </p:sp>
      <p:sp>
        <p:nvSpPr>
          <p:cNvPr id="3" name="Content Placeholder 2"/>
          <p:cNvSpPr>
            <a:spLocks noGrp="1"/>
          </p:cNvSpPr>
          <p:nvPr>
            <p:ph idx="1"/>
          </p:nvPr>
        </p:nvSpPr>
        <p:spPr/>
        <p:txBody>
          <a:bodyPr>
            <a:normAutofit/>
          </a:bodyPr>
          <a:lstStyle/>
          <a:p>
            <a:pPr lvl="1"/>
            <a:r>
              <a:rPr lang="en-US" dirty="0" smtClean="0"/>
              <a:t>Data delivery: no warehouse, some or improved? (currently 2/3s of the technical cost estimate)</a:t>
            </a:r>
          </a:p>
          <a:p>
            <a:pPr lvl="1"/>
            <a:r>
              <a:rPr lang="en-US" dirty="0" smtClean="0"/>
              <a:t>Time collection: </a:t>
            </a:r>
            <a:r>
              <a:rPr lang="en-US" dirty="0" err="1" smtClean="0"/>
              <a:t>Kronos</a:t>
            </a:r>
            <a:r>
              <a:rPr lang="en-US" dirty="0" smtClean="0"/>
              <a:t> </a:t>
            </a:r>
            <a:r>
              <a:rPr lang="en-US" dirty="0" smtClean="0"/>
              <a:t>or COLTS </a:t>
            </a:r>
            <a:r>
              <a:rPr lang="en-US" i="1" dirty="0" smtClean="0"/>
              <a:t>and</a:t>
            </a:r>
            <a:r>
              <a:rPr lang="en-US" dirty="0" smtClean="0"/>
              <a:t> </a:t>
            </a:r>
            <a:r>
              <a:rPr lang="en-US" dirty="0" err="1" smtClean="0"/>
              <a:t>Kronos</a:t>
            </a:r>
            <a:r>
              <a:rPr lang="en-US" dirty="0" smtClean="0"/>
              <a:t>?</a:t>
            </a:r>
            <a:endParaRPr lang="en-US" dirty="0" smtClean="0"/>
          </a:p>
          <a:p>
            <a:pPr lvl="1"/>
            <a:r>
              <a:rPr lang="en-US" dirty="0" smtClean="0"/>
              <a:t>Integration </a:t>
            </a:r>
            <a:r>
              <a:rPr lang="en-US" dirty="0" smtClean="0"/>
              <a:t>: point to point or through a SOA tool?</a:t>
            </a:r>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28</a:t>
            </a:fld>
            <a:endParaRPr lang="en-US"/>
          </a:p>
        </p:txBody>
      </p:sp>
    </p:spTree>
    <p:extLst>
      <p:ext uri="{BB962C8B-B14F-4D97-AF65-F5344CB8AC3E}">
        <p14:creationId xmlns:p14="http://schemas.microsoft.com/office/powerpoint/2010/main" val="7356636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Risks</a:t>
            </a:r>
            <a:endParaRPr lang="en-US" dirty="0"/>
          </a:p>
        </p:txBody>
      </p:sp>
      <p:sp>
        <p:nvSpPr>
          <p:cNvPr id="3" name="Content Placeholder 2"/>
          <p:cNvSpPr>
            <a:spLocks noGrp="1"/>
          </p:cNvSpPr>
          <p:nvPr>
            <p:ph idx="1"/>
          </p:nvPr>
        </p:nvSpPr>
        <p:spPr/>
        <p:txBody>
          <a:bodyPr>
            <a:normAutofit/>
          </a:bodyPr>
          <a:lstStyle/>
          <a:p>
            <a:pPr lvl="1"/>
            <a:r>
              <a:rPr lang="en-US" dirty="0" smtClean="0"/>
              <a:t>Campus Level </a:t>
            </a:r>
            <a:r>
              <a:rPr lang="en-US" dirty="0" smtClean="0"/>
              <a:t>Processes disrupted and redone:</a:t>
            </a:r>
          </a:p>
          <a:p>
            <a:pPr lvl="2"/>
            <a:r>
              <a:rPr lang="en-US" dirty="0" smtClean="0"/>
              <a:t>Identifying unique people (Search/Match)</a:t>
            </a:r>
          </a:p>
          <a:p>
            <a:pPr lvl="2"/>
            <a:r>
              <a:rPr lang="en-US" dirty="0" smtClean="0"/>
              <a:t>Core CR, Campus Community and Campus Solutions processes</a:t>
            </a:r>
          </a:p>
          <a:p>
            <a:pPr lvl="3"/>
            <a:r>
              <a:rPr lang="en-US" dirty="0"/>
              <a:t> </a:t>
            </a:r>
            <a:r>
              <a:rPr lang="en-US" dirty="0" smtClean="0"/>
              <a:t>List the top 5 or so</a:t>
            </a:r>
            <a:endParaRPr lang="en-US" dirty="0"/>
          </a:p>
          <a:p>
            <a:pPr lvl="3"/>
            <a:r>
              <a:rPr lang="en-US" dirty="0"/>
              <a:t> </a:t>
            </a:r>
            <a:endParaRPr lang="en-US" dirty="0" smtClean="0"/>
          </a:p>
          <a:p>
            <a:pPr lvl="3"/>
            <a:endParaRPr lang="en-US" dirty="0" smtClean="0"/>
          </a:p>
          <a:p>
            <a:pPr lvl="2"/>
            <a:r>
              <a:rPr lang="en-US" dirty="0" smtClean="0"/>
              <a:t>Identity Management provisioning and troubleshooting </a:t>
            </a:r>
            <a:r>
              <a:rPr lang="en-US" dirty="0" err="1" smtClean="0"/>
              <a:t>NetIDs</a:t>
            </a:r>
            <a:endParaRPr lang="en-US" dirty="0" smtClean="0"/>
          </a:p>
          <a:p>
            <a:pPr lvl="2"/>
            <a:r>
              <a:rPr lang="en-US" dirty="0" smtClean="0"/>
              <a:t>Time Collection: It is not vanilla </a:t>
            </a:r>
            <a:r>
              <a:rPr lang="en-US" dirty="0" err="1" smtClean="0"/>
              <a:t>Kronos</a:t>
            </a:r>
            <a:r>
              <a:rPr lang="en-US" dirty="0"/>
              <a:t>.</a:t>
            </a:r>
            <a:endParaRPr lang="en-US" dirty="0" smtClean="0"/>
          </a:p>
          <a:p>
            <a:pPr marL="914400" lvl="2" indent="0">
              <a:buNone/>
            </a:pPr>
            <a:endParaRPr lang="en-US" dirty="0" smtClean="0"/>
          </a:p>
          <a:p>
            <a:pPr marL="457200" lvl="1" indent="0">
              <a:buNone/>
            </a:pPr>
            <a:endParaRPr lang="en-US" dirty="0" smtClean="0"/>
          </a:p>
          <a:p>
            <a:pPr lvl="2"/>
            <a:endParaRPr lang="en-US" dirty="0" smtClean="0"/>
          </a:p>
        </p:txBody>
      </p:sp>
      <p:sp>
        <p:nvSpPr>
          <p:cNvPr id="4" name="Date Placeholder 3"/>
          <p:cNvSpPr>
            <a:spLocks noGrp="1"/>
          </p:cNvSpPr>
          <p:nvPr>
            <p:ph type="dt" sz="half" idx="10"/>
          </p:nvPr>
        </p:nvSpPr>
        <p:spPr/>
        <p:txBody>
          <a:bodyPr/>
          <a:lstStyle/>
          <a:p>
            <a:fld id="{CD61A4A2-9723-A542-8150-F1A40481457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29</a:t>
            </a:fld>
            <a:endParaRPr lang="en-US"/>
          </a:p>
        </p:txBody>
      </p:sp>
    </p:spTree>
    <p:extLst>
      <p:ext uri="{BB962C8B-B14F-4D97-AF65-F5344CB8AC3E}">
        <p14:creationId xmlns:p14="http://schemas.microsoft.com/office/powerpoint/2010/main" val="385996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(CIT/IS/ES) joins the HR Core Workday team as overall CIT 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a:t>
            </a:fld>
            <a:endParaRPr lang="en-US"/>
          </a:p>
        </p:txBody>
      </p:sp>
    </p:spTree>
    <p:extLst>
      <p:ext uri="{BB962C8B-B14F-4D97-AF65-F5344CB8AC3E}">
        <p14:creationId xmlns:p14="http://schemas.microsoft.com/office/powerpoint/2010/main" val="1752109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Risks</a:t>
            </a:r>
            <a:endParaRPr lang="en-US" dirty="0"/>
          </a:p>
        </p:txBody>
      </p:sp>
      <p:sp>
        <p:nvSpPr>
          <p:cNvPr id="3" name="Content Placeholder 2"/>
          <p:cNvSpPr>
            <a:spLocks noGrp="1"/>
          </p:cNvSpPr>
          <p:nvPr>
            <p:ph idx="1"/>
          </p:nvPr>
        </p:nvSpPr>
        <p:spPr/>
        <p:txBody>
          <a:bodyPr>
            <a:normAutofit/>
          </a:bodyPr>
          <a:lstStyle/>
          <a:p>
            <a:pPr lvl="1"/>
            <a:r>
              <a:rPr lang="en-US" dirty="0" smtClean="0"/>
              <a:t>Known unknowns:</a:t>
            </a:r>
          </a:p>
          <a:p>
            <a:pPr lvl="2"/>
            <a:r>
              <a:rPr lang="en-US" dirty="0" smtClean="0"/>
              <a:t>Activity Insight (using HR data from the Directory and the HRPY DW)</a:t>
            </a:r>
          </a:p>
          <a:p>
            <a:pPr lvl="2"/>
            <a:r>
              <a:rPr lang="en-US" dirty="0" smtClean="0"/>
              <a:t>United Way </a:t>
            </a:r>
          </a:p>
          <a:p>
            <a:pPr lvl="1"/>
            <a:r>
              <a:rPr lang="en-US" dirty="0" smtClean="0"/>
              <a:t>Unknown unknowns:</a:t>
            </a:r>
          </a:p>
          <a:p>
            <a:pPr lvl="2"/>
            <a:r>
              <a:rPr lang="en-US" dirty="0"/>
              <a:t>?</a:t>
            </a:r>
            <a:endParaRPr lang="en-US" dirty="0" smtClean="0"/>
          </a:p>
          <a:p>
            <a:pPr marL="457200" lvl="1" indent="0">
              <a:buNone/>
            </a:pPr>
            <a:endParaRPr lang="en-US" dirty="0" smtClean="0"/>
          </a:p>
          <a:p>
            <a:pPr lvl="2"/>
            <a:endParaRPr lang="en-US" dirty="0" smtClean="0"/>
          </a:p>
        </p:txBody>
      </p:sp>
      <p:sp>
        <p:nvSpPr>
          <p:cNvPr id="4" name="Date Placeholder 3"/>
          <p:cNvSpPr>
            <a:spLocks noGrp="1"/>
          </p:cNvSpPr>
          <p:nvPr>
            <p:ph type="dt" sz="half" idx="10"/>
          </p:nvPr>
        </p:nvSpPr>
        <p:spPr/>
        <p:txBody>
          <a:bodyPr/>
          <a:lstStyle/>
          <a:p>
            <a:fld id="{CD61A4A2-9723-A542-8150-F1A404814577}"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30</a:t>
            </a:fld>
            <a:endParaRPr lang="en-US"/>
          </a:p>
        </p:txBody>
      </p:sp>
    </p:spTree>
    <p:extLst>
      <p:ext uri="{BB962C8B-B14F-4D97-AF65-F5344CB8AC3E}">
        <p14:creationId xmlns:p14="http://schemas.microsoft.com/office/powerpoint/2010/main" val="1157859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Level Tasks and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5/2/11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31</a:t>
            </a:fld>
            <a:endParaRPr lang="en-US"/>
          </a:p>
        </p:txBody>
      </p:sp>
    </p:spTree>
    <p:extLst>
      <p:ext uri="{BB962C8B-B14F-4D97-AF65-F5344CB8AC3E}">
        <p14:creationId xmlns:p14="http://schemas.microsoft.com/office/powerpoint/2010/main" val="2259990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Recommended next steps</a:t>
            </a:r>
            <a:endParaRPr lang="en-US" dirty="0"/>
          </a:p>
        </p:txBody>
      </p:sp>
      <p:sp>
        <p:nvSpPr>
          <p:cNvPr id="3" name="Content Placeholder 2"/>
          <p:cNvSpPr>
            <a:spLocks noGrp="1"/>
          </p:cNvSpPr>
          <p:nvPr>
            <p:ph idx="1"/>
          </p:nvPr>
        </p:nvSpPr>
        <p:spPr/>
        <p:txBody>
          <a:bodyPr/>
          <a:lstStyle/>
          <a:p>
            <a:r>
              <a:rPr lang="en-US" dirty="0" smtClean="0"/>
              <a:t>Master planning</a:t>
            </a:r>
          </a:p>
          <a:p>
            <a:r>
              <a:rPr lang="en-US" dirty="0" smtClean="0"/>
              <a:t>Prototyping integrations.</a:t>
            </a:r>
          </a:p>
          <a:p>
            <a:r>
              <a:rPr lang="en-US" smtClean="0"/>
              <a:t>Implementation </a:t>
            </a:r>
            <a:r>
              <a:rPr lang="en-US" dirty="0" smtClean="0"/>
              <a:t>sign off</a:t>
            </a:r>
          </a:p>
          <a:p>
            <a:r>
              <a:rPr lang="en-US" dirty="0" smtClean="0"/>
              <a:t>Consulting engagement</a:t>
            </a:r>
          </a:p>
          <a:p>
            <a:r>
              <a:rPr lang="en-US" dirty="0" smtClean="0"/>
              <a:t>…?</a:t>
            </a:r>
          </a:p>
          <a:p>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32</a:t>
            </a:fld>
            <a:endParaRPr lang="en-US"/>
          </a:p>
        </p:txBody>
      </p:sp>
    </p:spTree>
    <p:extLst>
      <p:ext uri="{BB962C8B-B14F-4D97-AF65-F5344CB8AC3E}">
        <p14:creationId xmlns:p14="http://schemas.microsoft.com/office/powerpoint/2010/main" val="1754853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1408410"/>
            <a:ext cx="2297482" cy="2932503"/>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Custom  scripts by a Consultant extracted the meta data and found community tables used by HRMS and the HRMS tables used by  each module.</a:t>
            </a:r>
            <a:endParaRPr lang="en-US" dirty="0"/>
          </a:p>
        </p:txBody>
      </p:sp>
      <p:sp>
        <p:nvSpPr>
          <p:cNvPr id="16" name="Rounded Rectangular Callout 15"/>
          <p:cNvSpPr/>
          <p:nvPr/>
        </p:nvSpPr>
        <p:spPr>
          <a:xfrm>
            <a:off x="5553509" y="1390047"/>
            <a:ext cx="2456904" cy="2950865"/>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scripts reported the tables used in business process (navigation selections from the PS Portal) that are owned or used by HRMS functions and </a:t>
            </a:r>
            <a:r>
              <a:rPr lang="en-US" dirty="0" err="1" smtClean="0"/>
              <a:t>vica</a:t>
            </a:r>
            <a:r>
              <a:rPr lang="en-US" dirty="0" smtClean="0"/>
              <a:t> versa.</a:t>
            </a:r>
            <a:endParaRPr lang="en-US" dirty="0"/>
          </a:p>
        </p:txBody>
      </p:sp>
      <p:sp>
        <p:nvSpPr>
          <p:cNvPr id="17" name="Rounded Rectangular Callout 16"/>
          <p:cNvSpPr/>
          <p:nvPr/>
        </p:nvSpPr>
        <p:spPr>
          <a:xfrm>
            <a:off x="704151" y="1390048"/>
            <a:ext cx="2297482" cy="2932503"/>
          </a:xfrm>
          <a:prstGeom prst="wedgeRoundRectCallout">
            <a:avLst>
              <a:gd name="adj1" fmla="val -34467"/>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Page/function Navigation association to modules to tables is all available for harvesting.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5/2/11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5</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
        <p:nvSpPr>
          <p:cNvPr id="19" name="Rounded Rectangular Callout 18"/>
          <p:cNvSpPr/>
          <p:nvPr/>
        </p:nvSpPr>
        <p:spPr>
          <a:xfrm>
            <a:off x="704151" y="2621099"/>
            <a:ext cx="7241136" cy="1701452"/>
          </a:xfrm>
          <a:prstGeom prst="wedgeRoundRectCallout">
            <a:avLst>
              <a:gd name="adj1" fmla="val 9134"/>
              <a:gd name="adj2" fmla="val -13792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After 3 months of iterative development and validation the reverse engineering has delivered detailed reports of which CC tables are jointly used and which HRMS tables are used by which other PS modules.</a:t>
            </a:r>
            <a:endParaRPr lang="en-US" dirty="0"/>
          </a:p>
        </p:txBody>
      </p:sp>
    </p:spTree>
    <p:extLst>
      <p:ext uri="{BB962C8B-B14F-4D97-AF65-F5344CB8AC3E}">
        <p14:creationId xmlns:p14="http://schemas.microsoft.com/office/powerpoint/2010/main" val="3763868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lstStyle/>
          <a:p>
            <a:r>
              <a:rPr lang="en-US" dirty="0" err="1" smtClean="0"/>
              <a:t>Peoplesoft</a:t>
            </a:r>
            <a:r>
              <a:rPr lang="en-US" dirty="0" smtClean="0"/>
              <a:t>: # records</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4109" name="AutoShape 13"/>
          <p:cNvCxnSpPr>
            <a:cxnSpLocks noChangeShapeType="1"/>
            <a:endCxn id="4103" idx="0"/>
          </p:cNvCxnSpPr>
          <p:nvPr/>
        </p:nvCxnSpPr>
        <p:spPr bwMode="auto">
          <a:xfrm>
            <a:off x="2286000" y="2895600"/>
            <a:ext cx="2095500" cy="1219200"/>
          </a:xfrm>
          <a:prstGeom prst="curvedConnector2">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110" name="AutoShape 14"/>
          <p:cNvCxnSpPr>
            <a:cxnSpLocks noChangeShapeType="1"/>
            <a:stCxn id="4102" idx="6"/>
            <a:endCxn id="4103" idx="4"/>
          </p:cNvCxnSpPr>
          <p:nvPr/>
        </p:nvCxnSpPr>
        <p:spPr bwMode="auto">
          <a:xfrm flipV="1">
            <a:off x="2819400" y="5334000"/>
            <a:ext cx="1562100" cy="342900"/>
          </a:xfrm>
          <a:prstGeom prst="curvedConnector2">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111" name="AutoShape 15"/>
          <p:cNvCxnSpPr>
            <a:cxnSpLocks noChangeShapeType="1"/>
            <a:stCxn id="4103" idx="5"/>
            <a:endCxn id="4098" idx="4"/>
          </p:cNvCxnSpPr>
          <p:nvPr/>
        </p:nvCxnSpPr>
        <p:spPr bwMode="auto">
          <a:xfrm rot="5400000" flipH="1" flipV="1">
            <a:off x="5588000" y="3733800"/>
            <a:ext cx="889000" cy="1955800"/>
          </a:xfrm>
          <a:prstGeom prst="curvedConnector3">
            <a:avLst>
              <a:gd name="adj1" fmla="val -45713"/>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sp>
        <p:nvSpPr>
          <p:cNvPr id="4112" name="AutoShape 16"/>
          <p:cNvSpPr>
            <a:spLocks noChangeArrowheads="1"/>
          </p:cNvSpPr>
          <p:nvPr/>
        </p:nvSpPr>
        <p:spPr bwMode="auto">
          <a:xfrm>
            <a:off x="2712028" y="1333500"/>
            <a:ext cx="2895600" cy="533400"/>
          </a:xfrm>
          <a:prstGeom prst="wedgeRoundRectCallout">
            <a:avLst>
              <a:gd name="adj1" fmla="val -62587"/>
              <a:gd name="adj2" fmla="val 143877"/>
              <a:gd name="adj3" fmla="val 16667"/>
            </a:avLst>
          </a:prstGeom>
          <a:solidFill>
            <a:schemeClr val="bg1"/>
          </a:solidFill>
          <a:ln w="9525">
            <a:solidFill>
              <a:schemeClr val="tx1"/>
            </a:solidFill>
            <a:miter lim="800000"/>
            <a:headEnd/>
            <a:tailEnd/>
          </a:ln>
        </p:spPr>
        <p:txBody>
          <a:bodyPr wrap="none" anchor="ctr"/>
          <a:lstStyle/>
          <a:p>
            <a:pPr algn="ctr"/>
            <a:r>
              <a:rPr lang="en-US" dirty="0" smtClean="0"/>
              <a:t>115K Employee records</a:t>
            </a:r>
            <a:endParaRPr lang="en-US" dirty="0"/>
          </a:p>
        </p:txBody>
      </p:sp>
      <p:sp>
        <p:nvSpPr>
          <p:cNvPr id="4113" name="AutoShape 17"/>
          <p:cNvSpPr>
            <a:spLocks noChangeArrowheads="1"/>
          </p:cNvSpPr>
          <p:nvPr/>
        </p:nvSpPr>
        <p:spPr bwMode="auto">
          <a:xfrm>
            <a:off x="4343400" y="5905500"/>
            <a:ext cx="2895600" cy="685800"/>
          </a:xfrm>
          <a:prstGeom prst="wedgeRoundRectCallout">
            <a:avLst>
              <a:gd name="adj1" fmla="val -107324"/>
              <a:gd name="adj2" fmla="val -60814"/>
              <a:gd name="adj3" fmla="val 16667"/>
            </a:avLst>
          </a:prstGeom>
          <a:solidFill>
            <a:schemeClr val="bg1"/>
          </a:solidFill>
          <a:ln w="9525">
            <a:solidFill>
              <a:schemeClr val="tx1"/>
            </a:solidFill>
            <a:miter lim="800000"/>
            <a:headEnd/>
            <a:tailEnd/>
          </a:ln>
        </p:spPr>
        <p:txBody>
          <a:bodyPr wrap="none" anchor="ctr"/>
          <a:lstStyle/>
          <a:p>
            <a:pPr algn="ctr"/>
            <a:r>
              <a:rPr lang="en-US" dirty="0" smtClean="0"/>
              <a:t>470K Alumni records</a:t>
            </a:r>
            <a:endParaRPr lang="en-US" dirty="0"/>
          </a:p>
        </p:txBody>
      </p:sp>
      <p:sp>
        <p:nvSpPr>
          <p:cNvPr id="18" name="AutoShape 17"/>
          <p:cNvSpPr>
            <a:spLocks noChangeArrowheads="1"/>
          </p:cNvSpPr>
          <p:nvPr/>
        </p:nvSpPr>
        <p:spPr bwMode="auto">
          <a:xfrm>
            <a:off x="457200" y="3735119"/>
            <a:ext cx="2895600" cy="685800"/>
          </a:xfrm>
          <a:prstGeom prst="wedgeRoundRectCallout">
            <a:avLst>
              <a:gd name="adj1" fmla="val 68375"/>
              <a:gd name="adj2" fmla="val 90565"/>
              <a:gd name="adj3" fmla="val 16667"/>
            </a:avLst>
          </a:prstGeom>
          <a:solidFill>
            <a:schemeClr val="bg1"/>
          </a:solidFill>
          <a:ln w="9525">
            <a:solidFill>
              <a:schemeClr val="tx1"/>
            </a:solidFill>
            <a:miter lim="800000"/>
            <a:headEnd/>
            <a:tailEnd/>
          </a:ln>
        </p:spPr>
        <p:txBody>
          <a:bodyPr wrap="none" anchor="ctr"/>
          <a:lstStyle/>
          <a:p>
            <a:pPr algn="ctr"/>
            <a:r>
              <a:rPr lang="en-US" dirty="0" smtClean="0"/>
              <a:t>1.8 Million People records</a:t>
            </a:r>
            <a:endParaRPr lang="en-US" dirty="0"/>
          </a:p>
        </p:txBody>
      </p:sp>
      <p:sp>
        <p:nvSpPr>
          <p:cNvPr id="19" name="AutoShape 17"/>
          <p:cNvSpPr>
            <a:spLocks noChangeArrowheads="1"/>
          </p:cNvSpPr>
          <p:nvPr/>
        </p:nvSpPr>
        <p:spPr bwMode="auto">
          <a:xfrm>
            <a:off x="5867400" y="4419600"/>
            <a:ext cx="2895600" cy="685800"/>
          </a:xfrm>
          <a:prstGeom prst="wedgeRoundRectCallout">
            <a:avLst>
              <a:gd name="adj1" fmla="val -12568"/>
              <a:gd name="adj2" fmla="val -85094"/>
              <a:gd name="adj3" fmla="val 16667"/>
            </a:avLst>
          </a:prstGeom>
          <a:solidFill>
            <a:schemeClr val="bg1"/>
          </a:solidFill>
          <a:ln w="9525">
            <a:solidFill>
              <a:schemeClr val="tx1"/>
            </a:solidFill>
            <a:miter lim="800000"/>
            <a:headEnd/>
            <a:tailEnd/>
          </a:ln>
        </p:spPr>
        <p:txBody>
          <a:bodyPr wrap="none" anchor="ctr"/>
          <a:lstStyle/>
          <a:p>
            <a:pPr algn="ctr"/>
            <a:r>
              <a:rPr lang="en-US" dirty="0" smtClean="0"/>
              <a:t>1.2 Million student records</a:t>
            </a:r>
            <a:endParaRPr lang="en-US" dirty="0"/>
          </a:p>
        </p:txBody>
      </p:sp>
    </p:spTree>
    <p:extLst>
      <p:ext uri="{BB962C8B-B14F-4D97-AF65-F5344CB8AC3E}">
        <p14:creationId xmlns:p14="http://schemas.microsoft.com/office/powerpoint/2010/main" val="109166551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normAutofit fontScale="90000"/>
          </a:bodyPr>
          <a:lstStyle/>
          <a:p>
            <a:r>
              <a:rPr lang="en-US" dirty="0" err="1" smtClean="0"/>
              <a:t>Peoplesoft</a:t>
            </a:r>
            <a:r>
              <a:rPr lang="en-US" dirty="0" smtClean="0"/>
              <a:t>: HR and Campus community coupling</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4110" name="AutoShape 14"/>
          <p:cNvCxnSpPr>
            <a:cxnSpLocks noChangeShapeType="1"/>
            <a:stCxn id="4103" idx="3"/>
            <a:endCxn id="4102" idx="6"/>
          </p:cNvCxnSpPr>
          <p:nvPr/>
        </p:nvCxnSpPr>
        <p:spPr bwMode="auto">
          <a:xfrm rot="5400000">
            <a:off x="3002967" y="4971886"/>
            <a:ext cx="521448" cy="888581"/>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cxnSp>
        <p:nvCxnSpPr>
          <p:cNvPr id="4111" name="AutoShape 15"/>
          <p:cNvCxnSpPr>
            <a:cxnSpLocks noChangeShapeType="1"/>
            <a:stCxn id="4103" idx="5"/>
            <a:endCxn id="4098" idx="4"/>
          </p:cNvCxnSpPr>
          <p:nvPr/>
        </p:nvCxnSpPr>
        <p:spPr bwMode="auto">
          <a:xfrm rot="5400000" flipH="1" flipV="1">
            <a:off x="5588000" y="3733800"/>
            <a:ext cx="889000" cy="1955800"/>
          </a:xfrm>
          <a:prstGeom prst="curvedConnector3">
            <a:avLst>
              <a:gd name="adj1" fmla="val -45713"/>
            </a:avLst>
          </a:prstGeom>
          <a:noFill/>
          <a:ln w="762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sp>
        <p:nvSpPr>
          <p:cNvPr id="4112" name="AutoShape 16"/>
          <p:cNvSpPr>
            <a:spLocks noChangeArrowheads="1"/>
          </p:cNvSpPr>
          <p:nvPr/>
        </p:nvSpPr>
        <p:spPr bwMode="auto">
          <a:xfrm>
            <a:off x="4631527" y="1333499"/>
            <a:ext cx="4055273" cy="748997"/>
          </a:xfrm>
          <a:prstGeom prst="wedgeRoundRectCallout">
            <a:avLst>
              <a:gd name="adj1" fmla="val -64294"/>
              <a:gd name="adj2" fmla="val 205814"/>
              <a:gd name="adj3" fmla="val 16667"/>
            </a:avLst>
          </a:prstGeom>
          <a:solidFill>
            <a:schemeClr val="bg1"/>
          </a:solidFill>
          <a:ln w="9525">
            <a:solidFill>
              <a:schemeClr val="tx1"/>
            </a:solidFill>
            <a:miter lim="800000"/>
            <a:headEnd/>
            <a:tailEnd/>
          </a:ln>
        </p:spPr>
        <p:txBody>
          <a:bodyPr wrap="none" anchor="ctr"/>
          <a:lstStyle/>
          <a:p>
            <a:pPr algn="ctr"/>
            <a:r>
              <a:rPr lang="en-US" dirty="0" smtClean="0">
                <a:hlinkClick r:id="rId2"/>
              </a:rPr>
              <a:t>605 uses of 25 CC tables</a:t>
            </a:r>
          </a:p>
          <a:p>
            <a:pPr algn="ctr"/>
            <a:r>
              <a:rPr lang="en-US" dirty="0" smtClean="0">
                <a:hlinkClick r:id="rId2"/>
              </a:rPr>
              <a:t> by PS HRMS</a:t>
            </a:r>
            <a:r>
              <a:rPr lang="en-US" dirty="0"/>
              <a:t> </a:t>
            </a:r>
            <a:r>
              <a:rPr lang="en-US" dirty="0" smtClean="0"/>
              <a:t>– some to all may be updates</a:t>
            </a:r>
            <a:endParaRPr lang="en-US" dirty="0"/>
          </a:p>
        </p:txBody>
      </p:sp>
      <p:sp>
        <p:nvSpPr>
          <p:cNvPr id="18" name="AutoShape 17"/>
          <p:cNvSpPr>
            <a:spLocks noChangeArrowheads="1"/>
          </p:cNvSpPr>
          <p:nvPr/>
        </p:nvSpPr>
        <p:spPr bwMode="auto">
          <a:xfrm>
            <a:off x="354835" y="3771899"/>
            <a:ext cx="1931165" cy="1233565"/>
          </a:xfrm>
          <a:prstGeom prst="wedgeRoundRectCallout">
            <a:avLst>
              <a:gd name="adj1" fmla="val 118019"/>
              <a:gd name="adj2" fmla="val -48801"/>
              <a:gd name="adj3" fmla="val 16667"/>
            </a:avLst>
          </a:prstGeom>
          <a:solidFill>
            <a:schemeClr val="bg1"/>
          </a:solidFill>
          <a:ln w="9525">
            <a:solidFill>
              <a:schemeClr val="tx1"/>
            </a:solidFill>
            <a:miter lim="800000"/>
            <a:headEnd/>
            <a:tailEnd/>
          </a:ln>
        </p:spPr>
        <p:txBody>
          <a:bodyPr wrap="none" anchor="ctr"/>
          <a:lstStyle/>
          <a:p>
            <a:pPr algn="ctr"/>
            <a:r>
              <a:rPr lang="en-US" dirty="0" smtClean="0">
                <a:hlinkClick r:id="rId2"/>
              </a:rPr>
              <a:t>98 CC Business</a:t>
            </a:r>
          </a:p>
          <a:p>
            <a:pPr algn="ctr"/>
            <a:r>
              <a:rPr lang="en-US" dirty="0" smtClean="0">
                <a:hlinkClick r:id="rId2"/>
              </a:rPr>
              <a:t> process references </a:t>
            </a:r>
          </a:p>
          <a:p>
            <a:pPr algn="ctr"/>
            <a:r>
              <a:rPr lang="en-US" dirty="0">
                <a:hlinkClick r:id="rId2"/>
              </a:rPr>
              <a:t>o</a:t>
            </a:r>
            <a:r>
              <a:rPr lang="en-US" dirty="0" smtClean="0">
                <a:hlinkClick r:id="rId2"/>
              </a:rPr>
              <a:t>f 10 HRMS owned </a:t>
            </a:r>
          </a:p>
          <a:p>
            <a:pPr algn="ctr"/>
            <a:r>
              <a:rPr lang="en-US" dirty="0" smtClean="0">
                <a:hlinkClick r:id="rId2"/>
              </a:rPr>
              <a:t>tables</a:t>
            </a:r>
            <a:endParaRPr lang="en-US" dirty="0"/>
          </a:p>
        </p:txBody>
      </p:sp>
      <p:cxnSp>
        <p:nvCxnSpPr>
          <p:cNvPr id="21" name="AutoShape 13"/>
          <p:cNvCxnSpPr>
            <a:cxnSpLocks noChangeShapeType="1"/>
          </p:cNvCxnSpPr>
          <p:nvPr/>
        </p:nvCxnSpPr>
        <p:spPr bwMode="auto">
          <a:xfrm>
            <a:off x="2286000" y="2895600"/>
            <a:ext cx="1421981" cy="1397748"/>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cxnSp>
        <p:nvCxnSpPr>
          <p:cNvPr id="22" name="AutoShape 13"/>
          <p:cNvCxnSpPr>
            <a:cxnSpLocks noChangeShapeType="1"/>
            <a:stCxn id="4103" idx="0"/>
            <a:endCxn id="4100" idx="6"/>
          </p:cNvCxnSpPr>
          <p:nvPr/>
        </p:nvCxnSpPr>
        <p:spPr bwMode="auto">
          <a:xfrm rot="16200000" flipV="1">
            <a:off x="2647950" y="2381250"/>
            <a:ext cx="1600200" cy="1866900"/>
          </a:xfrm>
          <a:prstGeom prst="curvedConnector2">
            <a:avLst/>
          </a:prstGeom>
          <a:noFill/>
          <a:ln w="76200">
            <a:solidFill>
              <a:schemeClr val="accent2"/>
            </a:solidFill>
            <a:round/>
            <a:headEnd type="triangle" w="med" len="med"/>
            <a:tailEnd type="non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87473946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2"/>
          <p:cNvSpPr>
            <a:spLocks noChangeArrowheads="1"/>
          </p:cNvSpPr>
          <p:nvPr/>
        </p:nvSpPr>
        <p:spPr bwMode="auto">
          <a:xfrm>
            <a:off x="4876800" y="1447800"/>
            <a:ext cx="4267200" cy="2819400"/>
          </a:xfrm>
          <a:prstGeom prst="ellipse">
            <a:avLst/>
          </a:prstGeom>
          <a:solidFill>
            <a:srgbClr val="DEE3C2"/>
          </a:solidFill>
          <a:ln w="9525">
            <a:solidFill>
              <a:schemeClr val="tx1"/>
            </a:solidFill>
            <a:round/>
            <a:headEnd/>
            <a:tailEnd/>
          </a:ln>
        </p:spPr>
        <p:txBody>
          <a:bodyPr wrap="none" anchor="ctr"/>
          <a:lstStyle/>
          <a:p>
            <a:pPr algn="ctr"/>
            <a:endParaRPr lang="en-US"/>
          </a:p>
        </p:txBody>
      </p:sp>
      <p:sp>
        <p:nvSpPr>
          <p:cNvPr id="4099" name="Rectangle 3"/>
          <p:cNvSpPr>
            <a:spLocks noGrp="1" noChangeArrowheads="1"/>
          </p:cNvSpPr>
          <p:nvPr>
            <p:ph type="title"/>
          </p:nvPr>
        </p:nvSpPr>
        <p:spPr/>
        <p:txBody>
          <a:bodyPr>
            <a:normAutofit/>
          </a:bodyPr>
          <a:lstStyle/>
          <a:p>
            <a:r>
              <a:rPr lang="en-US" dirty="0" err="1" smtClean="0"/>
              <a:t>Peoplesoft</a:t>
            </a:r>
            <a:r>
              <a:rPr lang="en-US" dirty="0" smtClean="0"/>
              <a:t>: CR and the rest tables</a:t>
            </a:r>
            <a:endParaRPr lang="en-US" dirty="0"/>
          </a:p>
        </p:txBody>
      </p:sp>
      <p:sp>
        <p:nvSpPr>
          <p:cNvPr id="4100" name="Oval 4"/>
          <p:cNvSpPr>
            <a:spLocks noChangeArrowheads="1"/>
          </p:cNvSpPr>
          <p:nvPr/>
        </p:nvSpPr>
        <p:spPr bwMode="auto">
          <a:xfrm>
            <a:off x="1066800" y="1981200"/>
            <a:ext cx="1447800" cy="1066800"/>
          </a:xfrm>
          <a:prstGeom prst="ellipse">
            <a:avLst/>
          </a:prstGeom>
          <a:solidFill>
            <a:srgbClr val="DEE3C2"/>
          </a:solidFill>
          <a:ln w="9525">
            <a:solidFill>
              <a:schemeClr val="tx1"/>
            </a:solidFill>
            <a:round/>
            <a:headEnd/>
            <a:tailEnd/>
          </a:ln>
        </p:spPr>
        <p:txBody>
          <a:bodyPr wrap="none" anchor="ctr"/>
          <a:lstStyle/>
          <a:p>
            <a:pPr algn="ctr"/>
            <a:r>
              <a:rPr lang="en-US" dirty="0" smtClean="0"/>
              <a:t>HRMS</a:t>
            </a:r>
          </a:p>
        </p:txBody>
      </p:sp>
      <p:sp>
        <p:nvSpPr>
          <p:cNvPr id="4101" name="Oval 5"/>
          <p:cNvSpPr>
            <a:spLocks noChangeArrowheads="1"/>
          </p:cNvSpPr>
          <p:nvPr/>
        </p:nvSpPr>
        <p:spPr bwMode="auto">
          <a:xfrm>
            <a:off x="6172200" y="1600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Admissions</a:t>
            </a:r>
          </a:p>
        </p:txBody>
      </p:sp>
      <p:sp>
        <p:nvSpPr>
          <p:cNvPr id="4102" name="Oval 6"/>
          <p:cNvSpPr>
            <a:spLocks noChangeArrowheads="1"/>
          </p:cNvSpPr>
          <p:nvPr/>
        </p:nvSpPr>
        <p:spPr bwMode="auto">
          <a:xfrm>
            <a:off x="838200" y="5105400"/>
            <a:ext cx="1981200" cy="1143000"/>
          </a:xfrm>
          <a:prstGeom prst="ellipse">
            <a:avLst/>
          </a:prstGeom>
          <a:solidFill>
            <a:srgbClr val="DEE3C2"/>
          </a:solidFill>
          <a:ln w="9525">
            <a:solidFill>
              <a:schemeClr val="tx1"/>
            </a:solidFill>
            <a:round/>
            <a:headEnd/>
            <a:tailEnd/>
          </a:ln>
        </p:spPr>
        <p:txBody>
          <a:bodyPr wrap="none" anchor="ctr"/>
          <a:lstStyle/>
          <a:p>
            <a:pPr algn="ctr"/>
            <a:r>
              <a:rPr lang="en-US"/>
              <a:t>Contributor </a:t>
            </a:r>
          </a:p>
          <a:p>
            <a:pPr algn="ctr"/>
            <a:r>
              <a:rPr lang="en-US"/>
              <a:t>Relations</a:t>
            </a:r>
          </a:p>
        </p:txBody>
      </p:sp>
      <p:sp>
        <p:nvSpPr>
          <p:cNvPr id="4103" name="Oval 7"/>
          <p:cNvSpPr>
            <a:spLocks noChangeArrowheads="1"/>
          </p:cNvSpPr>
          <p:nvPr/>
        </p:nvSpPr>
        <p:spPr bwMode="auto">
          <a:xfrm>
            <a:off x="3429000" y="4114800"/>
            <a:ext cx="1905000" cy="1219200"/>
          </a:xfrm>
          <a:prstGeom prst="ellipse">
            <a:avLst/>
          </a:prstGeom>
          <a:solidFill>
            <a:schemeClr val="bg1"/>
          </a:solidFill>
          <a:ln w="9525">
            <a:solidFill>
              <a:schemeClr val="tx1"/>
            </a:solidFill>
            <a:round/>
            <a:headEnd/>
            <a:tailEnd/>
          </a:ln>
        </p:spPr>
        <p:txBody>
          <a:bodyPr wrap="none" anchor="ctr"/>
          <a:lstStyle/>
          <a:p>
            <a:pPr algn="ctr"/>
            <a:r>
              <a:rPr lang="en-US"/>
              <a:t>Campus </a:t>
            </a:r>
          </a:p>
          <a:p>
            <a:pPr algn="ctr"/>
            <a:r>
              <a:rPr lang="en-US"/>
              <a:t>Community</a:t>
            </a:r>
          </a:p>
        </p:txBody>
      </p:sp>
      <p:sp>
        <p:nvSpPr>
          <p:cNvPr id="4104" name="Oval 8"/>
          <p:cNvSpPr>
            <a:spLocks noChangeArrowheads="1"/>
          </p:cNvSpPr>
          <p:nvPr/>
        </p:nvSpPr>
        <p:spPr bwMode="auto">
          <a:xfrm>
            <a:off x="49530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Recruitment</a:t>
            </a:r>
          </a:p>
        </p:txBody>
      </p:sp>
      <p:sp>
        <p:nvSpPr>
          <p:cNvPr id="4105" name="Oval 9"/>
          <p:cNvSpPr>
            <a:spLocks noChangeArrowheads="1"/>
          </p:cNvSpPr>
          <p:nvPr/>
        </p:nvSpPr>
        <p:spPr bwMode="auto">
          <a:xfrm>
            <a:off x="7315200" y="2209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Finance</a:t>
            </a:r>
          </a:p>
        </p:txBody>
      </p:sp>
      <p:sp>
        <p:nvSpPr>
          <p:cNvPr id="4106" name="Oval 10"/>
          <p:cNvSpPr>
            <a:spLocks noChangeArrowheads="1"/>
          </p:cNvSpPr>
          <p:nvPr/>
        </p:nvSpPr>
        <p:spPr bwMode="auto">
          <a:xfrm>
            <a:off x="7162800" y="29718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Financial </a:t>
            </a:r>
          </a:p>
          <a:p>
            <a:pPr algn="ctr"/>
            <a:r>
              <a:rPr lang="en-US" sz="1800"/>
              <a:t>Aid</a:t>
            </a:r>
          </a:p>
        </p:txBody>
      </p:sp>
      <p:sp>
        <p:nvSpPr>
          <p:cNvPr id="4107" name="Oval 11"/>
          <p:cNvSpPr>
            <a:spLocks noChangeArrowheads="1"/>
          </p:cNvSpPr>
          <p:nvPr/>
        </p:nvSpPr>
        <p:spPr bwMode="auto">
          <a:xfrm>
            <a:off x="5791200" y="31242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Employment</a:t>
            </a:r>
          </a:p>
        </p:txBody>
      </p:sp>
      <p:sp>
        <p:nvSpPr>
          <p:cNvPr id="4108" name="Oval 12"/>
          <p:cNvSpPr>
            <a:spLocks noChangeArrowheads="1"/>
          </p:cNvSpPr>
          <p:nvPr/>
        </p:nvSpPr>
        <p:spPr bwMode="auto">
          <a:xfrm>
            <a:off x="6172200" y="2438400"/>
            <a:ext cx="1447800" cy="1066800"/>
          </a:xfrm>
          <a:prstGeom prst="ellipse">
            <a:avLst/>
          </a:prstGeom>
          <a:solidFill>
            <a:schemeClr val="accent1"/>
          </a:solidFill>
          <a:ln w="9525">
            <a:solidFill>
              <a:schemeClr val="tx1"/>
            </a:solidFill>
            <a:round/>
            <a:headEnd/>
            <a:tailEnd/>
          </a:ln>
        </p:spPr>
        <p:txBody>
          <a:bodyPr wrap="none" anchor="ctr"/>
          <a:lstStyle/>
          <a:p>
            <a:pPr algn="ctr"/>
            <a:r>
              <a:rPr lang="en-US" sz="1800"/>
              <a:t>Student </a:t>
            </a:r>
          </a:p>
          <a:p>
            <a:pPr algn="ctr"/>
            <a:r>
              <a:rPr lang="en-US" sz="1800"/>
              <a:t>Records</a:t>
            </a:r>
          </a:p>
        </p:txBody>
      </p:sp>
      <p:cxnSp>
        <p:nvCxnSpPr>
          <p:cNvPr id="19" name="AutoShape 15"/>
          <p:cNvCxnSpPr>
            <a:cxnSpLocks noChangeShapeType="1"/>
            <a:stCxn id="4102" idx="0"/>
            <a:endCxn id="4100" idx="4"/>
          </p:cNvCxnSpPr>
          <p:nvPr/>
        </p:nvCxnSpPr>
        <p:spPr bwMode="auto">
          <a:xfrm rot="16200000" flipV="1">
            <a:off x="781050" y="4057650"/>
            <a:ext cx="2057400" cy="38100"/>
          </a:xfrm>
          <a:prstGeom prst="curvedConnector3">
            <a:avLst>
              <a:gd name="adj1" fmla="val 50000"/>
            </a:avLst>
          </a:prstGeom>
          <a:noFill/>
          <a:ln w="76200">
            <a:solidFill>
              <a:schemeClr val="accent2"/>
            </a:solidFill>
            <a:round/>
            <a:headEnd type="none" w="med" len="med"/>
            <a:tailEnd type="triangle" w="med" len="med"/>
          </a:ln>
          <a:extLst>
            <a:ext uri="{909E8E84-426E-40dd-AFC4-6F175D3DCCD1}">
              <a14:hiddenFill xmlns:a14="http://schemas.microsoft.com/office/drawing/2010/main">
                <a:noFill/>
              </a14:hiddenFill>
            </a:ext>
          </a:extLst>
        </p:spPr>
      </p:cxnSp>
      <p:cxnSp>
        <p:nvCxnSpPr>
          <p:cNvPr id="23" name="AutoShape 15"/>
          <p:cNvCxnSpPr>
            <a:cxnSpLocks noChangeShapeType="1"/>
            <a:stCxn id="4098" idx="2"/>
            <a:endCxn id="4100" idx="6"/>
          </p:cNvCxnSpPr>
          <p:nvPr/>
        </p:nvCxnSpPr>
        <p:spPr bwMode="auto">
          <a:xfrm rot="10800000">
            <a:off x="2514600" y="2514600"/>
            <a:ext cx="2362200" cy="342900"/>
          </a:xfrm>
          <a:prstGeom prst="curvedConnector3">
            <a:avLst>
              <a:gd name="adj1" fmla="val 50000"/>
            </a:avLst>
          </a:prstGeom>
          <a:noFill/>
          <a:ln w="76200">
            <a:solidFill>
              <a:schemeClr val="accent2"/>
            </a:solidFill>
            <a:round/>
            <a:headEnd type="none" w="med" len="med"/>
            <a:tailEnd type="triangle" w="med" len="med"/>
          </a:ln>
          <a:extLst>
            <a:ext uri="{909E8E84-426E-40dd-AFC4-6F175D3DCCD1}">
              <a14:hiddenFill xmlns:a14="http://schemas.microsoft.com/office/drawing/2010/main">
                <a:noFill/>
              </a14:hiddenFill>
            </a:ext>
          </a:extLst>
        </p:spPr>
      </p:cxnSp>
      <p:sp>
        <p:nvSpPr>
          <p:cNvPr id="26" name="AutoShape 17"/>
          <p:cNvSpPr>
            <a:spLocks noChangeArrowheads="1"/>
          </p:cNvSpPr>
          <p:nvPr/>
        </p:nvSpPr>
        <p:spPr bwMode="auto">
          <a:xfrm>
            <a:off x="4362561" y="4389121"/>
            <a:ext cx="2603407" cy="1561662"/>
          </a:xfrm>
          <a:prstGeom prst="wedgeRoundRectCallout">
            <a:avLst>
              <a:gd name="adj1" fmla="val -61904"/>
              <a:gd name="adj2" fmla="val -150592"/>
              <a:gd name="adj3" fmla="val 16667"/>
            </a:avLst>
          </a:prstGeom>
          <a:solidFill>
            <a:schemeClr val="bg1"/>
          </a:solidFill>
          <a:ln w="9525">
            <a:solidFill>
              <a:schemeClr val="tx1"/>
            </a:solidFill>
            <a:miter lim="800000"/>
            <a:headEnd/>
            <a:tailEnd/>
          </a:ln>
        </p:spPr>
        <p:txBody>
          <a:bodyPr wrap="none" anchor="ctr"/>
          <a:lstStyle/>
          <a:p>
            <a:pPr algn="ctr"/>
            <a:r>
              <a:rPr lang="en-US" dirty="0" smtClean="0"/>
              <a:t>585 uses of N </a:t>
            </a:r>
          </a:p>
          <a:p>
            <a:pPr algn="ctr"/>
            <a:r>
              <a:rPr lang="en-US" dirty="0" smtClean="0"/>
              <a:t>tables owned </a:t>
            </a:r>
          </a:p>
          <a:p>
            <a:pPr algn="ctr"/>
            <a:r>
              <a:rPr lang="en-US" dirty="0" smtClean="0"/>
              <a:t>by HRMR  shown </a:t>
            </a:r>
          </a:p>
          <a:p>
            <a:pPr algn="ctr"/>
            <a:r>
              <a:rPr lang="en-US" dirty="0" smtClean="0"/>
              <a:t>by </a:t>
            </a:r>
            <a:r>
              <a:rPr lang="en-US" dirty="0" smtClean="0">
                <a:hlinkClick r:id="rId2"/>
              </a:rPr>
              <a:t>table</a:t>
            </a:r>
            <a:r>
              <a:rPr lang="en-US" dirty="0" smtClean="0"/>
              <a:t> or</a:t>
            </a:r>
          </a:p>
          <a:p>
            <a:pPr algn="ctr"/>
            <a:r>
              <a:rPr lang="en-US" dirty="0" smtClean="0"/>
              <a:t> </a:t>
            </a:r>
            <a:r>
              <a:rPr lang="en-US" dirty="0" smtClean="0">
                <a:hlinkClick r:id="rId3"/>
              </a:rPr>
              <a:t>by navigation.</a:t>
            </a:r>
            <a:endParaRPr lang="en-US" dirty="0" smtClean="0"/>
          </a:p>
          <a:p>
            <a:pPr algn="ctr"/>
            <a:endParaRPr lang="en-US" dirty="0"/>
          </a:p>
        </p:txBody>
      </p:sp>
      <p:sp>
        <p:nvSpPr>
          <p:cNvPr id="27" name="AutoShape 17"/>
          <p:cNvSpPr>
            <a:spLocks noChangeArrowheads="1"/>
          </p:cNvSpPr>
          <p:nvPr/>
        </p:nvSpPr>
        <p:spPr bwMode="auto">
          <a:xfrm>
            <a:off x="4362561" y="4389121"/>
            <a:ext cx="2603407" cy="1561662"/>
          </a:xfrm>
          <a:prstGeom prst="wedgeRoundRectCallout">
            <a:avLst>
              <a:gd name="adj1" fmla="val -146193"/>
              <a:gd name="adj2" fmla="val -72854"/>
              <a:gd name="adj3" fmla="val 16667"/>
            </a:avLst>
          </a:prstGeom>
          <a:solidFill>
            <a:schemeClr val="bg1"/>
          </a:solidFill>
          <a:ln w="9525">
            <a:solidFill>
              <a:schemeClr val="tx1"/>
            </a:solidFill>
            <a:miter lim="800000"/>
            <a:headEnd/>
            <a:tailEnd/>
          </a:ln>
        </p:spPr>
        <p:txBody>
          <a:bodyPr wrap="none" anchor="ctr"/>
          <a:lstStyle/>
          <a:p>
            <a:pPr algn="ctr"/>
            <a:r>
              <a:rPr lang="en-US" dirty="0" smtClean="0"/>
              <a:t>585 uses of</a:t>
            </a:r>
          </a:p>
          <a:p>
            <a:pPr algn="ctr"/>
            <a:r>
              <a:rPr lang="en-US" dirty="0" smtClean="0"/>
              <a:t>tables owned </a:t>
            </a:r>
          </a:p>
          <a:p>
            <a:pPr algn="ctr"/>
            <a:r>
              <a:rPr lang="en-US" dirty="0" smtClean="0"/>
              <a:t>by HRMS -  shown </a:t>
            </a:r>
          </a:p>
          <a:p>
            <a:pPr algn="ctr"/>
            <a:r>
              <a:rPr lang="en-US" dirty="0" smtClean="0">
                <a:hlinkClick r:id="rId2"/>
              </a:rPr>
              <a:t>by table</a:t>
            </a:r>
            <a:r>
              <a:rPr lang="en-US" dirty="0" smtClean="0"/>
              <a:t> or</a:t>
            </a:r>
          </a:p>
          <a:p>
            <a:pPr algn="ctr"/>
            <a:r>
              <a:rPr lang="en-US" dirty="0" smtClean="0"/>
              <a:t> </a:t>
            </a:r>
            <a:r>
              <a:rPr lang="en-US" dirty="0" smtClean="0">
                <a:hlinkClick r:id="rId3"/>
              </a:rPr>
              <a:t>by navigation.</a:t>
            </a:r>
            <a:endParaRPr lang="en-US" dirty="0" smtClean="0"/>
          </a:p>
          <a:p>
            <a:pPr algn="ctr"/>
            <a:endParaRPr lang="en-US" dirty="0"/>
          </a:p>
        </p:txBody>
      </p:sp>
    </p:spTree>
    <p:extLst>
      <p:ext uri="{BB962C8B-B14F-4D97-AF65-F5344CB8AC3E}">
        <p14:creationId xmlns:p14="http://schemas.microsoft.com/office/powerpoint/2010/main" val="383402898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5/2/11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9</a:t>
            </a:fld>
            <a:endParaRPr lang="en-US"/>
          </a:p>
        </p:txBody>
      </p:sp>
      <p:sp>
        <p:nvSpPr>
          <p:cNvPr id="9" name="Rectangle 3"/>
          <p:cNvSpPr txBox="1">
            <a:spLocks noChangeArrowheads="1"/>
          </p:cNvSpPr>
          <p:nvPr/>
        </p:nvSpPr>
        <p:spPr>
          <a:xfrm>
            <a:off x="158589" y="0"/>
            <a:ext cx="8229600" cy="1143000"/>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System to System</a:t>
            </a:r>
            <a:endParaRPr lang="en-US"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395</TotalTime>
  <Words>1805</Words>
  <Application>Microsoft Macintosh PowerPoint</Application>
  <PresentationFormat>On-screen Show (4:3)</PresentationFormat>
  <Paragraphs>275</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A Technical Point of View</vt:lpstr>
      <vt:lpstr>Topics to cover</vt:lpstr>
      <vt:lpstr>Background and status</vt:lpstr>
      <vt:lpstr>Reverse Engineering PS</vt:lpstr>
      <vt:lpstr>Reverse Engineering PS</vt:lpstr>
      <vt:lpstr>Peoplesoft: # records</vt:lpstr>
      <vt:lpstr>Peoplesoft: HR and Campus community coupling</vt:lpstr>
      <vt:lpstr>Peoplesoft: CR and the rest tables</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Workday and Cornell Time Collection</vt:lpstr>
      <vt:lpstr>Workday and Cornell Time Collection</vt:lpstr>
      <vt:lpstr>Workday and Cornell Time Collection</vt:lpstr>
      <vt:lpstr>Data delivery: many questions</vt:lpstr>
      <vt:lpstr>Data delivery: many questions</vt:lpstr>
      <vt:lpstr>Data delivery: many questions</vt:lpstr>
      <vt:lpstr>Data delivery: many questions</vt:lpstr>
      <vt:lpstr>Impact – The Biggest Variables</vt:lpstr>
      <vt:lpstr>Impact – Risks</vt:lpstr>
      <vt:lpstr>Impact – Risks</vt:lpstr>
      <vt:lpstr>High Level Tasks and Estimates</vt:lpstr>
      <vt:lpstr>Recommended next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42</cp:revision>
  <dcterms:created xsi:type="dcterms:W3CDTF">2011-04-22T00:32:07Z</dcterms:created>
  <dcterms:modified xsi:type="dcterms:W3CDTF">2011-05-02T13:28:54Z</dcterms:modified>
</cp:coreProperties>
</file>