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handoutMasterIdLst>
    <p:handoutMasterId r:id="rId26"/>
  </p:handoutMasterIdLst>
  <p:sldIdLst>
    <p:sldId id="256" r:id="rId2"/>
    <p:sldId id="257" r:id="rId3"/>
    <p:sldId id="316" r:id="rId4"/>
    <p:sldId id="262" r:id="rId5"/>
    <p:sldId id="282" r:id="rId6"/>
    <p:sldId id="317" r:id="rId7"/>
    <p:sldId id="315" r:id="rId8"/>
    <p:sldId id="305" r:id="rId9"/>
    <p:sldId id="319" r:id="rId10"/>
    <p:sldId id="320" r:id="rId11"/>
    <p:sldId id="314" r:id="rId12"/>
    <p:sldId id="288" r:id="rId13"/>
    <p:sldId id="277" r:id="rId14"/>
    <p:sldId id="278" r:id="rId15"/>
    <p:sldId id="279" r:id="rId16"/>
    <p:sldId id="259" r:id="rId17"/>
    <p:sldId id="321" r:id="rId18"/>
    <p:sldId id="322" r:id="rId19"/>
    <p:sldId id="312" r:id="rId20"/>
    <p:sldId id="289" r:id="rId21"/>
    <p:sldId id="304" r:id="rId22"/>
    <p:sldId id="313" r:id="rId23"/>
    <p:sldId id="264"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537" autoAdjust="0"/>
  </p:normalViewPr>
  <p:slideViewPr>
    <p:cSldViewPr snapToGrid="0" snapToObjects="1">
      <p:cViewPr>
        <p:scale>
          <a:sx n="75" d="100"/>
          <a:sy n="75" d="100"/>
        </p:scale>
        <p:origin x="-1608" y="-1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handoutMaster" Target="handoutMasters/handout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pPr/>
              <a:t>5/9/11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pPr/>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pPr/>
              <a:t>5/9/11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pPr/>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hyperlink" Target="https://confluence.cornell.edu/x/XJzBC"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a:t>
            </a:r>
            <a:r>
              <a:rPr lang="en-US" baseline="0" dirty="0" smtClean="0"/>
              <a:t> the culmination of the Discovery project and a set of meetings with data delivery, </a:t>
            </a:r>
            <a:r>
              <a:rPr lang="en-US" baseline="0" dirty="0" err="1" smtClean="0"/>
              <a:t>IdMgmt</a:t>
            </a:r>
            <a:r>
              <a:rPr lang="en-US" baseline="0" dirty="0" smtClean="0"/>
              <a:t>, S&amp;O/Prod control and Engineering, and IT policy. 20 some slides full of pictures and explanations of the scope of Workday from a technical point of view.</a:t>
            </a:r>
          </a:p>
          <a:p>
            <a:endParaRPr lang="en-US" baseline="0"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1</a:t>
            </a:fld>
            <a:endParaRPr lang="en-US"/>
          </a:p>
        </p:txBody>
      </p:sp>
    </p:spTree>
    <p:extLst>
      <p:ext uri="{BB962C8B-B14F-4D97-AF65-F5344CB8AC3E}">
        <p14:creationId xmlns:p14="http://schemas.microsoft.com/office/powerpoint/2010/main" val="3111592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15</a:t>
            </a:fld>
            <a:endParaRPr lang="en-US"/>
          </a:p>
        </p:txBody>
      </p:sp>
    </p:spTree>
    <p:extLst>
      <p:ext uri="{BB962C8B-B14F-4D97-AF65-F5344CB8AC3E}">
        <p14:creationId xmlns:p14="http://schemas.microsoft.com/office/powerpoint/2010/main" val="2017438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is:</a:t>
            </a:r>
            <a:r>
              <a:rPr lang="en-US" baseline="0" dirty="0" smtClean="0"/>
              <a:t> SRDM and CR both get HRMS data.</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16</a:t>
            </a:fld>
            <a:endParaRPr lang="en-US"/>
          </a:p>
        </p:txBody>
      </p:sp>
    </p:spTree>
    <p:extLst>
      <p:ext uri="{BB962C8B-B14F-4D97-AF65-F5344CB8AC3E}">
        <p14:creationId xmlns:p14="http://schemas.microsoft.com/office/powerpoint/2010/main" val="83569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17</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18</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19</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 Meeting Notes (5/5/11 09:27) -----</a:t>
            </a:r>
          </a:p>
          <a:p>
            <a:r>
              <a:rPr lang="en-US" dirty="0"/>
              <a:t>go with $100 an hour (non consulting) which makes it </a:t>
            </a:r>
          </a:p>
          <a:p>
            <a:r>
              <a:rPr lang="en-US" dirty="0"/>
              <a:t>----- Meeting Notes (5/5/11 09:30) -----</a:t>
            </a:r>
          </a:p>
          <a:p>
            <a:r>
              <a:rPr lang="en-US" dirty="0"/>
              <a:t>Add something about the burn rate and the </a:t>
            </a:r>
          </a:p>
        </p:txBody>
      </p:sp>
      <p:sp>
        <p:nvSpPr>
          <p:cNvPr id="4" name="Slide Number Placeholder 3"/>
          <p:cNvSpPr>
            <a:spLocks noGrp="1"/>
          </p:cNvSpPr>
          <p:nvPr>
            <p:ph type="sldNum" sz="quarter" idx="10"/>
          </p:nvPr>
        </p:nvSpPr>
        <p:spPr/>
        <p:txBody>
          <a:bodyPr/>
          <a:lstStyle/>
          <a:p>
            <a:fld id="{0E789179-8FA9-5345-8A44-AEC9918E39B5}" type="slidenum">
              <a:rPr lang="en-US" smtClean="0"/>
              <a:pPr/>
              <a:t>21</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09:27) -----</a:t>
            </a:r>
          </a:p>
          <a:p>
            <a:r>
              <a:rPr lang="en-US"/>
              <a:t>go with $100 an hour (non consulting) which makes it </a:t>
            </a:r>
          </a:p>
          <a:p>
            <a:r>
              <a:rPr lang="en-US"/>
              <a:t>----- Meeting Notes (5/5/11 09:30) -----</a:t>
            </a:r>
          </a:p>
          <a:p>
            <a:r>
              <a:rPr lang="en-US"/>
              <a:t>Add something about the burn rate and the </a:t>
            </a:r>
          </a:p>
        </p:txBody>
      </p:sp>
      <p:sp>
        <p:nvSpPr>
          <p:cNvPr id="4" name="Slide Number Placeholder 3"/>
          <p:cNvSpPr>
            <a:spLocks noGrp="1"/>
          </p:cNvSpPr>
          <p:nvPr>
            <p:ph type="sldNum" sz="quarter" idx="10"/>
          </p:nvPr>
        </p:nvSpPr>
        <p:spPr/>
        <p:txBody>
          <a:bodyPr/>
          <a:lstStyle/>
          <a:p>
            <a:fld id="{0E789179-8FA9-5345-8A44-AEC9918E39B5}" type="slidenum">
              <a:rPr lang="en-US" smtClean="0"/>
              <a:pPr/>
              <a:t>22</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basic context from an application to application point of view. We’ll dive into PeopleSoft, KFS, id</a:t>
            </a:r>
            <a:r>
              <a:rPr lang="en-US" baseline="0" dirty="0" smtClean="0"/>
              <a:t> </a:t>
            </a:r>
            <a:r>
              <a:rPr lang="en-US" baseline="0" dirty="0" err="1" smtClean="0"/>
              <a:t>Mgmt</a:t>
            </a:r>
            <a:r>
              <a:rPr lang="en-US" baseline="0" dirty="0" smtClean="0"/>
              <a:t> and data delivery.</a:t>
            </a:r>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3</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a:t>
            </a:r>
            <a:r>
              <a:rPr lang="en-US" baseline="0" dirty="0" smtClean="0"/>
              <a:t> explain the acronyms.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4</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is: we automated</a:t>
            </a:r>
            <a:r>
              <a:rPr lang="en-US" baseline="0" dirty="0" smtClean="0"/>
              <a:t> the PS part of the impact.</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5</a:t>
            </a:fld>
            <a:endParaRPr lang="en-US"/>
          </a:p>
        </p:txBody>
      </p:sp>
    </p:spTree>
    <p:extLst>
      <p:ext uri="{BB962C8B-B14F-4D97-AF65-F5344CB8AC3E}">
        <p14:creationId xmlns:p14="http://schemas.microsoft.com/office/powerpoint/2010/main" val="504178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6</a:t>
            </a:fld>
            <a:endParaRPr lang="en-US"/>
          </a:p>
        </p:txBody>
      </p:sp>
    </p:spTree>
    <p:extLst>
      <p:ext uri="{BB962C8B-B14F-4D97-AF65-F5344CB8AC3E}">
        <p14:creationId xmlns:p14="http://schemas.microsoft.com/office/powerpoint/2010/main" val="3087989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A1:Employee data…</a:t>
            </a:r>
          </a:p>
          <a:p>
            <a:r>
              <a:rPr lang="en-US" dirty="0" smtClean="0"/>
              <a:t>A2:ID created</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A3: Student employment</a:t>
            </a:r>
            <a:r>
              <a:rPr lang="en-US" baseline="0" dirty="0" smtClean="0"/>
              <a:t> update: </a:t>
            </a:r>
            <a:r>
              <a:rPr lang="en-US" dirty="0" smtClean="0"/>
              <a:t>Financial Aid packaging requires tracking of work study, award and gross pay earnings. </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A4,</a:t>
            </a:r>
            <a:r>
              <a:rPr lang="en-US" baseline="0" dirty="0" smtClean="0"/>
              <a:t> 5,6: </a:t>
            </a:r>
            <a:r>
              <a:rPr lang="en-US" sz="1200" b="1" dirty="0" smtClean="0"/>
              <a:t>Assumption</a:t>
            </a:r>
            <a:r>
              <a:rPr lang="en-US" sz="1200" dirty="0" smtClean="0"/>
              <a:t>: all people (employees and students) records, including bio/demo and basic status/affiliation with University will still exist in PS.  The systems using this data from PS today should function post-Workday with little remediation.  Those systems requiring more specific job/position data will require interaction with Workday as data of record for employee data.  PS will continue to be data of record for student data.</a:t>
            </a:r>
          </a:p>
          <a:p>
            <a:r>
              <a:rPr lang="en-US" dirty="0" smtClean="0"/>
              <a:t>A and B: 7,8,9,10</a:t>
            </a:r>
            <a:br>
              <a:rPr lang="en-US" dirty="0" smtClean="0"/>
            </a:br>
            <a:r>
              <a:rPr lang="en-US" dirty="0" smtClean="0"/>
              <a:t>: Modified to just send non-Employee</a:t>
            </a:r>
            <a:r>
              <a:rPr lang="en-US" baseline="0" dirty="0" smtClean="0"/>
              <a:t> data since that all comes from B1-4.</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7</a:t>
            </a:fld>
            <a:endParaRPr lang="en-US"/>
          </a:p>
        </p:txBody>
      </p:sp>
    </p:spTree>
    <p:extLst>
      <p:ext uri="{BB962C8B-B14F-4D97-AF65-F5344CB8AC3E}">
        <p14:creationId xmlns:p14="http://schemas.microsoft.com/office/powerpoint/2010/main" val="2173340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PeopleSoft and Workday have to jointly avoid duplicate people records and jointly manage the data of record for individuals who are employees and also students, prospects, or alumni. Currently, that is done in PeopleSoft as the </a:t>
            </a:r>
            <a:r>
              <a:rPr lang="en-US" sz="1200" dirty="0" smtClean="0">
                <a:hlinkClick r:id="rId3"/>
              </a:rPr>
              <a:t>delivered Search-Match function.</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8</a:t>
            </a:fld>
            <a:endParaRPr lang="en-US"/>
          </a:p>
        </p:txBody>
      </p:sp>
    </p:spTree>
    <p:extLst>
      <p:ext uri="{BB962C8B-B14F-4D97-AF65-F5344CB8AC3E}">
        <p14:creationId xmlns:p14="http://schemas.microsoft.com/office/powerpoint/2010/main" val="1422895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B3/4</a:t>
            </a:r>
            <a:r>
              <a:rPr lang="en-US" baseline="0" dirty="0" smtClean="0"/>
              <a:t> A5/6:   Synch up </a:t>
            </a:r>
            <a:r>
              <a:rPr lang="en-US" baseline="0" dirty="0" err="1" smtClean="0"/>
              <a:t>netid</a:t>
            </a:r>
            <a:r>
              <a:rPr lang="en-US" baseline="0" dirty="0" smtClean="0"/>
              <a:t> records’ and status. Much analysis and design is needed on those alone. We’re pointing out the areas that need work at a high level.</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11</a:t>
            </a:fld>
            <a:endParaRPr lang="en-US"/>
          </a:p>
        </p:txBody>
      </p:sp>
    </p:spTree>
    <p:extLst>
      <p:ext uri="{BB962C8B-B14F-4D97-AF65-F5344CB8AC3E}">
        <p14:creationId xmlns:p14="http://schemas.microsoft.com/office/powerpoint/2010/main" val="3080041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Legend:</a:t>
            </a:r>
          </a:p>
          <a:p>
            <a:r>
              <a:rPr lang="en-US" dirty="0" smtClean="0"/>
              <a:t>1: liabilities</a:t>
            </a:r>
          </a:p>
          <a:p>
            <a:r>
              <a:rPr lang="en-US" dirty="0" smtClean="0"/>
              <a:t>2:</a:t>
            </a:r>
            <a:r>
              <a:rPr lang="en-US" baseline="0" dirty="0" smtClean="0"/>
              <a:t> CoA</a:t>
            </a:r>
          </a:p>
          <a:p>
            <a:r>
              <a:rPr lang="en-US" baseline="0" dirty="0" smtClean="0"/>
              <a:t>3: salaries and encumbrances</a:t>
            </a:r>
          </a:p>
          <a:p>
            <a:r>
              <a:rPr lang="en-US" baseline="0" dirty="0" smtClean="0"/>
              <a:t>4: labor object codes</a:t>
            </a:r>
          </a:p>
          <a:p>
            <a:r>
              <a:rPr lang="en-US" baseline="0" dirty="0" smtClean="0"/>
              <a:t>5: position distributions</a:t>
            </a:r>
          </a:p>
          <a:p>
            <a:r>
              <a:rPr lang="en-US" baseline="0" dirty="0" smtClean="0"/>
              <a:t>6: new position distributions</a:t>
            </a:r>
          </a:p>
          <a:p>
            <a:endParaRPr lang="en-US" baseline="0" dirty="0" smtClean="0"/>
          </a:p>
          <a:p>
            <a:r>
              <a:rPr lang="en-US" baseline="0" dirty="0" smtClean="0"/>
              <a:t>NOTE timing of Budget. We will have to remediate it with PeopleSoft for 1 year’s use and then redo it for Workday.</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13</a:t>
            </a:fld>
            <a:endParaRPr lang="en-US"/>
          </a:p>
        </p:txBody>
      </p:sp>
    </p:spTree>
    <p:extLst>
      <p:ext uri="{BB962C8B-B14F-4D97-AF65-F5344CB8AC3E}">
        <p14:creationId xmlns:p14="http://schemas.microsoft.com/office/powerpoint/2010/main" val="570473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0E6F89-99FF-0146-96F5-E5B27B04B0A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0E5D2A-AE7A-C344-A5D1-F39EE579CDC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6F5CE2-8D24-D741-A3C9-31018B7A3889}"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F4431E-22AC-BF4E-9470-16C209BFB484}"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9BC781-FD94-1C4C-9F6F-C5C6A1F7D39A}" type="datetime1">
              <a:rPr lang="en-US" smtClean="0"/>
              <a:pPr/>
              <a:t>5/9/11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666107-D38E-8C4F-AC1D-7437AF8CCC8B}" type="datetime1">
              <a:rPr lang="en-US" smtClean="0"/>
              <a:pPr/>
              <a:t>5/9/11</a:t>
            </a:fld>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3D0DD4-673E-484A-9C9A-B3E014EC6BB0}" type="datetime1">
              <a:rPr lang="en-US" smtClean="0"/>
              <a:pPr/>
              <a:t>5/9/11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7EF352-D803-1E46-BAD6-9535B3A5FDE0}" type="datetime1">
              <a:rPr lang="en-US" smtClean="0"/>
              <a:pPr/>
              <a:t>5/9/11</a:t>
            </a:fld>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D52C26-4F86-2244-B746-C2DF13F1FE14}" type="datetime1">
              <a:rPr lang="en-US" smtClean="0"/>
              <a:pPr/>
              <a:t>5/9/11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F459E2-7728-2A47-869A-1BE6DD66A190}" type="datetime1">
              <a:rPr lang="en-US" smtClean="0"/>
              <a:pPr/>
              <a:t>5/9/11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A0A81-B373-B049-A4D3-6898C3E5C356}" type="datetime1">
              <a:rPr lang="en-US" smtClean="0"/>
              <a:pPr/>
              <a:t>5/9/11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pPr/>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gi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confluence.cornell.edu/x/g7fBC" TargetMode="External"/><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hyperlink" Target="https://confluence.cornell.edu/x/fbfBC" TargetMode="External"/><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confluence.cornell.edu/display/WRKDAYTCHPOV/Tasks+and+Estimate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confluence.cornell.edu/display/WRKDAYTCHPOV/Tasks+and+Estimate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hyperlink" Target="https://confluence.cornell.edu/display/WRKDAYTCHPOV/PeopleSoft+Tables+Impacted+and+Used+by+Campus+Solutions+and+Contributor+Relations" TargetMode="External"/><Relationship Id="rId4" Type="http://schemas.openxmlformats.org/officeDocument/2006/relationships/hyperlink" Target="https://confluence.cornell.edu/display/WRKDAYTCHPOV/Impacted+PeopleSoft+Business+Processes" TargetMode="External"/><Relationship Id="rId5" Type="http://schemas.openxmlformats.org/officeDocument/2006/relationships/hyperlink" Target="https://confluence.cornell.edu/display/WRKDAYTCHPOV/Production+Control+Jobs+to+Decommission" TargetMode="External"/><Relationship Id="rId1" Type="http://schemas.openxmlformats.org/officeDocument/2006/relationships/slideLayout" Target="../slideLayouts/slideLayout2.xml"/><Relationship Id="rId2" Type="http://schemas.openxmlformats.org/officeDocument/2006/relationships/hyperlink" Target="https://confluence.cornell.edu/display/WRKDAYTCHPOV/Impacted+Campus+Community+Business+Process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p:txBody>
          <a:bodyPr>
            <a:normAutofit fontScale="92500" lnSpcReduction="10000"/>
          </a:bodyPr>
          <a:lstStyle/>
          <a:p>
            <a:r>
              <a:rPr lang="en-US" sz="2000" dirty="0" smtClean="0"/>
              <a:t>Data collection coordination and presentation </a:t>
            </a:r>
          </a:p>
          <a:p>
            <a:r>
              <a:rPr lang="en-US" sz="2000" dirty="0" smtClean="0"/>
              <a:t>by Vicky </a:t>
            </a:r>
            <a:r>
              <a:rPr lang="en-US" sz="2000" dirty="0" err="1" smtClean="0"/>
              <a:t>Mikula</a:t>
            </a:r>
            <a:r>
              <a:rPr lang="en-US" sz="2000" dirty="0"/>
              <a:t> </a:t>
            </a:r>
            <a:r>
              <a:rPr lang="en-US" sz="2000" dirty="0" smtClean="0"/>
              <a:t>and Steve Lutter</a:t>
            </a:r>
          </a:p>
          <a:p>
            <a:endParaRPr lang="en-US" sz="2000" dirty="0"/>
          </a:p>
          <a:p>
            <a:endParaRPr lang="en-US" sz="2000" dirty="0" smtClean="0"/>
          </a:p>
          <a:p>
            <a:r>
              <a:rPr lang="en-US" sz="2000" dirty="0" smtClean="0"/>
              <a:t>May 12, 2011</a:t>
            </a:r>
            <a:endParaRPr lang="en-US" sz="2000" dirty="0"/>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
        <p:nvSpPr>
          <p:cNvPr id="7" name="Date Placeholder 6"/>
          <p:cNvSpPr>
            <a:spLocks noGrp="1"/>
          </p:cNvSpPr>
          <p:nvPr>
            <p:ph type="dt" sz="half" idx="10"/>
          </p:nvPr>
        </p:nvSpPr>
        <p:spPr/>
        <p:txBody>
          <a:bodyPr/>
          <a:lstStyle/>
          <a:p>
            <a:fld id="{C32637AA-DF16-4D4D-9D3D-A94BBFC6F55F}" type="datetime1">
              <a:rPr lang="en-US" smtClean="0"/>
              <a:pPr/>
              <a:t>5/9/11</a:t>
            </a:fld>
            <a:endParaRPr lang="en-US"/>
          </a:p>
        </p:txBody>
      </p:sp>
      <p:sp>
        <p:nvSpPr>
          <p:cNvPr id="9" name="Footer Placeholder 8"/>
          <p:cNvSpPr>
            <a:spLocks noGrp="1"/>
          </p:cNvSpPr>
          <p:nvPr>
            <p:ph type="ftr" sz="quarter" idx="11"/>
          </p:nvPr>
        </p:nvSpPr>
        <p:spPr/>
        <p:txBody>
          <a:bodyPr/>
          <a:lstStyle/>
          <a:p>
            <a:r>
              <a:rPr lang="en-US" smtClean="0"/>
              <a:t>CIT's report on the impact of Workday</a:t>
            </a:r>
            <a:endParaRPr lang="en-US"/>
          </a:p>
        </p:txBody>
      </p:sp>
      <p:sp>
        <p:nvSpPr>
          <p:cNvPr id="10" name="Slide Number Placeholder 9"/>
          <p:cNvSpPr>
            <a:spLocks noGrp="1"/>
          </p:cNvSpPr>
          <p:nvPr>
            <p:ph type="sldNum" sz="quarter" idx="12"/>
          </p:nvPr>
        </p:nvSpPr>
        <p:spPr/>
        <p:txBody>
          <a:bodyPr/>
          <a:lstStyle/>
          <a:p>
            <a:fld id="{E7E4E951-29B6-4F4F-85B1-AF82D8333769}" type="slidenum">
              <a:rPr lang="en-US" smtClean="0"/>
              <a:pPr/>
              <a:t>1</a:t>
            </a:fld>
            <a:endParaRPr lang="en-US"/>
          </a:p>
        </p:txBody>
      </p:sp>
    </p:spTree>
    <p:extLst>
      <p:ext uri="{BB962C8B-B14F-4D97-AF65-F5344CB8AC3E}">
        <p14:creationId xmlns:p14="http://schemas.microsoft.com/office/powerpoint/2010/main" val="15652321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 In Numbers (2 of 2)</a:t>
            </a:r>
            <a:endParaRPr lang="en-US" dirty="0"/>
          </a:p>
        </p:txBody>
      </p:sp>
      <p:sp>
        <p:nvSpPr>
          <p:cNvPr id="3" name="Content Placeholder 2"/>
          <p:cNvSpPr>
            <a:spLocks noGrp="1"/>
          </p:cNvSpPr>
          <p:nvPr>
            <p:ph idx="1"/>
          </p:nvPr>
        </p:nvSpPr>
        <p:spPr>
          <a:xfrm>
            <a:off x="457200" y="1244600"/>
            <a:ext cx="8229600" cy="4525963"/>
          </a:xfrm>
        </p:spPr>
        <p:txBody>
          <a:bodyPr>
            <a:normAutofit fontScale="77500" lnSpcReduction="20000"/>
          </a:bodyPr>
          <a:lstStyle/>
          <a:p>
            <a:pPr lvl="0"/>
            <a:r>
              <a:rPr lang="en-US" sz="3400" dirty="0" smtClean="0"/>
              <a:t>Number </a:t>
            </a:r>
            <a:r>
              <a:rPr lang="en-US" sz="3400" dirty="0"/>
              <a:t>of payroll manual  or automated jobs to decommission: 100s.</a:t>
            </a:r>
          </a:p>
          <a:p>
            <a:pPr lvl="0"/>
            <a:r>
              <a:rPr lang="en-US" sz="3400" dirty="0"/>
              <a:t>Number of new Workday integration related batch jobs to create, test and schedule and monitor:  100s (We are assuming that is similar to HR/Payroll jobs now)</a:t>
            </a:r>
          </a:p>
          <a:p>
            <a:pPr lvl="0"/>
            <a:r>
              <a:rPr lang="en-US" sz="3400" dirty="0"/>
              <a:t>Number of Payroll reports now: Unknown</a:t>
            </a:r>
          </a:p>
          <a:p>
            <a:pPr lvl="0"/>
            <a:r>
              <a:rPr lang="en-US" sz="3400" dirty="0"/>
              <a:t>Number of Direct Database connections by other applications to PeopleSoft that are affected: Dozens.</a:t>
            </a:r>
          </a:p>
          <a:p>
            <a:pPr lvl="0"/>
            <a:r>
              <a:rPr lang="en-US" sz="3400" dirty="0"/>
              <a:t>Number of Tables in PeopleSoft whose use, feed or definition will change: Less than 10</a:t>
            </a:r>
          </a:p>
          <a:p>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10</a:t>
            </a:fld>
            <a:endParaRPr lang="en-US"/>
          </a:p>
        </p:txBody>
      </p:sp>
    </p:spTree>
    <p:extLst>
      <p:ext uri="{BB962C8B-B14F-4D97-AF65-F5344CB8AC3E}">
        <p14:creationId xmlns:p14="http://schemas.microsoft.com/office/powerpoint/2010/main" val="257346805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11</a:t>
            </a:fld>
            <a:endParaRPr lang="en-US"/>
          </a:p>
        </p:txBody>
      </p:sp>
      <p:pic>
        <p:nvPicPr>
          <p:cNvPr id="5" name="Picture 4" descr="Workday_Idmgmt.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4384" y="761284"/>
            <a:ext cx="4528769" cy="5595066"/>
          </a:xfrm>
          <a:prstGeom prst="rect">
            <a:avLst/>
          </a:prstGeom>
        </p:spPr>
      </p:pic>
      <p:sp>
        <p:nvSpPr>
          <p:cNvPr id="12"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Identity Management</a:t>
            </a:r>
            <a:endParaRPr lang="en-US" dirty="0"/>
          </a:p>
        </p:txBody>
      </p:sp>
    </p:spTree>
    <p:extLst>
      <p:ext uri="{BB962C8B-B14F-4D97-AF65-F5344CB8AC3E}">
        <p14:creationId xmlns:p14="http://schemas.microsoft.com/office/powerpoint/2010/main" val="157330184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Workday_Contex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3862" y="0"/>
            <a:ext cx="9011876" cy="685800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12</a:t>
            </a:fld>
            <a:endParaRPr lang="en-US"/>
          </a:p>
        </p:txBody>
      </p:sp>
      <p:sp>
        <p:nvSpPr>
          <p:cNvPr id="9" name="Rounded Rectangular Callout 8"/>
          <p:cNvSpPr/>
          <p:nvPr/>
        </p:nvSpPr>
        <p:spPr>
          <a:xfrm>
            <a:off x="5769055" y="514803"/>
            <a:ext cx="3374945" cy="4734530"/>
          </a:xfrm>
          <a:prstGeom prst="wedgeRoundRectCallout">
            <a:avLst>
              <a:gd name="adj1" fmla="val -145427"/>
              <a:gd name="adj2" fmla="val -36023"/>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err="1" smtClean="0"/>
              <a:t>Kronos</a:t>
            </a:r>
            <a:endParaRPr lang="en-US" sz="2000" b="1" dirty="0" smtClean="0"/>
          </a:p>
          <a:p>
            <a:r>
              <a:rPr lang="en-US" sz="2000" b="1" dirty="0" smtClean="0"/>
              <a:t> (time collection) :</a:t>
            </a:r>
          </a:p>
          <a:p>
            <a:pPr marL="285750" indent="-285750">
              <a:buFont typeface="Arial"/>
              <a:buChar char="•"/>
            </a:pPr>
            <a:r>
              <a:rPr lang="en-US" sz="1600" dirty="0" smtClean="0"/>
              <a:t>Options:</a:t>
            </a:r>
          </a:p>
          <a:p>
            <a:pPr marL="800100" lvl="1" indent="-342900">
              <a:buFont typeface="+mj-lt"/>
              <a:buAutoNum type="arabicPeriod"/>
            </a:pPr>
            <a:r>
              <a:rPr lang="en-US" sz="1600" b="1" dirty="0" err="1" smtClean="0"/>
              <a:t>Kronos</a:t>
            </a:r>
            <a:r>
              <a:rPr lang="en-US" sz="1600" dirty="0" smtClean="0"/>
              <a:t> takes over all campus time </a:t>
            </a:r>
            <a:r>
              <a:rPr lang="en-US" sz="1600" dirty="0"/>
              <a:t>collection. Upgrading </a:t>
            </a:r>
            <a:r>
              <a:rPr lang="en-US" sz="1600" dirty="0" err="1"/>
              <a:t>Kronos</a:t>
            </a:r>
            <a:r>
              <a:rPr lang="en-US" sz="1600" dirty="0"/>
              <a:t> to replace COLTS will require licensing, more training, more technical support and a </a:t>
            </a:r>
            <a:r>
              <a:rPr lang="en-US" sz="1600" dirty="0" smtClean="0"/>
              <a:t>project.</a:t>
            </a:r>
          </a:p>
          <a:p>
            <a:pPr lvl="1"/>
            <a:r>
              <a:rPr lang="en-US" sz="1600" dirty="0" smtClean="0"/>
              <a:t> </a:t>
            </a:r>
            <a:r>
              <a:rPr lang="en-US" sz="2000" b="1" dirty="0" smtClean="0"/>
              <a:t>or </a:t>
            </a:r>
            <a:endParaRPr lang="en-US" sz="1600" b="1" dirty="0" smtClean="0"/>
          </a:p>
          <a:p>
            <a:pPr marL="800100" lvl="1" indent="-342900">
              <a:buFont typeface="+mj-lt"/>
              <a:buAutoNum type="arabicPeriod" startAt="2"/>
            </a:pPr>
            <a:r>
              <a:rPr lang="en-US" sz="1600" b="1" dirty="0" smtClean="0"/>
              <a:t>COLTS</a:t>
            </a:r>
            <a:r>
              <a:rPr lang="en-US" sz="1600" dirty="0" smtClean="0"/>
              <a:t> (not illustrated) has to be remediated. </a:t>
            </a:r>
          </a:p>
          <a:p>
            <a:r>
              <a:rPr lang="en-US" sz="1600" dirty="0" smtClean="0"/>
              <a:t>CU requirements have and will continue to require custom a2a interface development.</a:t>
            </a:r>
            <a:endParaRPr lang="en-US" dirty="0"/>
          </a:p>
        </p:txBody>
      </p:sp>
    </p:spTree>
    <p:extLst>
      <p:ext uri="{BB962C8B-B14F-4D97-AF65-F5344CB8AC3E}">
        <p14:creationId xmlns:p14="http://schemas.microsoft.com/office/powerpoint/2010/main" val="378616525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13</a:t>
            </a:fld>
            <a:endParaRPr lang="en-US"/>
          </a:p>
        </p:txBody>
      </p:sp>
      <p:pic>
        <p:nvPicPr>
          <p:cNvPr id="2" name="Picture 1" descr="Workday_KFS.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3991" y="1187450"/>
            <a:ext cx="5486400" cy="5168900"/>
          </a:xfrm>
          <a:prstGeom prst="rect">
            <a:avLst/>
          </a:prstGeom>
        </p:spPr>
      </p:pic>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KFS</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Workday_Contex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324" y="0"/>
            <a:ext cx="9011876" cy="685800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14</a:t>
            </a:fld>
            <a:endParaRPr lang="en-US"/>
          </a:p>
        </p:txBody>
      </p:sp>
      <p:sp>
        <p:nvSpPr>
          <p:cNvPr id="9" name="Rounded Rectangular Callout 8"/>
          <p:cNvSpPr/>
          <p:nvPr/>
        </p:nvSpPr>
        <p:spPr>
          <a:xfrm>
            <a:off x="4720657" y="2327081"/>
            <a:ext cx="3966143" cy="2803719"/>
          </a:xfrm>
          <a:prstGeom prst="wedgeRoundRectCallout">
            <a:avLst>
              <a:gd name="adj1" fmla="val -110649"/>
              <a:gd name="adj2" fmla="val -6293"/>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3</a:t>
            </a:r>
            <a:r>
              <a:rPr lang="en-US" sz="2000" b="1" baseline="30000" dirty="0" smtClean="0"/>
              <a:t>rd</a:t>
            </a:r>
            <a:r>
              <a:rPr lang="en-US" sz="2000" b="1" dirty="0" smtClean="0"/>
              <a:t> party oversight: </a:t>
            </a:r>
            <a:r>
              <a:rPr lang="en-US" b="1" dirty="0" smtClean="0"/>
              <a:t>Payroll</a:t>
            </a:r>
            <a:r>
              <a:rPr lang="en-US" dirty="0" smtClean="0"/>
              <a:t> </a:t>
            </a:r>
            <a:r>
              <a:rPr lang="en-US" sz="1600" dirty="0" smtClean="0"/>
              <a:t>has requested CIT help in overseeing/developing their Workday integrations and reports.  Payroll is also seeking on-going support of all integrations and reports post-Workday go-live. It is not known yet what that entails in terms of number of integrations, actual responsibilities, or level of effort.</a:t>
            </a:r>
          </a:p>
          <a:p>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Workday_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0"/>
            <a:ext cx="9011876" cy="685800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15</a:t>
            </a:fld>
            <a:endParaRPr lang="en-US"/>
          </a:p>
        </p:txBody>
      </p:sp>
      <p:sp>
        <p:nvSpPr>
          <p:cNvPr id="9" name="Rounded Rectangular Callout 8"/>
          <p:cNvSpPr/>
          <p:nvPr/>
        </p:nvSpPr>
        <p:spPr>
          <a:xfrm>
            <a:off x="3967124" y="1117600"/>
            <a:ext cx="4816156" cy="2895601"/>
          </a:xfrm>
          <a:prstGeom prst="wedgeRoundRectCallout">
            <a:avLst>
              <a:gd name="adj1" fmla="val -75070"/>
              <a:gd name="adj2" fmla="val 32358"/>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Warehouse and reporting:</a:t>
            </a:r>
          </a:p>
          <a:p>
            <a:pPr marL="285750" indent="-285750">
              <a:buFont typeface="Arial"/>
              <a:buChar char="•"/>
            </a:pPr>
            <a:r>
              <a:rPr lang="en-US" sz="1600" i="1" dirty="0" smtClean="0">
                <a:solidFill>
                  <a:srgbClr val="FF0000"/>
                </a:solidFill>
              </a:rPr>
              <a:t>Not </a:t>
            </a:r>
            <a:r>
              <a:rPr lang="en-US" sz="1600" i="1" dirty="0">
                <a:solidFill>
                  <a:srgbClr val="FF0000"/>
                </a:solidFill>
              </a:rPr>
              <a:t>enough </a:t>
            </a:r>
            <a:r>
              <a:rPr lang="en-US" sz="1600" i="1" dirty="0" smtClean="0">
                <a:solidFill>
                  <a:srgbClr val="FF0000"/>
                </a:solidFill>
              </a:rPr>
              <a:t>requirements exist at </a:t>
            </a:r>
            <a:r>
              <a:rPr lang="en-US" sz="1600" i="1" dirty="0">
                <a:solidFill>
                  <a:srgbClr val="FF0000"/>
                </a:solidFill>
              </a:rPr>
              <a:t>this time to do anything other than </a:t>
            </a:r>
            <a:r>
              <a:rPr lang="en-US" sz="1600" i="1" dirty="0" smtClean="0">
                <a:solidFill>
                  <a:srgbClr val="FF0000"/>
                </a:solidFill>
              </a:rPr>
              <a:t>compare the effort to that of the KDW</a:t>
            </a:r>
            <a:r>
              <a:rPr lang="en-US" sz="1600" i="1" dirty="0">
                <a:solidFill>
                  <a:srgbClr val="FF0000"/>
                </a:solidFill>
              </a:rPr>
              <a:t>.</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a:t>
            </a:r>
          </a:p>
          <a:p>
            <a:pPr marL="285750" indent="-285750">
              <a:buFont typeface="Arial"/>
              <a:buChar char="•"/>
            </a:pPr>
            <a:r>
              <a:rPr lang="en-US" sz="1600" dirty="0" smtClean="0"/>
              <a:t>KFS data delivery work is expected to consume the CIT Data Delivery group through FY12.</a:t>
            </a:r>
          </a:p>
          <a:p>
            <a:endParaRPr lang="en-US" sz="1600" dirty="0"/>
          </a:p>
        </p:txBody>
      </p:sp>
      <p:sp>
        <p:nvSpPr>
          <p:cNvPr id="11" name="Rounded Rectangular Callout 10"/>
          <p:cNvSpPr/>
          <p:nvPr/>
        </p:nvSpPr>
        <p:spPr>
          <a:xfrm>
            <a:off x="4145122" y="4487333"/>
            <a:ext cx="4816156" cy="1796408"/>
          </a:xfrm>
          <a:prstGeom prst="wedgeRoundRectCallout">
            <a:avLst>
              <a:gd name="adj1" fmla="val -75665"/>
              <a:gd name="adj2" fmla="val -29972"/>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a:t>
            </a:r>
          </a:p>
          <a:p>
            <a:r>
              <a:rPr lang="en-US" sz="2000" b="1" dirty="0" smtClean="0"/>
              <a:t> </a:t>
            </a:r>
            <a:r>
              <a:rPr lang="en-US" sz="1600" dirty="0" smtClean="0"/>
              <a:t>Some systems, such as Cornell Connect</a:t>
            </a:r>
            <a:r>
              <a:rPr lang="en-US" sz="1600" dirty="0"/>
              <a:t> </a:t>
            </a:r>
            <a:r>
              <a:rPr lang="en-US" sz="1600" dirty="0" smtClean="0"/>
              <a:t>and Activity Insight for Academic reporting, are fed from the HRPY data mart and will be affected by changes in the structure. Impact to these systems is not accounted for at this time.</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56B7866-37BA-754D-B4A0-9DBBE1F1C2E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16</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a:t>HR/Payroll data propagation for data delivery: </a:t>
            </a:r>
            <a:r>
              <a:rPr lang="en-US" dirty="0" smtClean="0"/>
              <a:t>current</a:t>
            </a:r>
            <a:endParaRPr lang="en-US" dirty="0"/>
          </a:p>
        </p:txBody>
      </p:sp>
      <p:pic>
        <p:nvPicPr>
          <p:cNvPr id="9" name="Picture 8" descr="Pre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00" y="1341962"/>
            <a:ext cx="7810500" cy="4648200"/>
          </a:xfrm>
          <a:prstGeom prst="rect">
            <a:avLst/>
          </a:prstGeom>
        </p:spPr>
      </p:pic>
    </p:spTree>
    <p:extLst>
      <p:ext uri="{BB962C8B-B14F-4D97-AF65-F5344CB8AC3E}">
        <p14:creationId xmlns:p14="http://schemas.microsoft.com/office/powerpoint/2010/main" val="51242008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56B7866-37BA-754D-B4A0-9DBBE1F1C2E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17</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future</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Tree>
    <p:extLst>
      <p:ext uri="{BB962C8B-B14F-4D97-AF65-F5344CB8AC3E}">
        <p14:creationId xmlns:p14="http://schemas.microsoft.com/office/powerpoint/2010/main" val="302081667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56B7866-37BA-754D-B4A0-9DBBE1F1C2E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18</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questions</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
        <p:nvSpPr>
          <p:cNvPr id="7" name="Rounded Rectangular Callout 6"/>
          <p:cNvSpPr/>
          <p:nvPr/>
        </p:nvSpPr>
        <p:spPr>
          <a:xfrm>
            <a:off x="2184400" y="4611255"/>
            <a:ext cx="6959599" cy="1614435"/>
          </a:xfrm>
          <a:prstGeom prst="wedgeRoundRectCallout">
            <a:avLst>
              <a:gd name="adj1" fmla="val -20159"/>
              <a:gd name="adj2" fmla="val -4988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mj-lt"/>
              <a:buAutoNum type="arabicPeriod"/>
            </a:pPr>
            <a:r>
              <a:rPr lang="en-US" dirty="0" smtClean="0"/>
              <a:t>Do we keep our historical data as is or convert it?</a:t>
            </a:r>
          </a:p>
          <a:p>
            <a:pPr marL="342900" indent="-342900">
              <a:buFont typeface="+mj-lt"/>
              <a:buAutoNum type="arabicPeriod"/>
            </a:pPr>
            <a:r>
              <a:rPr lang="en-US" dirty="0" smtClean="0"/>
              <a:t>Workday </a:t>
            </a:r>
            <a:r>
              <a:rPr lang="en-US" dirty="0"/>
              <a:t>data representation and extraction is unconventional and there is no data model or data dictionary.  What is the process and effort extract, transform and load</a:t>
            </a:r>
            <a:r>
              <a:rPr lang="en-US" dirty="0" smtClean="0"/>
              <a:t>?</a:t>
            </a:r>
          </a:p>
          <a:p>
            <a:pPr marL="342900" indent="-342900">
              <a:buFont typeface="+mj-lt"/>
              <a:buAutoNum type="arabicPeriod"/>
            </a:pPr>
            <a:r>
              <a:rPr lang="en-US" dirty="0" smtClean="0"/>
              <a:t>What </a:t>
            </a:r>
            <a:r>
              <a:rPr lang="en-US" dirty="0"/>
              <a:t>are the requirements of the new </a:t>
            </a:r>
            <a:r>
              <a:rPr lang="en-US" dirty="0" smtClean="0"/>
              <a:t>data mart</a:t>
            </a:r>
            <a:r>
              <a:rPr lang="en-US" dirty="0"/>
              <a:t>?</a:t>
            </a:r>
          </a:p>
          <a:p>
            <a:endParaRPr lang="en-US" dirty="0"/>
          </a:p>
        </p:txBody>
      </p:sp>
    </p:spTree>
    <p:extLst>
      <p:ext uri="{BB962C8B-B14F-4D97-AF65-F5344CB8AC3E}">
        <p14:creationId xmlns:p14="http://schemas.microsoft.com/office/powerpoint/2010/main" val="122541477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lstStyle/>
          <a:p>
            <a:r>
              <a:rPr lang="en-US" dirty="0" smtClean="0"/>
              <a:t>Impact – Risks</a:t>
            </a:r>
            <a:endParaRPr lang="en-US" dirty="0"/>
          </a:p>
        </p:txBody>
      </p:sp>
      <p:sp>
        <p:nvSpPr>
          <p:cNvPr id="4" name="Date Placeholder 3"/>
          <p:cNvSpPr>
            <a:spLocks noGrp="1"/>
          </p:cNvSpPr>
          <p:nvPr>
            <p:ph type="dt" sz="half" idx="10"/>
          </p:nvPr>
        </p:nvSpPr>
        <p:spPr/>
        <p:txBody>
          <a:bodyPr/>
          <a:lstStyle/>
          <a:p>
            <a:fld id="{CD61A4A2-9723-A542-8150-F1A40481457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19</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675492629"/>
              </p:ext>
            </p:extLst>
          </p:nvPr>
        </p:nvGraphicFramePr>
        <p:xfrm>
          <a:off x="457200" y="1341438"/>
          <a:ext cx="8318500" cy="4094479"/>
        </p:xfrm>
        <a:graphic>
          <a:graphicData uri="http://schemas.openxmlformats.org/drawingml/2006/table">
            <a:tbl>
              <a:tblPr firstRow="1" bandRow="1">
                <a:tableStyleId>{5C22544A-7EE6-4342-B048-85BDC9FD1C3A}</a:tableStyleId>
              </a:tblPr>
              <a:tblGrid>
                <a:gridCol w="4159250"/>
                <a:gridCol w="4159250"/>
              </a:tblGrid>
              <a:tr h="370840">
                <a:tc>
                  <a:txBody>
                    <a:bodyPr/>
                    <a:lstStyle/>
                    <a:p>
                      <a:r>
                        <a:rPr lang="en-US" dirty="0" smtClean="0"/>
                        <a:t>Category</a:t>
                      </a:r>
                      <a:r>
                        <a:rPr lang="en-US" baseline="0" dirty="0" smtClean="0"/>
                        <a:t> of Risk</a:t>
                      </a:r>
                      <a:endParaRPr lang="en-US" dirty="0"/>
                    </a:p>
                  </a:txBody>
                  <a:tcPr/>
                </a:tc>
                <a:tc>
                  <a:txBody>
                    <a:bodyPr/>
                    <a:lstStyle/>
                    <a:p>
                      <a:r>
                        <a:rPr lang="en-US" dirty="0" smtClean="0"/>
                        <a:t>Risk of Failure</a:t>
                      </a:r>
                      <a:endParaRPr lang="en-US" dirty="0"/>
                    </a:p>
                  </a:txBody>
                  <a:tcPr/>
                </a:tc>
              </a:tr>
              <a:tr h="370840">
                <a:tc>
                  <a:txBody>
                    <a:bodyPr/>
                    <a:lstStyle/>
                    <a:p>
                      <a:r>
                        <a:rPr lang="en-US" sz="1400" dirty="0" smtClean="0"/>
                        <a:t>Reporting and Business Intelligence</a:t>
                      </a:r>
                      <a:endParaRPr lang="en-US" sz="1400" dirty="0"/>
                    </a:p>
                  </a:txBody>
                  <a:tcPr/>
                </a:tc>
                <a:tc>
                  <a:txBody>
                    <a:bodyPr/>
                    <a:lstStyle/>
                    <a:p>
                      <a:r>
                        <a:rPr lang="en-US" sz="1400" dirty="0" smtClean="0"/>
                        <a:t>Reporting</a:t>
                      </a:r>
                      <a:r>
                        <a:rPr lang="en-US" sz="1400" baseline="0" dirty="0" smtClean="0"/>
                        <a:t> over time, reporting with other data such as financial records is inadequate.</a:t>
                      </a:r>
                      <a:endParaRPr lang="en-US" sz="1400" dirty="0"/>
                    </a:p>
                  </a:txBody>
                  <a:tcPr/>
                </a:tc>
              </a:tr>
              <a:tr h="370840">
                <a:tc>
                  <a:txBody>
                    <a:bodyPr/>
                    <a:lstStyle/>
                    <a:p>
                      <a:r>
                        <a:rPr lang="en-US" sz="1400" dirty="0" smtClean="0"/>
                        <a:t>Cornell Community</a:t>
                      </a:r>
                      <a:endParaRPr lang="en-US" sz="1400" dirty="0"/>
                    </a:p>
                  </a:txBody>
                  <a:tcPr/>
                </a:tc>
                <a:tc>
                  <a:txBody>
                    <a:bodyPr/>
                    <a:lstStyle/>
                    <a:p>
                      <a:r>
                        <a:rPr lang="en-US" sz="1400" dirty="0" smtClean="0"/>
                        <a:t>Multiple enterprise systems</a:t>
                      </a:r>
                      <a:r>
                        <a:rPr lang="en-US" sz="1400" baseline="0" dirty="0" smtClean="0"/>
                        <a:t> will be the data of record for creation of “people”.  Duplicate people, reporting, knowledge of primary affiliation to university, inaccurate data, duplicity of data and so forth will be issues the University will need to address technically and through business process definition.</a:t>
                      </a:r>
                      <a:endParaRPr lang="en-US" sz="1400" dirty="0"/>
                    </a:p>
                  </a:txBody>
                  <a:tcPr/>
                </a:tc>
              </a:tr>
              <a:tr h="370840">
                <a:tc>
                  <a:txBody>
                    <a:bodyPr/>
                    <a:lstStyle/>
                    <a:p>
                      <a:r>
                        <a:rPr lang="en-US" sz="1400" dirty="0" smtClean="0"/>
                        <a:t>Provisioning</a:t>
                      </a:r>
                      <a:endParaRPr lang="en-US" sz="1400" dirty="0"/>
                    </a:p>
                  </a:txBody>
                  <a:tcPr/>
                </a:tc>
                <a:tc>
                  <a:txBody>
                    <a:bodyPr/>
                    <a:lstStyle/>
                    <a:p>
                      <a:r>
                        <a:rPr lang="en-US" sz="1400" dirty="0" smtClean="0"/>
                        <a:t>All processes related</a:t>
                      </a:r>
                      <a:r>
                        <a:rPr lang="en-US" sz="1400" baseline="0" dirty="0" smtClean="0"/>
                        <a:t> to provisioning and de-provisioning a person within the Cornell community who spans multiple enterprise systems.</a:t>
                      </a:r>
                      <a:endParaRPr lang="en-US" sz="1400" dirty="0"/>
                    </a:p>
                  </a:txBody>
                  <a:tcPr/>
                </a:tc>
              </a:tr>
              <a:tr h="370840">
                <a:tc>
                  <a:txBody>
                    <a:bodyPr/>
                    <a:lstStyle/>
                    <a:p>
                      <a:r>
                        <a:rPr lang="en-US" sz="1400" dirty="0" smtClean="0"/>
                        <a:t>Time Collection</a:t>
                      </a:r>
                      <a:endParaRPr lang="en-US" sz="1400" dirty="0"/>
                    </a:p>
                  </a:txBody>
                  <a:tcPr/>
                </a:tc>
                <a:tc>
                  <a:txBody>
                    <a:bodyPr/>
                    <a:lstStyle/>
                    <a:p>
                      <a:r>
                        <a:rPr lang="en-US" sz="1400" dirty="0" smtClean="0"/>
                        <a:t>University</a:t>
                      </a:r>
                      <a:r>
                        <a:rPr lang="en-US" sz="1400" baseline="0" dirty="0" smtClean="0"/>
                        <a:t> has 2 time collection systems.  Upgrade to one or both time collection systems imposes a significant risk to calculation of paychecks. </a:t>
                      </a:r>
                      <a:endParaRPr lang="en-US" sz="1400" dirty="0"/>
                    </a:p>
                  </a:txBody>
                  <a:tcPr/>
                </a:tc>
              </a:tr>
              <a:tr h="370840">
                <a:tc>
                  <a:txBody>
                    <a:bodyPr/>
                    <a:lstStyle/>
                    <a:p>
                      <a:r>
                        <a:rPr lang="en-US" sz="1400" dirty="0" smtClean="0"/>
                        <a:t>Resources</a:t>
                      </a:r>
                      <a:endParaRPr lang="en-US" sz="1400" dirty="0"/>
                    </a:p>
                  </a:txBody>
                  <a:tcPr/>
                </a:tc>
                <a:tc>
                  <a:txBody>
                    <a:bodyPr/>
                    <a:lstStyle/>
                    <a:p>
                      <a:endParaRPr lang="en-US" sz="1400" dirty="0"/>
                    </a:p>
                  </a:txBody>
                  <a:tcPr/>
                </a:tc>
              </a:tr>
            </a:tbl>
          </a:graphicData>
        </a:graphic>
      </p:graphicFrame>
    </p:spTree>
    <p:extLst>
      <p:ext uri="{BB962C8B-B14F-4D97-AF65-F5344CB8AC3E}">
        <p14:creationId xmlns:p14="http://schemas.microsoft.com/office/powerpoint/2010/main" val="333219982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Impacts to other systems</a:t>
            </a:r>
          </a:p>
          <a:p>
            <a:pPr lvl="1"/>
            <a:r>
              <a:rPr lang="en-US" dirty="0" smtClean="0"/>
              <a:t>PeopleSoft</a:t>
            </a:r>
          </a:p>
          <a:p>
            <a:pPr lvl="1"/>
            <a:r>
              <a:rPr lang="en-US" dirty="0" smtClean="0"/>
              <a:t>Time collection</a:t>
            </a:r>
          </a:p>
          <a:p>
            <a:pPr lvl="1"/>
            <a:r>
              <a:rPr lang="en-US" dirty="0" err="1" smtClean="0"/>
              <a:t>Kuali</a:t>
            </a:r>
            <a:r>
              <a:rPr lang="en-US" dirty="0" smtClean="0"/>
              <a:t> Financial System</a:t>
            </a:r>
          </a:p>
          <a:p>
            <a:pPr lvl="1"/>
            <a:r>
              <a:rPr lang="en-US" dirty="0" smtClean="0"/>
              <a:t>Identity </a:t>
            </a:r>
            <a:r>
              <a:rPr lang="en-US" dirty="0"/>
              <a:t>M</a:t>
            </a:r>
            <a:r>
              <a:rPr lang="en-US" dirty="0" smtClean="0"/>
              <a:t>anagement’s tools</a:t>
            </a:r>
          </a:p>
          <a:p>
            <a:pPr lvl="1"/>
            <a:r>
              <a:rPr lang="en-US" dirty="0" smtClean="0"/>
              <a:t>Data delivery solutions</a:t>
            </a:r>
          </a:p>
          <a:p>
            <a:pPr lvl="1"/>
            <a:r>
              <a:rPr lang="en-US" dirty="0" smtClean="0"/>
              <a:t>Others</a:t>
            </a:r>
          </a:p>
          <a:p>
            <a:r>
              <a:rPr lang="en-US" dirty="0" smtClean="0"/>
              <a:t>Risks and challenges</a:t>
            </a:r>
          </a:p>
          <a:p>
            <a:r>
              <a:rPr lang="en-US" dirty="0" smtClean="0"/>
              <a:t>Estimates</a:t>
            </a:r>
          </a:p>
          <a:p>
            <a:r>
              <a:rPr lang="en-US" dirty="0" smtClean="0"/>
              <a:t>Next steps</a:t>
            </a:r>
          </a:p>
          <a:p>
            <a:endParaRPr lang="en-US" dirty="0" smtClean="0"/>
          </a:p>
          <a:p>
            <a:endParaRPr lang="en-US" dirty="0"/>
          </a:p>
        </p:txBody>
      </p:sp>
      <p:sp>
        <p:nvSpPr>
          <p:cNvPr id="4" name="Date Placeholder 3"/>
          <p:cNvSpPr>
            <a:spLocks noGrp="1"/>
          </p:cNvSpPr>
          <p:nvPr>
            <p:ph type="dt" sz="half" idx="10"/>
          </p:nvPr>
        </p:nvSpPr>
        <p:spPr/>
        <p:txBody>
          <a:bodyPr/>
          <a:lstStyle/>
          <a:p>
            <a:fld id="{6E943DD7-6FE3-8149-8616-580EEC60D2B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a:t>
            </a:fld>
            <a:endParaRPr lang="en-US"/>
          </a:p>
        </p:txBody>
      </p:sp>
    </p:spTree>
    <p:extLst>
      <p:ext uri="{BB962C8B-B14F-4D97-AF65-F5344CB8AC3E}">
        <p14:creationId xmlns:p14="http://schemas.microsoft.com/office/powerpoint/2010/main" val="237048593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The Biggest Variables</a:t>
            </a:r>
            <a:endParaRPr lang="en-US" dirty="0"/>
          </a:p>
        </p:txBody>
      </p:sp>
      <p:sp>
        <p:nvSpPr>
          <p:cNvPr id="3" name="Content Placeholder 2"/>
          <p:cNvSpPr>
            <a:spLocks noGrp="1"/>
          </p:cNvSpPr>
          <p:nvPr>
            <p:ph idx="1"/>
          </p:nvPr>
        </p:nvSpPr>
        <p:spPr/>
        <p:txBody>
          <a:bodyPr>
            <a:normAutofit fontScale="85000" lnSpcReduction="10000"/>
          </a:bodyPr>
          <a:lstStyle/>
          <a:p>
            <a:pPr lvl="1"/>
            <a:r>
              <a:rPr lang="en-US" dirty="0" smtClean="0"/>
              <a:t>Data delivery for HR/PY:  What is the end goal? What are the requirements? Just how different will the extract/transforms from Workday be? (Based </a:t>
            </a:r>
            <a:r>
              <a:rPr lang="en-US" dirty="0"/>
              <a:t>purely on the KDW experience and </a:t>
            </a:r>
            <a:r>
              <a:rPr lang="en-US" dirty="0" smtClean="0"/>
              <a:t>plans, this is currently 2/3s of the entire technical cost estimate.)</a:t>
            </a:r>
          </a:p>
          <a:p>
            <a:pPr lvl="1"/>
            <a:r>
              <a:rPr lang="en-US" dirty="0" smtClean="0"/>
              <a:t>Time collection options: </a:t>
            </a:r>
            <a:r>
              <a:rPr lang="en-US" dirty="0" err="1" smtClean="0"/>
              <a:t>Kronos</a:t>
            </a:r>
            <a:r>
              <a:rPr lang="en-US" dirty="0" smtClean="0"/>
              <a:t> 100% or (remediate both COLTS </a:t>
            </a:r>
            <a:r>
              <a:rPr lang="en-US" i="1" dirty="0" smtClean="0"/>
              <a:t>and</a:t>
            </a:r>
            <a:r>
              <a:rPr lang="en-US" dirty="0" smtClean="0"/>
              <a:t> </a:t>
            </a:r>
            <a:r>
              <a:rPr lang="en-US" dirty="0" err="1" smtClean="0"/>
              <a:t>Kronos</a:t>
            </a:r>
            <a:r>
              <a:rPr lang="en-US" dirty="0" smtClean="0"/>
              <a:t>)?</a:t>
            </a:r>
          </a:p>
          <a:p>
            <a:pPr lvl="1"/>
            <a:r>
              <a:rPr lang="en-US" dirty="0" smtClean="0"/>
              <a:t>Integration options : point to point or through a SOA tool for CU &lt;-&gt;Workday a2a traffic? (SOA is not included in the estimate at all so the default is point to point.)</a:t>
            </a:r>
          </a:p>
          <a:p>
            <a:pPr lvl="1"/>
            <a:r>
              <a:rPr lang="en-US" dirty="0" smtClean="0"/>
              <a:t>Payroll 3</a:t>
            </a:r>
            <a:r>
              <a:rPr lang="en-US" baseline="30000" dirty="0" smtClean="0"/>
              <a:t>rd</a:t>
            </a:r>
            <a:r>
              <a:rPr lang="en-US" dirty="0" smtClean="0"/>
              <a:t> party integration advice: to what degree?</a:t>
            </a:r>
          </a:p>
          <a:p>
            <a:pPr lvl="1"/>
            <a:r>
              <a:rPr lang="en-US" dirty="0" smtClean="0"/>
              <a:t>Payroll: data modeling and report writing request</a:t>
            </a:r>
          </a:p>
          <a:p>
            <a:pPr marL="0" indent="0">
              <a:buNone/>
            </a:pPr>
            <a:endParaRPr lang="en-US" dirty="0"/>
          </a:p>
        </p:txBody>
      </p:sp>
      <p:sp>
        <p:nvSpPr>
          <p:cNvPr id="4" name="Date Placeholder 3"/>
          <p:cNvSpPr>
            <a:spLocks noGrp="1"/>
          </p:cNvSpPr>
          <p:nvPr>
            <p:ph type="dt" sz="half" idx="10"/>
          </p:nvPr>
        </p:nvSpPr>
        <p:spPr/>
        <p:txBody>
          <a:bodyPr/>
          <a:lstStyle/>
          <a:p>
            <a:fld id="{A56B7866-37BA-754D-B4A0-9DBBE1F1C2E7}"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20</a:t>
            </a:fld>
            <a:endParaRPr lang="en-US"/>
          </a:p>
        </p:txBody>
      </p:sp>
    </p:spTree>
    <p:extLst>
      <p:ext uri="{BB962C8B-B14F-4D97-AF65-F5344CB8AC3E}">
        <p14:creationId xmlns:p14="http://schemas.microsoft.com/office/powerpoint/2010/main" val="73566361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hlinkClick r:id="rId3"/>
              </a:rPr>
              <a:t>Estimate Subtotals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21</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4238175228"/>
              </p:ext>
            </p:extLst>
          </p:nvPr>
        </p:nvGraphicFramePr>
        <p:xfrm>
          <a:off x="932891" y="1082312"/>
          <a:ext cx="7747654" cy="3478460"/>
        </p:xfrm>
        <a:graphic>
          <a:graphicData uri="http://schemas.openxmlformats.org/drawingml/2006/table">
            <a:tbl>
              <a:tblPr firstRow="1" bandRow="1">
                <a:tableStyleId>{3C2FFA5D-87B4-456A-9821-1D502468CF0F}</a:tableStyleId>
              </a:tblPr>
              <a:tblGrid>
                <a:gridCol w="4187437"/>
                <a:gridCol w="1778822"/>
                <a:gridCol w="1781395"/>
              </a:tblGrid>
              <a:tr h="6689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469993">
                <a:tc>
                  <a:txBody>
                    <a:bodyPr/>
                    <a:lstStyle/>
                    <a:p>
                      <a:pPr algn="l" fontAlgn="t"/>
                      <a:r>
                        <a:rPr lang="en-US" sz="1600" b="0" i="0" u="none" strike="noStrike" dirty="0">
                          <a:effectLst/>
                          <a:latin typeface="Arial"/>
                        </a:rPr>
                        <a:t>Identify Management and IT Security</a:t>
                      </a:r>
                    </a:p>
                  </a:txBody>
                  <a:tcPr marL="12700" marR="12700" marT="12700" marB="0"/>
                </a:tc>
                <a:tc>
                  <a:txBody>
                    <a:bodyPr/>
                    <a:lstStyle/>
                    <a:p>
                      <a:pPr algn="r" fontAlgn="t"/>
                      <a:r>
                        <a:rPr lang="en-US" sz="1600" b="0" i="0" u="none" strike="noStrike">
                          <a:effectLst/>
                          <a:latin typeface="Arial"/>
                        </a:rPr>
                        <a:t> $212,000 </a:t>
                      </a:r>
                    </a:p>
                  </a:txBody>
                  <a:tcPr marL="12700" marR="12700" marT="12700" marB="0"/>
                </a:tc>
                <a:tc>
                  <a:txBody>
                    <a:bodyPr/>
                    <a:lstStyle/>
                    <a:p>
                      <a:pPr algn="r" fontAlgn="t"/>
                      <a:r>
                        <a:rPr lang="en-US" sz="1600" b="0" i="0" u="none" strike="noStrike">
                          <a:effectLst/>
                          <a:latin typeface="Arial"/>
                        </a:rPr>
                        <a:t> $318,000 </a:t>
                      </a:r>
                    </a:p>
                  </a:txBody>
                  <a:tcPr marL="12700" marR="12700" marT="12700" marB="0"/>
                </a:tc>
              </a:tr>
              <a:tr h="414304">
                <a:tc>
                  <a:txBody>
                    <a:bodyPr/>
                    <a:lstStyle/>
                    <a:p>
                      <a:pPr algn="l" fontAlgn="t"/>
                      <a:r>
                        <a:rPr lang="en-US" sz="1600" b="0" i="0" u="none" strike="noStrike" dirty="0">
                          <a:effectLst/>
                          <a:latin typeface="Arial"/>
                        </a:rPr>
                        <a:t>Direct, Core Workday transactional impact</a:t>
                      </a:r>
                    </a:p>
                  </a:txBody>
                  <a:tcPr marL="12700" marR="12700" marT="12700" marB="0"/>
                </a:tc>
                <a:tc>
                  <a:txBody>
                    <a:bodyPr/>
                    <a:lstStyle/>
                    <a:p>
                      <a:pPr algn="r" fontAlgn="t"/>
                      <a:r>
                        <a:rPr lang="en-US" sz="1600" b="0" i="0" u="none" strike="noStrike">
                          <a:effectLst/>
                          <a:latin typeface="Arial"/>
                        </a:rPr>
                        <a:t> $1,067,000 </a:t>
                      </a:r>
                    </a:p>
                  </a:txBody>
                  <a:tcPr marL="12700" marR="12700" marT="12700" marB="0"/>
                </a:tc>
                <a:tc>
                  <a:txBody>
                    <a:bodyPr/>
                    <a:lstStyle/>
                    <a:p>
                      <a:pPr algn="r" fontAlgn="t"/>
                      <a:r>
                        <a:rPr lang="en-US" sz="1600" b="0" i="0" u="none" strike="noStrike">
                          <a:effectLst/>
                          <a:latin typeface="Arial"/>
                        </a:rPr>
                        <a:t> $1,853,500 </a:t>
                      </a:r>
                    </a:p>
                  </a:txBody>
                  <a:tcPr marL="12700" marR="12700" marT="12700" marB="0"/>
                </a:tc>
              </a:tr>
              <a:tr h="426728">
                <a:tc>
                  <a:txBody>
                    <a:bodyPr/>
                    <a:lstStyle/>
                    <a:p>
                      <a:pPr algn="l" fontAlgn="t"/>
                      <a:r>
                        <a:rPr lang="en-US" sz="1600" b="0" i="0" u="none" strike="noStrike">
                          <a:effectLst/>
                          <a:latin typeface="Arial"/>
                        </a:rPr>
                        <a:t>Data deliver, warehouses and BI</a:t>
                      </a:r>
                    </a:p>
                  </a:txBody>
                  <a:tcPr marL="12700" marR="12700" marT="12700" marB="0"/>
                </a:tc>
                <a:tc>
                  <a:txBody>
                    <a:bodyPr/>
                    <a:lstStyle/>
                    <a:p>
                      <a:pPr algn="r" fontAlgn="t"/>
                      <a:r>
                        <a:rPr lang="en-US" sz="1600" b="0" i="0" u="none" strike="noStrike">
                          <a:effectLst/>
                          <a:latin typeface="Arial"/>
                        </a:rPr>
                        <a:t> $2,000,000 </a:t>
                      </a:r>
                    </a:p>
                  </a:txBody>
                  <a:tcPr marL="12700" marR="12700" marT="12700" marB="0"/>
                </a:tc>
                <a:tc>
                  <a:txBody>
                    <a:bodyPr/>
                    <a:lstStyle/>
                    <a:p>
                      <a:pPr algn="r" fontAlgn="t"/>
                      <a:r>
                        <a:rPr lang="en-US" sz="1600" b="0" i="0" u="none" strike="noStrike">
                          <a:effectLst/>
                          <a:latin typeface="Arial"/>
                        </a:rPr>
                        <a:t> $3,000,000 </a:t>
                      </a:r>
                    </a:p>
                  </a:txBody>
                  <a:tcPr marL="12700" marR="12700" marT="12700" marB="0"/>
                </a:tc>
              </a:tr>
              <a:tr h="374613">
                <a:tc>
                  <a:txBody>
                    <a:bodyPr/>
                    <a:lstStyle/>
                    <a:p>
                      <a:pPr algn="l" fontAlgn="t"/>
                      <a:r>
                        <a:rPr lang="en-US" sz="1600" b="0" i="0" u="none" strike="noStrike">
                          <a:effectLst/>
                          <a:latin typeface="Arial"/>
                        </a:rPr>
                        <a:t>Niche or unit apps</a:t>
                      </a:r>
                    </a:p>
                  </a:txBody>
                  <a:tcPr marL="12700" marR="12700" marT="12700" marB="0"/>
                </a:tc>
                <a:tc>
                  <a:txBody>
                    <a:bodyPr/>
                    <a:lstStyle/>
                    <a:p>
                      <a:pPr algn="r" fontAlgn="t"/>
                      <a:r>
                        <a:rPr lang="en-US" sz="1600" b="0" i="0" u="none" strike="noStrike">
                          <a:effectLst/>
                          <a:latin typeface="Arial"/>
                        </a:rPr>
                        <a:t> $61,000 </a:t>
                      </a:r>
                    </a:p>
                  </a:txBody>
                  <a:tcPr marL="12700" marR="12700" marT="12700" marB="0"/>
                </a:tc>
                <a:tc>
                  <a:txBody>
                    <a:bodyPr/>
                    <a:lstStyle/>
                    <a:p>
                      <a:pPr algn="r" fontAlgn="t"/>
                      <a:r>
                        <a:rPr lang="en-US" sz="1600" b="0" i="0" u="none" strike="noStrike">
                          <a:effectLst/>
                          <a:latin typeface="Arial"/>
                        </a:rPr>
                        <a:t> $90,000 </a:t>
                      </a:r>
                    </a:p>
                  </a:txBody>
                  <a:tcPr marL="12700" marR="12700" marT="12700" marB="0"/>
                </a:tc>
              </a:tr>
              <a:tr h="374613">
                <a:tc>
                  <a:txBody>
                    <a:bodyPr/>
                    <a:lstStyle/>
                    <a:p>
                      <a:pPr algn="l" fontAlgn="t"/>
                      <a:r>
                        <a:rPr lang="en-US" sz="1600" b="0" i="0" u="none" strike="noStrike">
                          <a:effectLst/>
                          <a:latin typeface="Arial"/>
                        </a:rPr>
                        <a:t>General Technical</a:t>
                      </a:r>
                    </a:p>
                  </a:txBody>
                  <a:tcPr marL="12700" marR="12700" marT="12700" marB="0"/>
                </a:tc>
                <a:tc>
                  <a:txBody>
                    <a:bodyPr/>
                    <a:lstStyle/>
                    <a:p>
                      <a:pPr algn="r" fontAlgn="t"/>
                      <a:r>
                        <a:rPr lang="en-US" sz="1600" b="0" i="0" u="none" strike="noStrike">
                          <a:effectLst/>
                          <a:latin typeface="Arial"/>
                        </a:rPr>
                        <a:t> $19,000 </a:t>
                      </a:r>
                    </a:p>
                  </a:txBody>
                  <a:tcPr marL="12700" marR="12700" marT="12700" marB="0"/>
                </a:tc>
                <a:tc>
                  <a:txBody>
                    <a:bodyPr/>
                    <a:lstStyle/>
                    <a:p>
                      <a:pPr algn="r" fontAlgn="t"/>
                      <a:r>
                        <a:rPr lang="en-US" sz="1600" b="0" i="0" u="none" strike="noStrike">
                          <a:effectLst/>
                          <a:latin typeface="Arial"/>
                        </a:rPr>
                        <a:t> $28,500 </a:t>
                      </a:r>
                    </a:p>
                  </a:txBody>
                  <a:tcPr marL="12700" marR="12700" marT="12700" marB="0"/>
                </a:tc>
              </a:tr>
              <a:tr h="374613">
                <a:tc>
                  <a:txBody>
                    <a:bodyPr/>
                    <a:lstStyle/>
                    <a:p>
                      <a:pPr algn="l" fontAlgn="t"/>
                      <a:r>
                        <a:rPr lang="en-US" sz="1600" b="0" i="0" u="none" strike="noStrike">
                          <a:effectLst/>
                          <a:latin typeface="Arial"/>
                        </a:rPr>
                        <a:t>Consult/Advise Payroll</a:t>
                      </a:r>
                    </a:p>
                  </a:txBody>
                  <a:tcPr marL="12700" marR="12700" marT="12700" marB="0"/>
                </a:tc>
                <a:tc>
                  <a:txBody>
                    <a:bodyPr/>
                    <a:lstStyle/>
                    <a:p>
                      <a:pPr algn="r" fontAlgn="t"/>
                      <a:r>
                        <a:rPr lang="en-US" sz="1600" b="0" i="0" u="none" strike="noStrike">
                          <a:effectLst/>
                          <a:latin typeface="Arial"/>
                        </a:rPr>
                        <a:t> $30,000 </a:t>
                      </a:r>
                    </a:p>
                  </a:txBody>
                  <a:tcPr marL="12700" marR="12700" marT="12700" marB="0"/>
                </a:tc>
                <a:tc>
                  <a:txBody>
                    <a:bodyPr/>
                    <a:lstStyle/>
                    <a:p>
                      <a:pPr algn="r" fontAlgn="t"/>
                      <a:r>
                        <a:rPr lang="en-US" sz="1600" b="0" i="0" u="none" strike="noStrike">
                          <a:effectLst/>
                          <a:latin typeface="Arial"/>
                        </a:rPr>
                        <a:t> $37,500 </a:t>
                      </a:r>
                    </a:p>
                  </a:txBody>
                  <a:tcPr marL="12700" marR="12700" marT="12700" marB="0"/>
                </a:tc>
              </a:tr>
              <a:tr h="374613">
                <a:tc>
                  <a:txBody>
                    <a:bodyPr/>
                    <a:lstStyle/>
                    <a:p>
                      <a:pPr algn="l" fontAlgn="ctr"/>
                      <a:r>
                        <a:rPr lang="en-US" sz="1600" b="1" i="0" u="none" strike="noStrike" dirty="0" smtClean="0">
                          <a:effectLst/>
                          <a:latin typeface="Arial"/>
                        </a:rPr>
                        <a:t>Core</a:t>
                      </a:r>
                      <a:r>
                        <a:rPr lang="en-US" sz="1600" b="1" i="0" u="none" strike="noStrike" baseline="0" dirty="0" smtClean="0">
                          <a:effectLst/>
                          <a:latin typeface="Arial"/>
                        </a:rPr>
                        <a:t> CIT Technical work totals</a:t>
                      </a:r>
                      <a:endParaRPr lang="en-US" sz="1600" b="1" i="0" u="none" strike="noStrike" dirty="0">
                        <a:effectLst/>
                        <a:latin typeface="Arial"/>
                      </a:endParaRPr>
                    </a:p>
                  </a:txBody>
                  <a:tcPr marL="12700" marR="12700" marT="12700" marB="0" anchor="ctr"/>
                </a:tc>
                <a:tc>
                  <a:txBody>
                    <a:bodyPr/>
                    <a:lstStyle/>
                    <a:p>
                      <a:pPr algn="r" fontAlgn="t"/>
                      <a:r>
                        <a:rPr lang="en-US" sz="1800" b="0" i="0" u="none" strike="noStrike" dirty="0">
                          <a:effectLst/>
                          <a:latin typeface="Arial"/>
                        </a:rPr>
                        <a:t> $3,389,000 </a:t>
                      </a:r>
                    </a:p>
                  </a:txBody>
                  <a:tcPr marL="12700" marR="12700" marT="12700" marB="0"/>
                </a:tc>
                <a:tc>
                  <a:txBody>
                    <a:bodyPr/>
                    <a:lstStyle/>
                    <a:p>
                      <a:pPr algn="r" fontAlgn="t"/>
                      <a:r>
                        <a:rPr lang="en-US" sz="1800" b="0" i="0" u="none" strike="noStrike" dirty="0">
                          <a:effectLst/>
                          <a:latin typeface="Arial"/>
                        </a:rPr>
                        <a:t> $5,327,500 </a:t>
                      </a:r>
                    </a:p>
                  </a:txBody>
                  <a:tcPr marL="12700" marR="12700" marT="12700" marB="0"/>
                </a:tc>
              </a:tr>
            </a:tbl>
          </a:graphicData>
        </a:graphic>
      </p:graphicFrame>
      <p:sp>
        <p:nvSpPr>
          <p:cNvPr id="3" name="TextBox 2"/>
          <p:cNvSpPr txBox="1"/>
          <p:nvPr/>
        </p:nvSpPr>
        <p:spPr>
          <a:xfrm>
            <a:off x="660401" y="4560772"/>
            <a:ext cx="6032421" cy="2031325"/>
          </a:xfrm>
          <a:prstGeom prst="rect">
            <a:avLst/>
          </a:prstGeom>
          <a:noFill/>
        </p:spPr>
        <p:txBody>
          <a:bodyPr wrap="none" rtlCol="0">
            <a:spAutoFit/>
          </a:bodyPr>
          <a:lstStyle/>
          <a:p>
            <a:r>
              <a:rPr lang="en-US" dirty="0" smtClean="0"/>
              <a:t>Based on $100/hour.</a:t>
            </a:r>
          </a:p>
          <a:p>
            <a:r>
              <a:rPr lang="en-US" b="1" dirty="0" smtClean="0"/>
              <a:t>Not included: </a:t>
            </a:r>
          </a:p>
          <a:p>
            <a:pPr marL="285750" indent="-285750">
              <a:buFont typeface="Arial"/>
              <a:buChar char="•"/>
            </a:pPr>
            <a:r>
              <a:rPr lang="en-US" dirty="0" smtClean="0"/>
              <a:t>Increased KRONOS license and support costs;</a:t>
            </a:r>
          </a:p>
          <a:p>
            <a:pPr marL="285750" indent="-285750">
              <a:buFont typeface="Arial"/>
              <a:buChar char="•"/>
            </a:pPr>
            <a:r>
              <a:rPr lang="en-US" dirty="0" smtClean="0"/>
              <a:t>Additional contingency for contractors ($150 to $200/hour)</a:t>
            </a:r>
          </a:p>
          <a:p>
            <a:pPr marL="285750" indent="-285750">
              <a:buFont typeface="Arial"/>
              <a:buChar char="•"/>
            </a:pPr>
            <a:r>
              <a:rPr lang="en-US" dirty="0" smtClean="0"/>
              <a:t>Changes to all systems downstream of </a:t>
            </a:r>
            <a:r>
              <a:rPr lang="en-US" dirty="0" err="1" smtClean="0"/>
              <a:t>datamarts</a:t>
            </a:r>
            <a:r>
              <a:rPr lang="en-US" dirty="0" smtClean="0"/>
              <a:t>;</a:t>
            </a:r>
            <a:endParaRPr lang="en-US" dirty="0"/>
          </a:p>
          <a:p>
            <a:pPr marL="285750" indent="-285750">
              <a:buFont typeface="Arial"/>
              <a:buChar char="•"/>
            </a:pPr>
            <a:r>
              <a:rPr lang="en-US" dirty="0" smtClean="0"/>
              <a:t>All time for functional team members;</a:t>
            </a:r>
          </a:p>
          <a:p>
            <a:pPr marL="285750" indent="-285750">
              <a:buFont typeface="Arial"/>
              <a:buChar char="•"/>
            </a:pPr>
            <a:r>
              <a:rPr lang="en-US" dirty="0" smtClean="0"/>
              <a:t>Technical Project overhead.</a:t>
            </a:r>
            <a:endParaRPr lang="en-US" dirty="0"/>
          </a:p>
        </p:txBody>
      </p:sp>
    </p:spTree>
    <p:extLst>
      <p:ext uri="{BB962C8B-B14F-4D97-AF65-F5344CB8AC3E}">
        <p14:creationId xmlns:p14="http://schemas.microsoft.com/office/powerpoint/2010/main" val="268377131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3"/>
              </a:rPr>
              <a:t>Estimate Subtotals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22</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1497817792"/>
              </p:ext>
            </p:extLst>
          </p:nvPr>
        </p:nvGraphicFramePr>
        <p:xfrm>
          <a:off x="660400" y="1274750"/>
          <a:ext cx="7420567" cy="2758311"/>
        </p:xfrm>
        <a:graphic>
          <a:graphicData uri="http://schemas.openxmlformats.org/drawingml/2006/table">
            <a:tbl>
              <a:tblPr firstRow="1" bandRow="1">
                <a:tableStyleId>{284E427A-3D55-4303-BF80-6455036E1DE7}</a:tableStyleId>
              </a:tblPr>
              <a:tblGrid>
                <a:gridCol w="4010654"/>
                <a:gridCol w="1703724"/>
                <a:gridCol w="1706189"/>
              </a:tblGrid>
              <a:tr h="4965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348874">
                <a:tc>
                  <a:txBody>
                    <a:bodyPr/>
                    <a:lstStyle/>
                    <a:p>
                      <a:pPr algn="l" fontAlgn="t"/>
                      <a:r>
                        <a:rPr lang="en-US" sz="1600" u="none" strike="noStrike" dirty="0" smtClean="0">
                          <a:effectLst/>
                        </a:rPr>
                        <a:t>Technical labor </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 $3,389,000 </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 $5,327,500 </a:t>
                      </a:r>
                      <a:endParaRPr lang="en-US" sz="1600" b="0" i="0" u="none" strike="noStrike" dirty="0">
                        <a:effectLst/>
                        <a:latin typeface="Arial"/>
                      </a:endParaRPr>
                    </a:p>
                  </a:txBody>
                  <a:tcPr marL="12700" marR="12700" marT="12700" marB="0"/>
                </a:tc>
              </a:tr>
              <a:tr h="307536">
                <a:tc>
                  <a:txBody>
                    <a:bodyPr/>
                    <a:lstStyle/>
                    <a:p>
                      <a:pPr algn="l" fontAlgn="t"/>
                      <a:r>
                        <a:rPr lang="en-US" sz="1600" u="none" strike="noStrike" dirty="0" err="1" smtClean="0">
                          <a:effectLst/>
                        </a:rPr>
                        <a:t>Kronos</a:t>
                      </a:r>
                      <a:r>
                        <a:rPr lang="en-US" sz="1600" u="none" strike="noStrike" dirty="0" smtClean="0">
                          <a:effectLst/>
                        </a:rPr>
                        <a:t> licenses</a:t>
                      </a:r>
                      <a:r>
                        <a:rPr lang="en-US" sz="1600" u="none" strike="noStrike" baseline="0" dirty="0" smtClean="0">
                          <a:effectLst/>
                        </a:rPr>
                        <a:t> , VMs,  and 1</a:t>
                      </a:r>
                      <a:r>
                        <a:rPr lang="en-US" sz="1600" u="none" strike="noStrike" baseline="30000" dirty="0" smtClean="0">
                          <a:effectLst/>
                        </a:rPr>
                        <a:t>st</a:t>
                      </a:r>
                      <a:r>
                        <a:rPr lang="en-US" sz="1600" u="none" strike="noStrike" baseline="0" dirty="0" smtClean="0">
                          <a:effectLst/>
                        </a:rPr>
                        <a:t> year support:</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$410,000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$410,00</a:t>
                      </a:r>
                      <a:endParaRPr lang="en-US" sz="1600" b="0" i="0" u="none" strike="noStrike" dirty="0">
                        <a:effectLst/>
                        <a:latin typeface="Arial"/>
                      </a:endParaRPr>
                    </a:p>
                  </a:txBody>
                  <a:tcPr marL="12700" marR="12700" marT="12700" marB="0"/>
                </a:tc>
              </a:tr>
              <a:tr h="504872">
                <a:tc>
                  <a:txBody>
                    <a:bodyPr/>
                    <a:lstStyle/>
                    <a:p>
                      <a:pPr algn="l" fontAlgn="t"/>
                      <a:r>
                        <a:rPr lang="en-US" sz="1600" u="none" strike="noStrike" dirty="0" smtClean="0">
                          <a:effectLst/>
                        </a:rPr>
                        <a:t>Contingency for $150/</a:t>
                      </a:r>
                      <a:r>
                        <a:rPr lang="en-US" sz="1600" u="none" strike="noStrike" baseline="0" dirty="0" smtClean="0">
                          <a:effectLst/>
                        </a:rPr>
                        <a:t> hour </a:t>
                      </a:r>
                      <a:r>
                        <a:rPr lang="en-US" sz="1600" u="none" strike="noStrike" dirty="0" smtClean="0">
                          <a:effectLst/>
                        </a:rPr>
                        <a:t>contractors for ½ of the work</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$500,000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$750,000</a:t>
                      </a:r>
                      <a:endParaRPr lang="en-US" sz="1600" b="0" i="0" u="none" strike="noStrike" dirty="0">
                        <a:effectLst/>
                        <a:latin typeface="Arial"/>
                      </a:endParaRPr>
                    </a:p>
                  </a:txBody>
                  <a:tcPr marL="12700" marR="12700" marT="12700" marB="0"/>
                </a:tc>
              </a:tr>
              <a:tr h="504872">
                <a:tc>
                  <a:txBody>
                    <a:bodyPr/>
                    <a:lstStyle/>
                    <a:p>
                      <a:pPr algn="l" fontAlgn="t"/>
                      <a:r>
                        <a:rPr lang="en-US" sz="1600" u="none" strike="noStrike" dirty="0" smtClean="0">
                          <a:effectLst/>
                        </a:rPr>
                        <a:t>Changes to all down stream systems (a complete guess!)</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a:t>
                      </a:r>
                      <a:r>
                        <a:rPr lang="en-US" sz="1600" u="none" strike="noStrike" dirty="0" smtClean="0">
                          <a:effectLst/>
                        </a:rPr>
                        <a:t>$100,000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$500,000</a:t>
                      </a:r>
                      <a:endParaRPr lang="en-US" sz="1600" b="0" i="0" u="none" strike="noStrike" dirty="0">
                        <a:effectLst/>
                        <a:latin typeface="Arial"/>
                      </a:endParaRPr>
                    </a:p>
                  </a:txBody>
                  <a:tcPr marL="12700" marR="12700" marT="12700" marB="0"/>
                </a:tc>
              </a:tr>
              <a:tr h="278074">
                <a:tc>
                  <a:txBody>
                    <a:bodyPr/>
                    <a:lstStyle/>
                    <a:p>
                      <a:pPr algn="l" fontAlgn="t"/>
                      <a:r>
                        <a:rPr lang="en-US" sz="1600" u="none" strike="noStrike" dirty="0" smtClean="0">
                          <a:effectLst/>
                        </a:rPr>
                        <a:t>Technical</a:t>
                      </a:r>
                      <a:r>
                        <a:rPr lang="en-US" sz="1600" u="none" strike="noStrike" baseline="0" dirty="0" smtClean="0">
                          <a:effectLst/>
                        </a:rPr>
                        <a:t> Project overhead (15%)</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a:t>
                      </a:r>
                      <a:r>
                        <a:rPr lang="en-US" sz="1600" u="none" strike="noStrike" dirty="0" smtClean="0">
                          <a:effectLst/>
                        </a:rPr>
                        <a:t>$525,000</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$37,500 </a:t>
                      </a:r>
                      <a:endParaRPr lang="en-US" sz="1600" b="0" i="0" u="none" strike="noStrike" dirty="0">
                        <a:effectLst/>
                        <a:latin typeface="Arial"/>
                      </a:endParaRPr>
                    </a:p>
                  </a:txBody>
                  <a:tcPr marL="12700" marR="12700" marT="12700" marB="0"/>
                </a:tc>
              </a:tr>
              <a:tr h="278074">
                <a:tc>
                  <a:txBody>
                    <a:bodyPr/>
                    <a:lstStyle/>
                    <a:p>
                      <a:pPr algn="l" fontAlgn="ctr"/>
                      <a:r>
                        <a:rPr lang="en-US" sz="2000" u="none" strike="noStrike" dirty="0" smtClean="0">
                          <a:effectLst/>
                        </a:rPr>
                        <a:t>Most complete estimate</a:t>
                      </a:r>
                      <a:endParaRPr lang="en-US" sz="2000" b="0" i="0" u="none" strike="noStrike" dirty="0">
                        <a:effectLst/>
                        <a:latin typeface="Arial"/>
                      </a:endParaRPr>
                    </a:p>
                  </a:txBody>
                  <a:tcPr marL="12700" marR="12700" marT="12700" marB="0" anchor="ctr"/>
                </a:tc>
                <a:tc>
                  <a:txBody>
                    <a:bodyPr/>
                    <a:lstStyle/>
                    <a:p>
                      <a:pPr algn="r" fontAlgn="b"/>
                      <a:r>
                        <a:rPr lang="en-US" sz="2000" b="0" i="0" u="none" strike="noStrike" dirty="0">
                          <a:solidFill>
                            <a:srgbClr val="000000"/>
                          </a:solidFill>
                          <a:effectLst/>
                          <a:latin typeface="Calibri"/>
                        </a:rPr>
                        <a:t>$4,924,000 </a:t>
                      </a:r>
                    </a:p>
                  </a:txBody>
                  <a:tcPr marL="12700" marR="12700" marT="12700" marB="0" anchor="b"/>
                </a:tc>
                <a:tc>
                  <a:txBody>
                    <a:bodyPr/>
                    <a:lstStyle/>
                    <a:p>
                      <a:pPr algn="r" fontAlgn="b"/>
                      <a:r>
                        <a:rPr lang="en-US" sz="2000" b="0" i="0" u="none" strike="noStrike" dirty="0">
                          <a:solidFill>
                            <a:srgbClr val="000000"/>
                          </a:solidFill>
                          <a:effectLst/>
                          <a:latin typeface="Calibri"/>
                        </a:rPr>
                        <a:t>$6,615,000 </a:t>
                      </a:r>
                    </a:p>
                  </a:txBody>
                  <a:tcPr marL="12700" marR="12700" marT="12700" marB="0" anchor="b"/>
                </a:tc>
              </a:tr>
            </a:tbl>
          </a:graphicData>
        </a:graphic>
      </p:graphicFrame>
      <p:sp>
        <p:nvSpPr>
          <p:cNvPr id="3" name="TextBox 2"/>
          <p:cNvSpPr txBox="1"/>
          <p:nvPr/>
        </p:nvSpPr>
        <p:spPr>
          <a:xfrm>
            <a:off x="660400" y="4821117"/>
            <a:ext cx="4044697" cy="923330"/>
          </a:xfrm>
          <a:prstGeom prst="rect">
            <a:avLst/>
          </a:prstGeom>
          <a:noFill/>
        </p:spPr>
        <p:txBody>
          <a:bodyPr wrap="none" rtlCol="0">
            <a:spAutoFit/>
          </a:bodyPr>
          <a:lstStyle/>
          <a:p>
            <a:endParaRPr lang="en-US" dirty="0" smtClean="0"/>
          </a:p>
          <a:p>
            <a:r>
              <a:rPr lang="en-US" b="1" dirty="0" smtClean="0"/>
              <a:t>Not included: </a:t>
            </a:r>
          </a:p>
          <a:p>
            <a:pPr marL="285750" indent="-285750">
              <a:buFont typeface="Arial"/>
              <a:buChar char="•"/>
            </a:pPr>
            <a:r>
              <a:rPr lang="en-US" dirty="0" smtClean="0"/>
              <a:t>All time for functional team members;</a:t>
            </a:r>
          </a:p>
        </p:txBody>
      </p:sp>
    </p:spTree>
    <p:extLst>
      <p:ext uri="{BB962C8B-B14F-4D97-AF65-F5344CB8AC3E}">
        <p14:creationId xmlns:p14="http://schemas.microsoft.com/office/powerpoint/2010/main" val="216695599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Recommended next near-term steps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Understand executive expectations for the next set of HR’s workday requests.</a:t>
            </a:r>
          </a:p>
          <a:p>
            <a:r>
              <a:rPr lang="en-US" dirty="0" smtClean="0"/>
              <a:t>When IT governance approves it….</a:t>
            </a:r>
            <a:endParaRPr lang="en-US" dirty="0"/>
          </a:p>
          <a:p>
            <a:pPr lvl="1"/>
            <a:r>
              <a:rPr lang="en-US" dirty="0" smtClean="0"/>
              <a:t>Get a project manager for the Technical Implementation.</a:t>
            </a:r>
          </a:p>
          <a:p>
            <a:pPr lvl="1"/>
            <a:r>
              <a:rPr lang="en-US" dirty="0" smtClean="0"/>
              <a:t>Determine and resolve resource </a:t>
            </a:r>
            <a:r>
              <a:rPr lang="en-US" dirty="0"/>
              <a:t>contentions with </a:t>
            </a:r>
            <a:r>
              <a:rPr lang="en-US" dirty="0" smtClean="0"/>
              <a:t>KFS and KC for data delivery work in particular.</a:t>
            </a:r>
            <a:endParaRPr lang="en-US" dirty="0"/>
          </a:p>
          <a:p>
            <a:pPr lvl="1"/>
            <a:r>
              <a:rPr lang="en-US" dirty="0" smtClean="0"/>
              <a:t>Address open questions presented</a:t>
            </a:r>
          </a:p>
          <a:p>
            <a:pPr lvl="1"/>
            <a:r>
              <a:rPr lang="en-US" dirty="0" smtClean="0"/>
              <a:t>Prepare </a:t>
            </a:r>
            <a:r>
              <a:rPr lang="en-US" dirty="0"/>
              <a:t>an implementation </a:t>
            </a:r>
            <a:r>
              <a:rPr lang="en-US" dirty="0" smtClean="0"/>
              <a:t>plan</a:t>
            </a:r>
          </a:p>
          <a:p>
            <a:pPr lvl="1"/>
            <a:r>
              <a:rPr lang="en-US" dirty="0"/>
              <a:t>Prototype a few integrations technically</a:t>
            </a:r>
          </a:p>
          <a:p>
            <a:pPr lvl="1"/>
            <a:r>
              <a:rPr lang="en-US" dirty="0"/>
              <a:t>Extend PS </a:t>
            </a:r>
            <a:r>
              <a:rPr lang="en-US" dirty="0" smtClean="0"/>
              <a:t>Meta Data analysis Consulting </a:t>
            </a:r>
            <a:r>
              <a:rPr lang="en-US" dirty="0"/>
              <a:t>engagement, and </a:t>
            </a:r>
            <a:r>
              <a:rPr lang="en-US" dirty="0" smtClean="0"/>
              <a:t>try </a:t>
            </a:r>
            <a:r>
              <a:rPr lang="en-US" dirty="0"/>
              <a:t>out 1 or 2 PS </a:t>
            </a:r>
            <a:r>
              <a:rPr lang="en-US" dirty="0" err="1" smtClean="0"/>
              <a:t>remediations</a:t>
            </a:r>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fld id="{9356FF94-F390-FE47-8880-9FE92DBF8004}"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23</a:t>
            </a:fld>
            <a:endParaRPr lang="en-US"/>
          </a:p>
        </p:txBody>
      </p:sp>
    </p:spTree>
    <p:extLst>
      <p:ext uri="{BB962C8B-B14F-4D97-AF65-F5344CB8AC3E}">
        <p14:creationId xmlns:p14="http://schemas.microsoft.com/office/powerpoint/2010/main" val="175485372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orkday_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452" y="423362"/>
            <a:ext cx="9011876" cy="685800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3</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Tree>
    <p:extLst>
      <p:ext uri="{BB962C8B-B14F-4D97-AF65-F5344CB8AC3E}">
        <p14:creationId xmlns:p14="http://schemas.microsoft.com/office/powerpoint/2010/main" val="133898186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orkday_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267" y="419755"/>
            <a:ext cx="9011876" cy="685800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4</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
        <p:nvSpPr>
          <p:cNvPr id="2" name="Rounded Rectangular Callout 1"/>
          <p:cNvSpPr/>
          <p:nvPr/>
        </p:nvSpPr>
        <p:spPr>
          <a:xfrm>
            <a:off x="6553200" y="1881426"/>
            <a:ext cx="1828800" cy="605947"/>
          </a:xfrm>
          <a:prstGeom prst="wedgeRoundRectCallout">
            <a:avLst>
              <a:gd name="adj1" fmla="val -117840"/>
              <a:gd name="adj2" fmla="val 272700"/>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Enterprise Learning Mgmt.</a:t>
            </a:r>
            <a:endParaRPr lang="en-US" sz="1600" dirty="0"/>
          </a:p>
        </p:txBody>
      </p:sp>
      <p:sp>
        <p:nvSpPr>
          <p:cNvPr id="10" name="Rounded Rectangular Callout 9"/>
          <p:cNvSpPr/>
          <p:nvPr/>
        </p:nvSpPr>
        <p:spPr>
          <a:xfrm>
            <a:off x="6581821" y="2825734"/>
            <a:ext cx="1800179" cy="869071"/>
          </a:xfrm>
          <a:prstGeom prst="wedgeRoundRectCallout">
            <a:avLst>
              <a:gd name="adj1" fmla="val -119584"/>
              <a:gd name="adj2" fmla="val 127513"/>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Emergency Mass Notification</a:t>
            </a:r>
            <a:endParaRPr lang="en-US" sz="1600" dirty="0"/>
          </a:p>
        </p:txBody>
      </p:sp>
      <p:sp>
        <p:nvSpPr>
          <p:cNvPr id="11" name="Rounded Rectangular Callout 10"/>
          <p:cNvSpPr/>
          <p:nvPr/>
        </p:nvSpPr>
        <p:spPr>
          <a:xfrm>
            <a:off x="6581821" y="4018848"/>
            <a:ext cx="1800180" cy="654752"/>
          </a:xfrm>
          <a:prstGeom prst="wedgeRoundRectCallout">
            <a:avLst>
              <a:gd name="adj1" fmla="val -111011"/>
              <a:gd name="adj2" fmla="val 121079"/>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Set of Identity </a:t>
            </a:r>
            <a:r>
              <a:rPr lang="en-US" sz="1600" dirty="0" err="1" smtClean="0"/>
              <a:t>Mgmt</a:t>
            </a:r>
            <a:r>
              <a:rPr lang="en-US" sz="1600" dirty="0" smtClean="0"/>
              <a:t> tools</a:t>
            </a:r>
            <a:endParaRPr lang="en-US" sz="1600" dirty="0"/>
          </a:p>
        </p:txBody>
      </p:sp>
      <p:sp>
        <p:nvSpPr>
          <p:cNvPr id="13" name="Rounded Rectangular Callout 12"/>
          <p:cNvSpPr/>
          <p:nvPr/>
        </p:nvSpPr>
        <p:spPr>
          <a:xfrm>
            <a:off x="924514" y="2825734"/>
            <a:ext cx="1836977" cy="580414"/>
          </a:xfrm>
          <a:prstGeom prst="wedgeRoundRectCallout">
            <a:avLst>
              <a:gd name="adj1" fmla="val 4795"/>
              <a:gd name="adj2" fmla="val -234033"/>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1 of 2 time collection systems.</a:t>
            </a:r>
            <a:endParaRPr lang="en-US" sz="1600" dirty="0"/>
          </a:p>
        </p:txBody>
      </p:sp>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Making use of the</a:t>
            </a:r>
            <a:br>
              <a:rPr lang="en-US" dirty="0" smtClean="0"/>
            </a:br>
            <a:r>
              <a:rPr lang="en-US" dirty="0" smtClean="0"/>
              <a:t> PeopleSoft’s Meta </a:t>
            </a:r>
            <a:r>
              <a:rPr lang="en-US" dirty="0"/>
              <a:t>Data model</a:t>
            </a:r>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5</a:t>
            </a:fld>
            <a:endParaRPr lang="en-US"/>
          </a:p>
        </p:txBody>
      </p:sp>
      <p:sp>
        <p:nvSpPr>
          <p:cNvPr id="7" name="Can 6"/>
          <p:cNvSpPr/>
          <p:nvPr/>
        </p:nvSpPr>
        <p:spPr>
          <a:xfrm>
            <a:off x="457200" y="5209637"/>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DB</a:t>
            </a:r>
            <a:endParaRPr lang="en-US" dirty="0">
              <a:solidFill>
                <a:schemeClr val="tx1"/>
              </a:solidFill>
            </a:endParaRPr>
          </a:p>
        </p:txBody>
      </p:sp>
      <p:sp>
        <p:nvSpPr>
          <p:cNvPr id="8" name="Folded Corner 7"/>
          <p:cNvSpPr/>
          <p:nvPr/>
        </p:nvSpPr>
        <p:spPr>
          <a:xfrm>
            <a:off x="7342878" y="50793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9" name="Folded Corner 8"/>
          <p:cNvSpPr/>
          <p:nvPr/>
        </p:nvSpPr>
        <p:spPr>
          <a:xfrm>
            <a:off x="7495278" y="52317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0" name="Folded Corner 9"/>
          <p:cNvSpPr/>
          <p:nvPr/>
        </p:nvSpPr>
        <p:spPr>
          <a:xfrm>
            <a:off x="7647678" y="53841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1" name="Rectangle 10"/>
          <p:cNvSpPr/>
          <p:nvPr/>
        </p:nvSpPr>
        <p:spPr>
          <a:xfrm>
            <a:off x="3742890" y="5188835"/>
            <a:ext cx="942994" cy="87912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solidFill>
                  <a:schemeClr val="tx1"/>
                </a:solidFill>
              </a:rPr>
              <a:t>Scripts</a:t>
            </a:r>
            <a:endParaRPr lang="en-US" dirty="0">
              <a:solidFill>
                <a:schemeClr val="tx1"/>
              </a:solidFill>
            </a:endParaRPr>
          </a:p>
        </p:txBody>
      </p:sp>
      <p:sp>
        <p:nvSpPr>
          <p:cNvPr id="12" name="Right Arrow 11"/>
          <p:cNvSpPr/>
          <p:nvPr/>
        </p:nvSpPr>
        <p:spPr>
          <a:xfrm>
            <a:off x="1611851" y="538419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ight Arrow 12"/>
          <p:cNvSpPr/>
          <p:nvPr/>
        </p:nvSpPr>
        <p:spPr>
          <a:xfrm>
            <a:off x="5020516" y="541675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ounded Rectangular Callout 14"/>
          <p:cNvSpPr/>
          <p:nvPr/>
        </p:nvSpPr>
        <p:spPr>
          <a:xfrm>
            <a:off x="3124200" y="2006600"/>
            <a:ext cx="2297482" cy="2334314"/>
          </a:xfrm>
          <a:prstGeom prst="wedgeRoundRectCallout">
            <a:avLst>
              <a:gd name="adj1" fmla="val -6121"/>
              <a:gd name="adj2" fmla="val 78067"/>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dirty="0" smtClean="0"/>
              <a:t>Scripts go through the user navigation and ultimately find the data structures used to support processes.</a:t>
            </a:r>
            <a:endParaRPr lang="en-US" dirty="0"/>
          </a:p>
        </p:txBody>
      </p:sp>
      <p:sp>
        <p:nvSpPr>
          <p:cNvPr id="17" name="Rounded Rectangular Callout 16"/>
          <p:cNvSpPr/>
          <p:nvPr/>
        </p:nvSpPr>
        <p:spPr>
          <a:xfrm>
            <a:off x="704151" y="3048000"/>
            <a:ext cx="2297482" cy="1274552"/>
          </a:xfrm>
          <a:prstGeom prst="wedgeRoundRectCallout">
            <a:avLst>
              <a:gd name="adj1" fmla="val -28386"/>
              <a:gd name="adj2" fmla="val 107960"/>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dirty="0" smtClean="0"/>
              <a:t>Code accesses data to support business processes. </a:t>
            </a:r>
            <a:endParaRPr lang="en-US" dirty="0"/>
          </a:p>
        </p:txBody>
      </p:sp>
      <p:sp>
        <p:nvSpPr>
          <p:cNvPr id="18" name="Can 17"/>
          <p:cNvSpPr/>
          <p:nvPr/>
        </p:nvSpPr>
        <p:spPr>
          <a:xfrm>
            <a:off x="904936" y="5763162"/>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Code</a:t>
            </a:r>
            <a:endParaRPr lang="en-US" dirty="0">
              <a:solidFill>
                <a:schemeClr val="tx1"/>
              </a:solidFill>
            </a:endParaRPr>
          </a:p>
        </p:txBody>
      </p:sp>
      <p:sp>
        <p:nvSpPr>
          <p:cNvPr id="19" name="Rounded Rectangular Callout 18"/>
          <p:cNvSpPr/>
          <p:nvPr/>
        </p:nvSpPr>
        <p:spPr>
          <a:xfrm>
            <a:off x="5689599" y="1507067"/>
            <a:ext cx="3285068" cy="2815485"/>
          </a:xfrm>
          <a:prstGeom prst="wedgeRoundRectCallout">
            <a:avLst>
              <a:gd name="adj1" fmla="val 22992"/>
              <a:gd name="adj2" fmla="val 77555"/>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dirty="0" smtClean="0"/>
              <a:t>PeopleSoft requires changes:</a:t>
            </a:r>
          </a:p>
          <a:p>
            <a:pPr marL="285750" indent="-285750">
              <a:buFont typeface="Arial"/>
              <a:buChar char="•"/>
            </a:pPr>
            <a:r>
              <a:rPr lang="en-US" dirty="0" smtClean="0"/>
              <a:t># setup type of tables that are impacted: 27</a:t>
            </a:r>
          </a:p>
          <a:p>
            <a:pPr marL="285750" indent="-285750">
              <a:buFont typeface="Arial"/>
              <a:buChar char="•"/>
            </a:pPr>
            <a:r>
              <a:rPr lang="en-US" dirty="0" smtClean="0"/>
              <a:t># of transactional type of tables that are impacted: 30</a:t>
            </a:r>
          </a:p>
          <a:p>
            <a:pPr marL="285750" indent="-285750">
              <a:buFont typeface="Arial"/>
              <a:buChar char="•"/>
            </a:pPr>
            <a:r>
              <a:rPr lang="en-US" dirty="0" smtClean="0"/>
              <a:t># of batch PS production control jobs to be decommissioned: 52</a:t>
            </a:r>
            <a:endParaRPr lang="en-US" sz="2000" dirty="0" smtClean="0"/>
          </a:p>
          <a:p>
            <a:endParaRPr lang="en-US" dirty="0"/>
          </a:p>
        </p:txBody>
      </p:sp>
    </p:spTree>
    <p:extLst>
      <p:ext uri="{BB962C8B-B14F-4D97-AF65-F5344CB8AC3E}">
        <p14:creationId xmlns:p14="http://schemas.microsoft.com/office/powerpoint/2010/main" val="219347066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Cornell’s People Records in PeopleSoft</a:t>
            </a:r>
          </a:p>
        </p:txBody>
      </p:sp>
      <p:sp>
        <p:nvSpPr>
          <p:cNvPr id="3" name="Content Placeholder 2"/>
          <p:cNvSpPr>
            <a:spLocks noGrp="1"/>
          </p:cNvSpPr>
          <p:nvPr>
            <p:ph idx="1"/>
          </p:nvPr>
        </p:nvSpPr>
        <p:spPr/>
        <p:txBody>
          <a:bodyPr>
            <a:normAutofit fontScale="70000" lnSpcReduction="20000"/>
          </a:bodyPr>
          <a:lstStyle/>
          <a:p>
            <a:pPr marL="457200" lvl="1" indent="0">
              <a:buNone/>
            </a:pPr>
            <a:r>
              <a:rPr lang="en-US" sz="1800" dirty="0" smtClean="0">
                <a:solidFill>
                  <a:srgbClr val="000000"/>
                </a:solidFill>
              </a:rPr>
              <a:t>+ 65,449 NON-</a:t>
            </a:r>
            <a:r>
              <a:rPr lang="en-US" sz="1800" dirty="0" smtClean="0"/>
              <a:t>Student employees</a:t>
            </a:r>
          </a:p>
          <a:p>
            <a:pPr marL="457200" lvl="1" indent="0">
              <a:buNone/>
            </a:pPr>
            <a:r>
              <a:rPr lang="en-US" sz="1800" dirty="0" smtClean="0">
                <a:solidFill>
                  <a:srgbClr val="000000"/>
                </a:solidFill>
              </a:rPr>
              <a:t>+ 51,295</a:t>
            </a:r>
            <a:r>
              <a:rPr lang="en-US" sz="1800" dirty="0" smtClean="0"/>
              <a:t> </a:t>
            </a:r>
            <a:r>
              <a:rPr lang="en-US" sz="1800" dirty="0"/>
              <a:t>Student </a:t>
            </a:r>
            <a:r>
              <a:rPr lang="en-US" sz="1800" dirty="0" smtClean="0"/>
              <a:t>employees</a:t>
            </a:r>
          </a:p>
          <a:p>
            <a:pPr marL="914400" lvl="2" indent="0">
              <a:buNone/>
            </a:pPr>
            <a:r>
              <a:rPr lang="en-US" sz="2300" dirty="0">
                <a:solidFill>
                  <a:srgbClr val="000000"/>
                </a:solidFill>
              </a:rPr>
              <a:t> </a:t>
            </a:r>
            <a:r>
              <a:rPr lang="en-US" sz="2300" dirty="0" smtClean="0">
                <a:solidFill>
                  <a:srgbClr val="000000"/>
                </a:solidFill>
              </a:rPr>
              <a:t>= 116,723 </a:t>
            </a:r>
            <a:r>
              <a:rPr lang="en-US" sz="2300" dirty="0" smtClean="0"/>
              <a:t>Employees</a:t>
            </a:r>
          </a:p>
          <a:p>
            <a:pPr marL="914400" lvl="2" indent="0">
              <a:buNone/>
            </a:pPr>
            <a:endParaRPr lang="en-US" sz="2300" dirty="0" smtClean="0"/>
          </a:p>
          <a:p>
            <a:pPr marL="457200" lvl="1" indent="0">
              <a:buNone/>
            </a:pPr>
            <a:r>
              <a:rPr lang="en-US" sz="1800" dirty="0" smtClean="0">
                <a:solidFill>
                  <a:srgbClr val="000000"/>
                </a:solidFill>
              </a:rPr>
              <a:t>+ 229,417 Students</a:t>
            </a:r>
          </a:p>
          <a:p>
            <a:pPr marL="457200" lvl="1" indent="0">
              <a:buNone/>
            </a:pPr>
            <a:r>
              <a:rPr lang="en-US" sz="1800" dirty="0" smtClean="0">
                <a:solidFill>
                  <a:srgbClr val="000000"/>
                </a:solidFill>
              </a:rPr>
              <a:t>+ 191,131 Applicants</a:t>
            </a:r>
          </a:p>
          <a:p>
            <a:pPr marL="457200" lvl="1" indent="0">
              <a:buNone/>
            </a:pPr>
            <a:r>
              <a:rPr lang="en-US" sz="1800" dirty="0" smtClean="0">
                <a:solidFill>
                  <a:srgbClr val="000000"/>
                </a:solidFill>
              </a:rPr>
              <a:t>+ 761,722 Prospects</a:t>
            </a:r>
          </a:p>
          <a:p>
            <a:pPr marL="914400" lvl="2" indent="0">
              <a:buNone/>
            </a:pPr>
            <a:r>
              <a:rPr lang="en-US" sz="2300" dirty="0" smtClean="0">
                <a:solidFill>
                  <a:srgbClr val="000000"/>
                </a:solidFill>
              </a:rPr>
              <a:t>= 1,182,270 </a:t>
            </a:r>
            <a:r>
              <a:rPr lang="en-US" sz="2300" dirty="0">
                <a:solidFill>
                  <a:srgbClr val="000000"/>
                </a:solidFill>
              </a:rPr>
              <a:t>Campus Solutions </a:t>
            </a:r>
            <a:r>
              <a:rPr lang="en-US" sz="2300" dirty="0" smtClean="0">
                <a:solidFill>
                  <a:srgbClr val="000000"/>
                </a:solidFill>
              </a:rPr>
              <a:t>people</a:t>
            </a:r>
          </a:p>
          <a:p>
            <a:pPr marL="914400" lvl="2" indent="0">
              <a:buNone/>
            </a:pPr>
            <a:endParaRPr lang="en-US" sz="2300" dirty="0">
              <a:solidFill>
                <a:srgbClr val="000000"/>
              </a:solidFill>
            </a:endParaRPr>
          </a:p>
          <a:p>
            <a:pPr marL="514350" lvl="1" indent="0">
              <a:buNone/>
            </a:pPr>
            <a:r>
              <a:rPr lang="en-US" sz="1800" dirty="0" smtClean="0">
                <a:solidFill>
                  <a:srgbClr val="000000"/>
                </a:solidFill>
              </a:rPr>
              <a:t>+ 5,062 Trustees </a:t>
            </a:r>
            <a:r>
              <a:rPr lang="en-US" sz="1800" dirty="0">
                <a:solidFill>
                  <a:srgbClr val="000000"/>
                </a:solidFill>
              </a:rPr>
              <a:t>and </a:t>
            </a:r>
            <a:r>
              <a:rPr lang="en-US" sz="1800" dirty="0" smtClean="0">
                <a:solidFill>
                  <a:srgbClr val="000000"/>
                </a:solidFill>
              </a:rPr>
              <a:t>Affiliates</a:t>
            </a:r>
          </a:p>
          <a:p>
            <a:pPr marL="514350" lvl="1" indent="0">
              <a:buNone/>
            </a:pPr>
            <a:r>
              <a:rPr lang="en-US" sz="1800" dirty="0" smtClean="0">
                <a:solidFill>
                  <a:srgbClr val="000000"/>
                </a:solidFill>
              </a:rPr>
              <a:t>+ 468,018 Alumni </a:t>
            </a:r>
            <a:r>
              <a:rPr lang="en-US" sz="1800" dirty="0">
                <a:solidFill>
                  <a:srgbClr val="000000"/>
                </a:solidFill>
              </a:rPr>
              <a:t>and </a:t>
            </a:r>
            <a:r>
              <a:rPr lang="en-US" sz="1800" dirty="0" smtClean="0">
                <a:solidFill>
                  <a:srgbClr val="000000"/>
                </a:solidFill>
              </a:rPr>
              <a:t>Related</a:t>
            </a:r>
          </a:p>
          <a:p>
            <a:pPr marL="914400" lvl="2" indent="0">
              <a:buNone/>
            </a:pPr>
            <a:r>
              <a:rPr lang="en-US" sz="2300" dirty="0" smtClean="0">
                <a:solidFill>
                  <a:srgbClr val="000000"/>
                </a:solidFill>
              </a:rPr>
              <a:t>= 473,080 Contributor Relations </a:t>
            </a:r>
            <a:r>
              <a:rPr lang="en-US" sz="2300" dirty="0" smtClean="0">
                <a:solidFill>
                  <a:srgbClr val="000000"/>
                </a:solidFill>
              </a:rPr>
              <a:t>Persons</a:t>
            </a:r>
          </a:p>
          <a:p>
            <a:pPr marL="914400" lvl="2" indent="0">
              <a:buNone/>
            </a:pPr>
            <a:endParaRPr lang="en-US" sz="2300" dirty="0" smtClean="0">
              <a:solidFill>
                <a:srgbClr val="000000"/>
              </a:solidFill>
            </a:endParaRPr>
          </a:p>
          <a:p>
            <a:pPr marL="514350" lvl="1" indent="0">
              <a:buNone/>
            </a:pPr>
            <a:r>
              <a:rPr lang="en-US" sz="2700" dirty="0" smtClean="0">
                <a:solidFill>
                  <a:srgbClr val="000000"/>
                </a:solidFill>
              </a:rPr>
              <a:t>+ </a:t>
            </a:r>
            <a:r>
              <a:rPr lang="en-US" sz="2000" dirty="0" smtClean="0">
                <a:solidFill>
                  <a:srgbClr val="000000"/>
                </a:solidFill>
              </a:rPr>
              <a:t>28,409 unidentifiable people</a:t>
            </a:r>
            <a:endParaRPr lang="en-US" sz="2000" dirty="0" smtClean="0">
              <a:solidFill>
                <a:srgbClr val="000000"/>
              </a:solidFill>
            </a:endParaRPr>
          </a:p>
          <a:p>
            <a:pPr marL="914400" lvl="2" indent="0">
              <a:buNone/>
            </a:pPr>
            <a:r>
              <a:rPr lang="en-US" sz="2300" b="1" dirty="0" smtClean="0"/>
              <a:t>= 1,800,452 Total People records in PeopleSoft </a:t>
            </a:r>
            <a:endParaRPr lang="en-US" sz="2600" dirty="0" smtClean="0">
              <a:solidFill>
                <a:srgbClr val="000000"/>
              </a:solidFill>
            </a:endParaRPr>
          </a:p>
          <a:p>
            <a:pPr lvl="2">
              <a:buFont typeface="Wingdings" charset="2"/>
              <a:buChar char="ü"/>
            </a:pPr>
            <a:endParaRPr lang="en-US" sz="2600" dirty="0">
              <a:solidFill>
                <a:srgbClr val="000000"/>
              </a:solidFill>
            </a:endParaRPr>
          </a:p>
          <a:p>
            <a:pPr marL="514350" lvl="1" indent="0">
              <a:buNone/>
            </a:pPr>
            <a:r>
              <a:rPr lang="en-US" sz="2100" dirty="0" smtClean="0">
                <a:solidFill>
                  <a:srgbClr val="000000"/>
                </a:solidFill>
              </a:rPr>
              <a:t>NOTE: Based on data from March 2011. The numbers are based on primary affiliations so no one is counted more than once.</a:t>
            </a:r>
            <a:endParaRPr lang="en-US" sz="2100" dirty="0">
              <a:solidFill>
                <a:srgbClr val="000000"/>
              </a:solidFill>
            </a:endParaRPr>
          </a:p>
          <a:p>
            <a:pPr lvl="1">
              <a:buFont typeface="Wingdings" charset="2"/>
              <a:buChar char="ü"/>
            </a:pPr>
            <a:endParaRPr lang="en-US" b="1" dirty="0">
              <a:solidFill>
                <a:srgbClr val="000000"/>
              </a:solidFill>
            </a:endParaRPr>
          </a:p>
          <a:p>
            <a:pPr lvl="1">
              <a:buFont typeface="Wingdings" charset="2"/>
              <a:buChar char="ü"/>
            </a:pPr>
            <a:endParaRPr lang="en-US" b="1" dirty="0">
              <a:solidFill>
                <a:srgbClr val="000000"/>
              </a:solidFill>
            </a:endParaRPr>
          </a:p>
          <a:p>
            <a:pPr lvl="2">
              <a:buFont typeface="Wingdings" charset="2"/>
              <a:buChar char="ü"/>
            </a:pPr>
            <a:endParaRPr lang="en-US" sz="2000" dirty="0">
              <a:solidFill>
                <a:srgbClr val="000000"/>
              </a:solidFill>
            </a:endParaRPr>
          </a:p>
          <a:p>
            <a:pPr lvl="2">
              <a:buFont typeface="Wingdings" charset="2"/>
              <a:buChar char="ü"/>
            </a:pPr>
            <a:endParaRPr lang="en-US" dirty="0" smtClean="0"/>
          </a:p>
          <a:p>
            <a:endParaRPr lang="en-US" dirty="0" smtClean="0"/>
          </a:p>
          <a:p>
            <a:pPr lvl="1"/>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6</a:t>
            </a:fld>
            <a:endParaRPr lang="en-US"/>
          </a:p>
        </p:txBody>
      </p:sp>
    </p:spTree>
    <p:extLst>
      <p:ext uri="{BB962C8B-B14F-4D97-AF65-F5344CB8AC3E}">
        <p14:creationId xmlns:p14="http://schemas.microsoft.com/office/powerpoint/2010/main" val="156980318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7EF352-D803-1E46-BAD6-9535B3A5FDE0}" type="datetime1">
              <a:rPr lang="en-US" smtClean="0"/>
              <a:pPr/>
              <a:t>5/9/11</a:t>
            </a:fld>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7</a:t>
            </a:fld>
            <a:endParaRPr lang="en-US"/>
          </a:p>
        </p:txBody>
      </p:sp>
      <p:pic>
        <p:nvPicPr>
          <p:cNvPr id="5" name="Picture 4" descr="Workday_PeopleSof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4925" y="641350"/>
            <a:ext cx="4622800" cy="5715000"/>
          </a:xfrm>
          <a:prstGeom prst="rect">
            <a:avLst/>
          </a:prstGeom>
        </p:spPr>
      </p:pic>
      <p:sp>
        <p:nvSpPr>
          <p:cNvPr id="6"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PeopleSoft</a:t>
            </a:r>
            <a:endParaRPr lang="en-US" dirty="0"/>
          </a:p>
        </p:txBody>
      </p:sp>
    </p:spTree>
    <p:extLst>
      <p:ext uri="{BB962C8B-B14F-4D97-AF65-F5344CB8AC3E}">
        <p14:creationId xmlns:p14="http://schemas.microsoft.com/office/powerpoint/2010/main" val="155576764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593" y="2404534"/>
            <a:ext cx="2590800" cy="1744133"/>
          </a:xfrm>
        </p:spPr>
        <p:txBody>
          <a:bodyPr>
            <a:noAutofit/>
          </a:bodyPr>
          <a:lstStyle/>
          <a:p>
            <a:r>
              <a:rPr lang="en-US" sz="2400" i="1" dirty="0" smtClean="0"/>
              <a:t>Search – Match</a:t>
            </a:r>
            <a:r>
              <a:rPr lang="en-US" sz="2400" dirty="0" smtClean="0"/>
              <a:t> : </a:t>
            </a:r>
            <a:br>
              <a:rPr lang="en-US" sz="2400" dirty="0" smtClean="0"/>
            </a:br>
            <a:r>
              <a:rPr lang="en-US" sz="2400" dirty="0" smtClean="0"/>
              <a:t>match and avoid </a:t>
            </a:r>
            <a:br>
              <a:rPr lang="en-US" sz="2400" dirty="0" smtClean="0"/>
            </a:br>
            <a:r>
              <a:rPr lang="en-US" sz="2400" dirty="0" smtClean="0"/>
              <a:t>duplicate People </a:t>
            </a:r>
            <a:br>
              <a:rPr lang="en-US" sz="2400" dirty="0" smtClean="0"/>
            </a:br>
            <a:r>
              <a:rPr lang="en-US" sz="2400" dirty="0" smtClean="0"/>
              <a:t>records in </a:t>
            </a:r>
            <a:br>
              <a:rPr lang="en-US" sz="2400" dirty="0" smtClean="0"/>
            </a:br>
            <a:r>
              <a:rPr lang="en-US" sz="2400" dirty="0" smtClean="0"/>
              <a:t>both systems.</a:t>
            </a:r>
            <a:endParaRPr lang="en-US" sz="2400" dirty="0"/>
          </a:p>
        </p:txBody>
      </p:sp>
      <p:sp>
        <p:nvSpPr>
          <p:cNvPr id="5" name="Date Placeholder 4"/>
          <p:cNvSpPr>
            <a:spLocks noGrp="1"/>
          </p:cNvSpPr>
          <p:nvPr>
            <p:ph type="dt" sz="half" idx="10"/>
          </p:nvPr>
        </p:nvSpPr>
        <p:spPr/>
        <p:txBody>
          <a:bodyPr/>
          <a:lstStyle/>
          <a:p>
            <a:fld id="{BFF459E2-7728-2A47-869A-1BE6DD66A190}" type="datetime1">
              <a:rPr lang="en-US" smtClean="0"/>
              <a:pPr/>
              <a:t>5/9/11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8</a:t>
            </a:fld>
            <a:endParaRPr lang="en-US"/>
          </a:p>
        </p:txBody>
      </p:sp>
      <p:sp>
        <p:nvSpPr>
          <p:cNvPr id="3" name="Rectangle 2"/>
          <p:cNvSpPr/>
          <p:nvPr/>
        </p:nvSpPr>
        <p:spPr>
          <a:xfrm rot="19091976">
            <a:off x="1587556" y="2703751"/>
            <a:ext cx="5471270" cy="1446550"/>
          </a:xfrm>
          <a:prstGeom prst="rect">
            <a:avLst/>
          </a:prstGeom>
          <a:noFill/>
        </p:spPr>
        <p:txBody>
          <a:bodyPr wrap="none" lIns="91440" tIns="45720" rIns="91440" bIns="45720">
            <a:spAutoFit/>
          </a:bodyPr>
          <a:lstStyle/>
          <a:p>
            <a:pPr algn="ctr"/>
            <a:r>
              <a:rPr lang="en-US" sz="8800" b="1" cap="none" spc="0" dirty="0" smtClean="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rPr>
              <a:t>Conceptual</a:t>
            </a:r>
            <a:endParaRPr lang="en-US" sz="8800" b="1" cap="none" spc="0" dirty="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endParaRPr>
          </a:p>
        </p:txBody>
      </p:sp>
      <p:grpSp>
        <p:nvGrpSpPr>
          <p:cNvPr id="9" name="Group 8"/>
          <p:cNvGrpSpPr/>
          <p:nvPr/>
        </p:nvGrpSpPr>
        <p:grpSpPr>
          <a:xfrm>
            <a:off x="2356867" y="377856"/>
            <a:ext cx="6565900" cy="5740400"/>
            <a:chOff x="1435101" y="736600"/>
            <a:chExt cx="6565900" cy="5740400"/>
          </a:xfrm>
        </p:grpSpPr>
        <p:pic>
          <p:nvPicPr>
            <p:cNvPr id="11" name="Picture 10" descr="searchmatc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101" y="736600"/>
              <a:ext cx="6565900" cy="5740400"/>
            </a:xfrm>
            <a:prstGeom prst="rect">
              <a:avLst/>
            </a:prstGeom>
          </p:spPr>
        </p:pic>
        <p:sp>
          <p:nvSpPr>
            <p:cNvPr id="4" name="Rectangle 3"/>
            <p:cNvSpPr/>
            <p:nvPr/>
          </p:nvSpPr>
          <p:spPr>
            <a:xfrm rot="19977706">
              <a:off x="3101991" y="2107005"/>
              <a:ext cx="3428718" cy="923330"/>
            </a:xfrm>
            <a:prstGeom prst="rect">
              <a:avLst/>
            </a:prstGeom>
            <a:noFill/>
          </p:spPr>
          <p:txBody>
            <a:bodyPr wrap="none" lIns="91440" tIns="45720" rIns="91440" bIns="45720">
              <a:spAutoFit/>
            </a:bodyPr>
            <a:lstStyle/>
            <a:p>
              <a:pPr algn="ctr"/>
              <a:r>
                <a:rPr lang="en-US"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Conceptual</a:t>
              </a:r>
              <a:endPar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grpSp>
      <p:sp>
        <p:nvSpPr>
          <p:cNvPr id="8" name="TextBox 7"/>
          <p:cNvSpPr txBox="1"/>
          <p:nvPr/>
        </p:nvSpPr>
        <p:spPr>
          <a:xfrm>
            <a:off x="2590800" y="5604945"/>
            <a:ext cx="4857219" cy="369332"/>
          </a:xfrm>
          <a:prstGeom prst="rect">
            <a:avLst/>
          </a:prstGeom>
          <a:noFill/>
        </p:spPr>
        <p:txBody>
          <a:bodyPr wrap="none" rtlCol="0">
            <a:spAutoFit/>
          </a:bodyPr>
          <a:lstStyle/>
          <a:p>
            <a:r>
              <a:rPr lang="en-US" dirty="0" smtClean="0"/>
              <a:t>Not shown: A process for </a:t>
            </a:r>
            <a:r>
              <a:rPr lang="en-US" i="1" dirty="0" smtClean="0"/>
              <a:t>checking for </a:t>
            </a:r>
            <a:r>
              <a:rPr lang="en-US" dirty="0" smtClean="0"/>
              <a:t>duplicates.</a:t>
            </a:r>
            <a:endParaRPr lang="en-US" dirty="0"/>
          </a:p>
        </p:txBody>
      </p:sp>
    </p:spTree>
    <p:extLst>
      <p:ext uri="{BB962C8B-B14F-4D97-AF65-F5344CB8AC3E}">
        <p14:creationId xmlns:p14="http://schemas.microsoft.com/office/powerpoint/2010/main" val="381703016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 In Numbers (1 of 2)</a:t>
            </a:r>
            <a:endParaRPr lang="en-US" dirty="0"/>
          </a:p>
        </p:txBody>
      </p:sp>
      <p:sp>
        <p:nvSpPr>
          <p:cNvPr id="3" name="Content Placeholder 2"/>
          <p:cNvSpPr>
            <a:spLocks noGrp="1"/>
          </p:cNvSpPr>
          <p:nvPr>
            <p:ph idx="1"/>
          </p:nvPr>
        </p:nvSpPr>
        <p:spPr>
          <a:xfrm>
            <a:off x="457200" y="1244600"/>
            <a:ext cx="8229600" cy="4525963"/>
          </a:xfrm>
        </p:spPr>
        <p:txBody>
          <a:bodyPr>
            <a:normAutofit fontScale="70000" lnSpcReduction="20000"/>
          </a:bodyPr>
          <a:lstStyle/>
          <a:p>
            <a:pPr lvl="0"/>
            <a:r>
              <a:rPr lang="en-US" sz="3400" u="sng" dirty="0" smtClean="0">
                <a:hlinkClick r:id="rId2"/>
              </a:rPr>
              <a:t>Number </a:t>
            </a:r>
            <a:r>
              <a:rPr lang="en-US" sz="3400" u="sng" dirty="0">
                <a:hlinkClick r:id="rId2"/>
              </a:rPr>
              <a:t>of PeopleSoft Campus Community business processes impacted</a:t>
            </a:r>
            <a:r>
              <a:rPr lang="en-US" sz="3400" dirty="0"/>
              <a:t>:  98</a:t>
            </a:r>
          </a:p>
          <a:p>
            <a:pPr lvl="0"/>
            <a:r>
              <a:rPr lang="en-US" sz="3400" u="sng" dirty="0">
                <a:hlinkClick r:id="rId3"/>
              </a:rPr>
              <a:t>Number of PeopleSoft Campus Community tables shared between HR/Payroll and Campus Solutions</a:t>
            </a:r>
            <a:r>
              <a:rPr lang="en-US" sz="3400" dirty="0"/>
              <a:t>:  ~25</a:t>
            </a:r>
          </a:p>
          <a:p>
            <a:pPr lvl="0"/>
            <a:r>
              <a:rPr lang="en-US" sz="3400" u="sng" dirty="0">
                <a:hlinkClick r:id="rId4"/>
              </a:rPr>
              <a:t>Number of PeopleSoft Campus Solutions/Contributor Relations business processes impacted</a:t>
            </a:r>
            <a:r>
              <a:rPr lang="en-US" sz="3400" dirty="0"/>
              <a:t>:  585</a:t>
            </a:r>
          </a:p>
          <a:p>
            <a:pPr lvl="0"/>
            <a:r>
              <a:rPr lang="en-US" sz="3400" u="sng" dirty="0">
                <a:hlinkClick r:id="rId5"/>
              </a:rPr>
              <a:t>Number of PeopleSoft Production Control jobs to decommission</a:t>
            </a:r>
            <a:r>
              <a:rPr lang="en-US" sz="3400" dirty="0"/>
              <a:t>:  57</a:t>
            </a:r>
          </a:p>
          <a:p>
            <a:pPr lvl="0"/>
            <a:r>
              <a:rPr lang="en-US" sz="3400" dirty="0"/>
              <a:t>Number of systems interfacing with PeopleSoft directly or indirectly that are affected to some degree: About 16</a:t>
            </a:r>
          </a:p>
          <a:p>
            <a:pPr lvl="0"/>
            <a:r>
              <a:rPr lang="en-US" sz="3400" dirty="0"/>
              <a:t>Number of Interfaces (individual files, services called) to Cornell managed systems:  100s when including extracts to local warehouses.</a:t>
            </a:r>
          </a:p>
          <a:p>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9</a:t>
            </a:fld>
            <a:endParaRPr lang="en-US"/>
          </a:p>
        </p:txBody>
      </p:sp>
    </p:spTree>
    <p:extLst>
      <p:ext uri="{BB962C8B-B14F-4D97-AF65-F5344CB8AC3E}">
        <p14:creationId xmlns:p14="http://schemas.microsoft.com/office/powerpoint/2010/main" val="415724387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2848</TotalTime>
  <Words>2061</Words>
  <Application>Microsoft Macintosh PowerPoint</Application>
  <PresentationFormat>On-screen Show (4:3)</PresentationFormat>
  <Paragraphs>316</Paragraphs>
  <Slides>23</Slides>
  <Notes>16</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A Technical Point of View</vt:lpstr>
      <vt:lpstr>Topics to cover</vt:lpstr>
      <vt:lpstr>PowerPoint Presentation</vt:lpstr>
      <vt:lpstr>PowerPoint Presentation</vt:lpstr>
      <vt:lpstr>Making use of the  PeopleSoft’s Meta Data model</vt:lpstr>
      <vt:lpstr>Cornell’s People Records in PeopleSoft</vt:lpstr>
      <vt:lpstr>PowerPoint Presentation</vt:lpstr>
      <vt:lpstr>Search – Match :  match and avoid  duplicate People  records in  both systems.</vt:lpstr>
      <vt:lpstr>Recap: In Numbers (1 of 2)</vt:lpstr>
      <vt:lpstr>Recap: In Numbers (2 of 2)</vt:lpstr>
      <vt:lpstr>PowerPoint Presentation</vt:lpstr>
      <vt:lpstr>PowerPoint Presentation</vt:lpstr>
      <vt:lpstr>PowerPoint Presentation</vt:lpstr>
      <vt:lpstr>PowerPoint Presentation</vt:lpstr>
      <vt:lpstr>PowerPoint Presentation</vt:lpstr>
      <vt:lpstr>HR/Payroll data propagation for data delivery: current</vt:lpstr>
      <vt:lpstr>HR/Payroll data propagation for data delivery: future</vt:lpstr>
      <vt:lpstr>HR/Payroll data propagation for data delivery: questions</vt:lpstr>
      <vt:lpstr>Impact – Risks</vt:lpstr>
      <vt:lpstr>Impact – The Biggest Variables</vt:lpstr>
      <vt:lpstr>Estimate Subtotals</vt:lpstr>
      <vt:lpstr>Estimate Subtotals</vt:lpstr>
      <vt:lpstr>Recommended next near-term steps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133</cp:revision>
  <dcterms:created xsi:type="dcterms:W3CDTF">2011-05-03T21:11:42Z</dcterms:created>
  <dcterms:modified xsi:type="dcterms:W3CDTF">2011-05-09T14:56:38Z</dcterms:modified>
</cp:coreProperties>
</file>