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handoutMasterIdLst>
    <p:handoutMasterId r:id="rId32"/>
  </p:handoutMasterIdLst>
  <p:sldIdLst>
    <p:sldId id="256" r:id="rId2"/>
    <p:sldId id="257" r:id="rId3"/>
    <p:sldId id="316" r:id="rId4"/>
    <p:sldId id="262" r:id="rId5"/>
    <p:sldId id="317" r:id="rId6"/>
    <p:sldId id="315" r:id="rId7"/>
    <p:sldId id="305" r:id="rId8"/>
    <p:sldId id="323" r:id="rId9"/>
    <p:sldId id="314" r:id="rId10"/>
    <p:sldId id="288" r:id="rId11"/>
    <p:sldId id="277" r:id="rId12"/>
    <p:sldId id="278" r:id="rId13"/>
    <p:sldId id="279" r:id="rId14"/>
    <p:sldId id="259" r:id="rId15"/>
    <p:sldId id="321" r:id="rId16"/>
    <p:sldId id="322" r:id="rId17"/>
    <p:sldId id="338" r:id="rId18"/>
    <p:sldId id="346" r:id="rId19"/>
    <p:sldId id="339" r:id="rId20"/>
    <p:sldId id="340" r:id="rId21"/>
    <p:sldId id="341" r:id="rId22"/>
    <p:sldId id="342" r:id="rId23"/>
    <p:sldId id="343" r:id="rId24"/>
    <p:sldId id="344" r:id="rId25"/>
    <p:sldId id="345" r:id="rId26"/>
    <p:sldId id="304" r:id="rId27"/>
    <p:sldId id="313" r:id="rId28"/>
    <p:sldId id="264" r:id="rId29"/>
    <p:sldId id="34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2" autoAdjust="0"/>
    <p:restoredTop sz="89537" autoAdjust="0"/>
  </p:normalViewPr>
  <p:slideViewPr>
    <p:cSldViewPr snapToGrid="0" snapToObjects="1">
      <p:cViewPr>
        <p:scale>
          <a:sx n="75" d="100"/>
          <a:sy n="75" d="100"/>
        </p:scale>
        <p:origin x="-161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and made guesses for estimates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B3/4</a:t>
            </a:r>
            <a:r>
              <a:rPr lang="en-US" baseline="0" dirty="0" smtClean="0"/>
              <a:t> A5/6: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onfluence.cornell.edu/display/WRKDAYTCHPOV/Tasks+and+Estimat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862" y="0"/>
            <a:ext cx="9011876" cy="68580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769055" y="514803"/>
            <a:ext cx="3578145" cy="5140930"/>
          </a:xfrm>
          <a:prstGeom prst="wedgeRoundRectCallout">
            <a:avLst>
              <a:gd name="adj1" fmla="val -135016"/>
              <a:gd name="adj2" fmla="val -3734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 as 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324" y="0"/>
            <a:ext cx="9011876" cy="68580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720657" y="2327081"/>
            <a:ext cx="3966143" cy="2803719"/>
          </a:xfrm>
          <a:prstGeom prst="wedgeRoundRectCallout">
            <a:avLst>
              <a:gd name="adj1" fmla="val -110649"/>
              <a:gd name="adj2" fmla="val -629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3</a:t>
            </a:r>
            <a:r>
              <a:rPr lang="en-US" sz="2000" b="1" baseline="30000" dirty="0" smtClean="0"/>
              <a:t>rd</a:t>
            </a:r>
            <a:r>
              <a:rPr lang="en-US" sz="2000" b="1" dirty="0" smtClean="0"/>
              <a:t> party oversight: </a:t>
            </a:r>
            <a:r>
              <a:rPr lang="en-US" b="1" dirty="0" smtClean="0"/>
              <a:t>Payroll</a:t>
            </a:r>
            <a:r>
              <a:rPr lang="en-US" dirty="0" smtClean="0"/>
              <a:t> </a:t>
            </a:r>
            <a:r>
              <a:rPr lang="en-US" sz="1600" dirty="0" smtClean="0"/>
              <a:t>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9011876" cy="68580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967124" y="1117600"/>
            <a:ext cx="4816156" cy="2895601"/>
          </a:xfrm>
          <a:prstGeom prst="wedgeRoundRectCallout">
            <a:avLst>
              <a:gd name="adj1" fmla="val -75070"/>
              <a:gd name="adj2" fmla="val 32358"/>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
        <p:nvSpPr>
          <p:cNvPr id="11" name="Rounded Rectangular Callout 10"/>
          <p:cNvSpPr/>
          <p:nvPr/>
        </p:nvSpPr>
        <p:spPr>
          <a:xfrm>
            <a:off x="4145122" y="4487333"/>
            <a:ext cx="4638158" cy="1796408"/>
          </a:xfrm>
          <a:prstGeom prst="wedgeRoundRectCallout">
            <a:avLst>
              <a:gd name="adj1" fmla="val -75665"/>
              <a:gd name="adj2" fmla="val -2997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a:t>
            </a:r>
          </a:p>
          <a:p>
            <a:r>
              <a:rPr lang="en-US" sz="2000" b="1" dirty="0" smtClean="0"/>
              <a:t> </a:t>
            </a:r>
            <a:r>
              <a:rPr lang="en-US" sz="1600" dirty="0" smtClean="0"/>
              <a:t>Some systems, such as Cornell Connect</a:t>
            </a:r>
            <a:r>
              <a:rPr lang="en-US" sz="1600" dirty="0"/>
              <a:t> </a:t>
            </a:r>
            <a:r>
              <a:rPr lang="en-US" sz="1600" dirty="0" smtClean="0"/>
              <a:t>and Activity Insight for Academic reporting, are fed from the HRPY data mart and will be affected by changes in the structure. Impact to these systems is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14</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890455268"/>
              </p:ext>
            </p:extLst>
          </p:nvPr>
        </p:nvGraphicFramePr>
        <p:xfrm>
          <a:off x="507999" y="1659469"/>
          <a:ext cx="8229600" cy="4126656"/>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 data mapping 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r>
                        <a:rPr lang="en-US" sz="1800" b="1" kern="1200" dirty="0" smtClean="0">
                          <a:solidFill>
                            <a:schemeClr val="dk1"/>
                          </a:solidFill>
                          <a:effectLst/>
                          <a:latin typeface="+mn-lt"/>
                          <a:ea typeface="+mn-ea"/>
                          <a:cs typeface="+mn-cs"/>
                        </a:rPr>
                        <a:t>Time collection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Downstream impacts of systems designed to use current PeopleSoft data constructs and values</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data warehouses</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687280713"/>
              </p:ext>
            </p:extLst>
          </p:nvPr>
        </p:nvGraphicFramePr>
        <p:xfrm>
          <a:off x="457200" y="1879598"/>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data mapping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reporting across the institution; historical reporting; use of data for analytics (trends, projections </a:t>
                      </a:r>
                      <a:r>
                        <a:rPr lang="en-US" sz="1800" kern="1200" dirty="0" err="1" smtClean="0">
                          <a:effectLst/>
                        </a:rPr>
                        <a:t>etc</a:t>
                      </a:r>
                      <a:r>
                        <a:rPr lang="en-US" sz="1800" kern="1200" dirty="0" smtClean="0">
                          <a:effectLst/>
                        </a:rPr>
                        <a:t>). </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a data dictionary specific to Workday. </a:t>
                      </a:r>
                    </a:p>
                    <a:p>
                      <a:r>
                        <a:rPr lang="en-US" sz="1800" kern="1200" dirty="0" smtClean="0">
                          <a:effectLst/>
                        </a:rPr>
                        <a:t>3.  Design and implement a data mapping and reporting solution that supports cross-functional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70934012"/>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33954020"/>
              </p:ext>
            </p:extLst>
          </p:nvPr>
        </p:nvGraphicFramePr>
        <p:xfrm>
          <a:off x="457200" y="1879598"/>
          <a:ext cx="8229600" cy="257753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Pick the vendor</a:t>
                      </a:r>
                      <a:r>
                        <a:rPr lang="en-US" sz="1800" b="0" kern="1200" baseline="0" dirty="0" smtClean="0">
                          <a:solidFill>
                            <a:schemeClr val="dk1"/>
                          </a:solidFill>
                          <a:effectLst/>
                          <a:latin typeface="+mn-lt"/>
                          <a:ea typeface="+mn-ea"/>
                          <a:cs typeface="+mn-cs"/>
                        </a:rPr>
                        <a:t> supplied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application and invest in expansion of it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0622951"/>
              </p:ext>
            </p:extLst>
          </p:nvPr>
        </p:nvGraphicFramePr>
        <p:xfrm>
          <a:off x="457200" y="1879598"/>
          <a:ext cx="8229600" cy="246888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Downstream impacts of systems designed to use current PeopleSoft data constructs and values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Applications and interfaces designed around the PeopleSoft data construct and values may not be operational.  The</a:t>
                      </a:r>
                      <a:r>
                        <a:rPr lang="en-US" sz="1800" kern="1200" baseline="0" dirty="0" smtClean="0">
                          <a:solidFill>
                            <a:schemeClr val="dk1"/>
                          </a:solidFill>
                          <a:effectLst/>
                          <a:latin typeface="+mn-lt"/>
                          <a:ea typeface="+mn-ea"/>
                          <a:cs typeface="+mn-cs"/>
                        </a:rPr>
                        <a:t> number of downstream systems at the University affected is unknown.</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systems</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engage application stewards</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292997213"/>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data warehouses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and/or data warehouses can result in inaccurate reporting, proliferation of stale data to shadow systems, compliance/regulatory/legal issues if misinterpreted.</a:t>
                      </a:r>
                      <a:r>
                        <a:rPr lang="en-US" dirty="0" smtClean="0">
                          <a:effectLst/>
                        </a:rPr>
                        <a:t> </a:t>
                      </a:r>
                    </a:p>
                    <a:p>
                      <a:r>
                        <a:rPr lang="en-US" dirty="0" smtClean="0"/>
                        <a:t>2. Historical</a:t>
                      </a:r>
                      <a:r>
                        <a:rPr lang="en-US" baseline="0" dirty="0" smtClean="0"/>
                        <a:t> data won’t be able to be queries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Keep it simple by keeping the current HRPY </a:t>
                      </a:r>
                      <a:r>
                        <a:rPr lang="en-US" sz="1800" kern="1200" dirty="0" err="1" smtClean="0">
                          <a:solidFill>
                            <a:schemeClr val="dk1"/>
                          </a:solidFill>
                          <a:effectLst/>
                          <a:latin typeface="+mn-lt"/>
                          <a:ea typeface="+mn-ea"/>
                          <a:cs typeface="+mn-cs"/>
                        </a:rPr>
                        <a:t>datamart</a:t>
                      </a:r>
                      <a:r>
                        <a:rPr lang="en-US" sz="1800" kern="1200" dirty="0" smtClean="0">
                          <a:solidFill>
                            <a:schemeClr val="dk1"/>
                          </a:solidFill>
                          <a:effectLst/>
                          <a:latin typeface="+mn-lt"/>
                          <a:ea typeface="+mn-ea"/>
                          <a:cs typeface="+mn-cs"/>
                        </a:rPr>
                        <a:t> alive,</a:t>
                      </a:r>
                      <a:r>
                        <a:rPr lang="en-US" sz="1800" kern="1200" baseline="0" dirty="0" smtClean="0">
                          <a:solidFill>
                            <a:schemeClr val="dk1"/>
                          </a:solidFill>
                          <a:effectLst/>
                          <a:latin typeface="+mn-lt"/>
                          <a:ea typeface="+mn-ea"/>
                          <a:cs typeface="+mn-cs"/>
                        </a:rPr>
                        <a:t> possibly for a decade or more.</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92861048"/>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work totals</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893468458"/>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latin typeface="Arial"/>
                          <a:cs typeface="Arial"/>
                        </a:rPr>
                        <a:t>Most complete estimate</a:t>
                      </a:r>
                      <a:endParaRPr lang="en-US" sz="2000" b="0" i="0" u="none" strike="noStrike" dirty="0">
                        <a:effectLst/>
                        <a:latin typeface="Arial"/>
                        <a:cs typeface="Arial"/>
                      </a:endParaRPr>
                    </a:p>
                  </a:txBody>
                  <a:tcPr marL="12700" marR="12700" marT="12700" marB="0" anchor="ctr"/>
                </a:tc>
                <a:tc>
                  <a:txBody>
                    <a:bodyPr/>
                    <a:lstStyle/>
                    <a:p>
                      <a:pPr algn="r" fontAlgn="b"/>
                      <a:r>
                        <a:rPr lang="en-US" sz="2000" b="0" i="0" u="none" strike="noStrike" dirty="0">
                          <a:solidFill>
                            <a:srgbClr val="000000"/>
                          </a:solidFill>
                          <a:effectLst/>
                          <a:latin typeface="Arial"/>
                          <a:cs typeface="Arial"/>
                        </a:rPr>
                        <a:t>$4,924,000 </a:t>
                      </a:r>
                    </a:p>
                  </a:txBody>
                  <a:tcPr marL="12700" marR="12700" marT="12700" marB="0" anchor="b"/>
                </a:tc>
                <a:tc>
                  <a:txBody>
                    <a:bodyPr/>
                    <a:lstStyle/>
                    <a:p>
                      <a:pPr algn="r" fontAlgn="b"/>
                      <a:r>
                        <a:rPr lang="en-US" sz="2000" b="0" i="0" u="none" strike="noStrike" dirty="0">
                          <a:solidFill>
                            <a:srgbClr val="000000"/>
                          </a:solidFill>
                          <a:effectLst/>
                          <a:latin typeface="Arial"/>
                          <a:cs typeface="Arial"/>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 executive expectations for the next set of HR’s workday requests.</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 in particular.</a:t>
            </a:r>
            <a:endParaRPr lang="en-US" dirty="0"/>
          </a:p>
          <a:p>
            <a:pPr lvl="1"/>
            <a:r>
              <a:rPr lang="en-US" dirty="0" smtClean="0"/>
              <a:t>Address open risks </a:t>
            </a:r>
            <a:r>
              <a:rPr lang="en-US" smtClean="0"/>
              <a:t>and open questions </a:t>
            </a:r>
            <a:r>
              <a:rPr lang="en-US" dirty="0" smtClean="0"/>
              <a:t>presented</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2416938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52" y="423362"/>
            <a:ext cx="9011876" cy="68580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13389818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267" y="419755"/>
            <a:ext cx="9011876" cy="68580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1881426"/>
            <a:ext cx="1828800" cy="605947"/>
          </a:xfrm>
          <a:prstGeom prst="wedgeRoundRectCallout">
            <a:avLst>
              <a:gd name="adj1" fmla="val -117840"/>
              <a:gd name="adj2" fmla="val 2727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1" y="2825734"/>
            <a:ext cx="1800179" cy="869071"/>
          </a:xfrm>
          <a:prstGeom prst="wedgeRoundRectCallout">
            <a:avLst>
              <a:gd name="adj1" fmla="val -119584"/>
              <a:gd name="adj2" fmla="val 12751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1" y="4018848"/>
            <a:ext cx="1800180" cy="654752"/>
          </a:xfrm>
          <a:prstGeom prst="wedgeRoundRectCallout">
            <a:avLst>
              <a:gd name="adj1" fmla="val -111011"/>
              <a:gd name="adj2" fmla="val 121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400" y="1275478"/>
            <a:ext cx="1828800" cy="3584389"/>
          </a:xfrm>
          <a:prstGeom prst="wedgeRoundRectCallout">
            <a:avLst>
              <a:gd name="adj1" fmla="val -205803"/>
              <a:gd name="adj2" fmla="val -25351"/>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641350"/>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5/9/11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337829841"/>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A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A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2935</TotalTime>
  <Words>4157</Words>
  <Application>Microsoft Macintosh PowerPoint</Application>
  <PresentationFormat>On-screen Show (4:3)</PresentationFormat>
  <Paragraphs>520</Paragraphs>
  <Slides>29</Slides>
  <Notes>24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Estimate Subtotals</vt:lpstr>
      <vt:lpstr>Estimate Subtotals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148</cp:revision>
  <dcterms:created xsi:type="dcterms:W3CDTF">2011-05-09T18:03:04Z</dcterms:created>
  <dcterms:modified xsi:type="dcterms:W3CDTF">2011-05-10T01:14:46Z</dcterms:modified>
</cp:coreProperties>
</file>