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handoutMasterIdLst>
    <p:handoutMasterId r:id="rId38"/>
  </p:handoutMasterIdLst>
  <p:sldIdLst>
    <p:sldId id="256" r:id="rId2"/>
    <p:sldId id="257" r:id="rId3"/>
    <p:sldId id="258" r:id="rId4"/>
    <p:sldId id="282" r:id="rId5"/>
    <p:sldId id="284" r:id="rId6"/>
    <p:sldId id="262" r:id="rId7"/>
    <p:sldId id="281" r:id="rId8"/>
    <p:sldId id="310" r:id="rId9"/>
    <p:sldId id="305" r:id="rId10"/>
    <p:sldId id="280" r:id="rId11"/>
    <p:sldId id="307" r:id="rId12"/>
    <p:sldId id="311" r:id="rId13"/>
    <p:sldId id="276" r:id="rId14"/>
    <p:sldId id="285" r:id="rId15"/>
    <p:sldId id="286" r:id="rId16"/>
    <p:sldId id="287" r:id="rId17"/>
    <p:sldId id="279" r:id="rId18"/>
    <p:sldId id="259" r:id="rId19"/>
    <p:sldId id="290" r:id="rId20"/>
    <p:sldId id="291" r:id="rId21"/>
    <p:sldId id="292" r:id="rId22"/>
    <p:sldId id="278" r:id="rId23"/>
    <p:sldId id="277" r:id="rId24"/>
    <p:sldId id="288" r:id="rId25"/>
    <p:sldId id="294" r:id="rId26"/>
    <p:sldId id="293" r:id="rId27"/>
    <p:sldId id="295" r:id="rId28"/>
    <p:sldId id="275" r:id="rId29"/>
    <p:sldId id="263" r:id="rId30"/>
    <p:sldId id="312" r:id="rId31"/>
    <p:sldId id="289" r:id="rId32"/>
    <p:sldId id="296" r:id="rId33"/>
    <p:sldId id="301" r:id="rId34"/>
    <p:sldId id="304" r:id="rId35"/>
    <p:sldId id="264"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146" autoAdjust="0"/>
  </p:normalViewPr>
  <p:slideViewPr>
    <p:cSldViewPr snapToGrid="0" snapToObjects="1">
      <p:cViewPr varScale="1">
        <p:scale>
          <a:sx n="114" d="100"/>
          <a:sy n="114" d="100"/>
        </p:scale>
        <p:origin x="-79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tevelutter:Desktop:Workday%20master%20lis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stevelutter:Desktop:Workday%20master%20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%s of technical efforts</a:t>
            </a:r>
          </a:p>
        </c:rich>
      </c:tx>
      <c:layout/>
      <c:overlay val="0"/>
    </c:title>
    <c:autoTitleDeleted val="0"/>
    <c:plotArea>
      <c:layout/>
      <c:pieChart>
        <c:varyColors val="1"/>
        <c:ser>
          <c:idx val="6"/>
          <c:order val="6"/>
          <c:dLbls>
            <c:dLbl>
              <c:idx val="0"/>
              <c:layout>
                <c:manualLayout>
                  <c:x val="0.271975216749771"/>
                  <c:y val="0.0785512784593671"/>
                </c:manualLayout>
              </c:layout>
              <c:showLegendKey val="0"/>
              <c:showVal val="0"/>
              <c:showCatName val="1"/>
              <c:showSerName val="0"/>
              <c:showPercent val="1"/>
              <c:showBubbleSize val="0"/>
            </c:dLbl>
            <c:dLbl>
              <c:idx val="21"/>
              <c:layout>
                <c:manualLayout>
                  <c:x val="-0.274418245983538"/>
                  <c:y val="0.0910611919757385"/>
                </c:manualLayout>
              </c:layout>
              <c:showLegendKey val="0"/>
              <c:showVal val="0"/>
              <c:showCatName val="1"/>
              <c:showSerName val="0"/>
              <c:showPercent val="1"/>
              <c:showBubbleSize val="0"/>
            </c:dLbl>
            <c:txPr>
              <a:bodyPr/>
              <a:lstStyle/>
              <a:p>
                <a:pPr>
                  <a:defRPr sz="1400"/>
                </a:pPr>
                <a:endParaRPr lang="en-US"/>
              </a:p>
            </c:txPr>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7"/>
          <c:order val="7"/>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8"/>
          <c:order val="8"/>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9"/>
          <c:order val="9"/>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0"/>
          <c:order val="10"/>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11"/>
          <c:order val="1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3"/>
          <c:order val="3"/>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4"/>
          <c:order val="4"/>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5"/>
          <c:order val="5"/>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0"/>
          <c:order val="0"/>
          <c:dLbls>
            <c:dLbl>
              <c:idx val="0"/>
              <c:layout>
                <c:manualLayout>
                  <c:x val="0.279677409740891"/>
                  <c:y val="0.0651191864114935"/>
                </c:manualLayout>
              </c:layout>
              <c:showLegendKey val="0"/>
              <c:showVal val="0"/>
              <c:showCatName val="1"/>
              <c:showSerName val="0"/>
              <c:showPercent val="1"/>
              <c:showBubbleSize val="0"/>
            </c:dLbl>
            <c:dLbl>
              <c:idx val="21"/>
              <c:layout>
                <c:manualLayout>
                  <c:x val="-0.239979674190991"/>
                  <c:y val="0.0686230337380948"/>
                </c:manualLayout>
              </c:layout>
              <c:showLegendKey val="0"/>
              <c:showVal val="0"/>
              <c:showCatName val="1"/>
              <c:showSerName val="0"/>
              <c:showPercent val="1"/>
              <c:showBubbleSize val="0"/>
            </c:dLbl>
            <c:dLbl>
              <c:idx val="30"/>
              <c:layout>
                <c:manualLayout>
                  <c:x val="-0.196585383299457"/>
                  <c:y val="-0.0153236597133786"/>
                </c:manualLayout>
              </c:layout>
              <c:showLegendKey val="0"/>
              <c:showVal val="0"/>
              <c:showCatName val="1"/>
              <c:showSerName val="0"/>
              <c:showPercent val="1"/>
              <c:showBubbleSize val="0"/>
            </c:dLbl>
            <c:dLbl>
              <c:idx val="35"/>
              <c:layout>
                <c:manualLayout>
                  <c:x val="0.295799591099561"/>
                  <c:y val="-0.0215260165372267"/>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
          <c:order val="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2"/>
          <c:order val="2"/>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%s of Direct, Core Workday Transactional impact</a:t>
            </a:r>
          </a:p>
        </c:rich>
      </c:tx>
      <c:layout/>
      <c:overlay val="0"/>
    </c:title>
    <c:autoTitleDeleted val="0"/>
    <c:plotArea>
      <c:layout>
        <c:manualLayout>
          <c:layoutTarget val="inner"/>
          <c:xMode val="edge"/>
          <c:yMode val="edge"/>
          <c:x val="0.258062074186222"/>
          <c:y val="0.161731207289294"/>
          <c:w val="0.499015897047691"/>
          <c:h val="0.750797266514806"/>
        </c:manualLayout>
      </c:layout>
      <c:pieChart>
        <c:varyColors val="1"/>
        <c:ser>
          <c:idx val="2"/>
          <c:order val="0"/>
          <c:tx>
            <c:v>Core Transactional impact</c:v>
          </c:tx>
          <c:dLbls>
            <c:dLbl>
              <c:idx val="1"/>
              <c:layout>
                <c:manualLayout>
                  <c:x val="0.107384466299499"/>
                  <c:y val="0.00416335695764045"/>
                </c:manualLayout>
              </c:layout>
              <c:showLegendKey val="0"/>
              <c:showVal val="0"/>
              <c:showCatName val="1"/>
              <c:showSerName val="0"/>
              <c:showPercent val="1"/>
              <c:showBubbleSize val="0"/>
            </c:dLbl>
            <c:dLbl>
              <c:idx val="7"/>
              <c:layout>
                <c:manualLayout>
                  <c:x val="-0.103738067136559"/>
                  <c:y val="-0.234784576491994"/>
                </c:manualLayout>
              </c:layout>
              <c:showLegendKey val="0"/>
              <c:showVal val="0"/>
              <c:showCatName val="1"/>
              <c:showSerName val="0"/>
              <c:showPercent val="1"/>
              <c:showBubbleSize val="0"/>
            </c:dLbl>
            <c:txPr>
              <a:bodyPr/>
              <a:lstStyle/>
              <a:p>
                <a:pPr>
                  <a:defRPr sz="1100"/>
                </a:pPr>
                <a:endParaRPr lang="en-US"/>
              </a:p>
            </c:txPr>
            <c:showLegendKey val="0"/>
            <c:showVal val="0"/>
            <c:showCatName val="1"/>
            <c:showSerName val="0"/>
            <c:showPercent val="1"/>
            <c:showBubbleSize val="0"/>
            <c:showLeaderLines val="1"/>
          </c:dLbls>
          <c:cat>
            <c:strRef>
              <c:f>Sheet1!$B$8:$B$19</c:f>
              <c:strCache>
                <c:ptCount val="12"/>
                <c:pt idx="0">
                  <c:v>W2s</c:v>
                </c:pt>
                <c:pt idx="1">
                  <c:v>Puerto Rico paychecks</c:v>
                </c:pt>
                <c:pt idx="2">
                  <c:v>PeopleSoft</c:v>
                </c:pt>
                <c:pt idx="3">
                  <c:v>Financial Aid's use of Student Employment</c:v>
                </c:pt>
                <c:pt idx="4">
                  <c:v>Campus community synchronization</c:v>
                </c:pt>
                <c:pt idx="5">
                  <c:v>PS Production control decomm</c:v>
                </c:pt>
                <c:pt idx="6">
                  <c:v>PS transactional  queries</c:v>
                </c:pt>
                <c:pt idx="7">
                  <c:v>Sending student employee data to Workday</c:v>
                </c:pt>
                <c:pt idx="8">
                  <c:v>Kronos</c:v>
                </c:pt>
                <c:pt idx="9">
                  <c:v>COLTS</c:v>
                </c:pt>
                <c:pt idx="10">
                  <c:v>KFS</c:v>
                </c:pt>
                <c:pt idx="11">
                  <c:v>Cynergy</c:v>
                </c:pt>
              </c:strCache>
            </c:strRef>
          </c:cat>
          <c:val>
            <c:numRef>
              <c:f>Sheet1!$G$8:$G$19</c:f>
              <c:numCache>
                <c:formatCode>General</c:formatCode>
                <c:ptCount val="12"/>
                <c:pt idx="0">
                  <c:v>60.0</c:v>
                </c:pt>
                <c:pt idx="1">
                  <c:v>225.0</c:v>
                </c:pt>
                <c:pt idx="2">
                  <c:v>9000.0</c:v>
                </c:pt>
                <c:pt idx="3">
                  <c:v>2000.0</c:v>
                </c:pt>
                <c:pt idx="4">
                  <c:v>500.0</c:v>
                </c:pt>
                <c:pt idx="5">
                  <c:v>60.0</c:v>
                </c:pt>
                <c:pt idx="6">
                  <c:v>40.0</c:v>
                </c:pt>
                <c:pt idx="7">
                  <c:v>225.0</c:v>
                </c:pt>
                <c:pt idx="8">
                  <c:v>4200.0</c:v>
                </c:pt>
                <c:pt idx="9">
                  <c:v>225.0</c:v>
                </c:pt>
                <c:pt idx="10">
                  <c:v>2000.0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t>5/2/11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t>5/2/11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t>29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t>30</a:t>
            </a:fld>
            <a:endParaRPr lang="en-US"/>
          </a:p>
        </p:txBody>
      </p:sp>
    </p:spTree>
    <p:extLst>
      <p:ext uri="{BB962C8B-B14F-4D97-AF65-F5344CB8AC3E}">
        <p14:creationId xmlns:p14="http://schemas.microsoft.com/office/powerpoint/2010/main" val="643402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t>5/2/11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t>5/2/11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t>5/2/11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confluence.cornell.edu/display/WRKDAYTCHPOV/Tasks+and+Estimates" TargetMode="External"/><Relationship Id="rId3" Type="http://schemas.openxmlformats.org/officeDocument/2006/relationships/chart" Target="../charts/char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confluence.cornell.edu/display/WRKDAYTCHPOV/Tasks+and+Estimates" TargetMode="External"/><Relationship Id="rId3" Type="http://schemas.openxmlformats.org/officeDocument/2006/relationships/chart" Target="../charts/char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Tasks+and+Estimate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XJz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t>5/2/11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08" y="110427"/>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5/3/11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10</a:t>
            </a:fld>
            <a:endParaRPr lang="en-US"/>
          </a:p>
        </p:txBody>
      </p:sp>
      <p:sp>
        <p:nvSpPr>
          <p:cNvPr id="9" name="Rounded Rectangular Callout 8"/>
          <p:cNvSpPr/>
          <p:nvPr/>
        </p:nvSpPr>
        <p:spPr>
          <a:xfrm>
            <a:off x="6193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t># setup type of tables that are impacted: &lt;FILL THIS&gt;</a:t>
            </a:r>
          </a:p>
          <a:p>
            <a:pPr marL="285750" indent="-285750">
              <a:buFont typeface="Arial"/>
              <a:buChar char="•"/>
            </a:pPr>
            <a:r>
              <a:rPr lang="en-US" sz="1600" dirty="0" smtClean="0"/>
              <a:t># of transactional type of tables that are impacted: </a:t>
            </a:r>
            <a:r>
              <a:rPr lang="en-US" sz="1600" dirty="0"/>
              <a:t>&lt;FILL THIS</a:t>
            </a:r>
            <a:r>
              <a:rPr lang="en-US" sz="1600" dirty="0" smtClean="0"/>
              <a:t>&gt;</a:t>
            </a:r>
          </a:p>
          <a:p>
            <a:pPr marL="285750" indent="-285750">
              <a:buFont typeface="Arial"/>
              <a:buChar char="•"/>
            </a:pPr>
            <a:r>
              <a:rPr lang="en-US" sz="1600" dirty="0" smtClean="0"/>
              <a:t># of batch </a:t>
            </a:r>
            <a:r>
              <a:rPr lang="en-US" sz="1600" dirty="0" smtClean="0"/>
              <a:t>PS </a:t>
            </a:r>
            <a:r>
              <a:rPr lang="en-US" sz="1600" dirty="0" smtClean="0"/>
              <a:t>Jobs impacted and/or decommissioned: 52</a:t>
            </a: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51771" y="1562100"/>
            <a:ext cx="3985368"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fontScale="90000"/>
          </a:bodyPr>
          <a:lstStyle/>
          <a:p>
            <a:r>
              <a:rPr lang="en-US" dirty="0" err="1" smtClean="0"/>
              <a:t>Peoplesoft</a:t>
            </a:r>
            <a:r>
              <a:rPr lang="en-US" dirty="0" smtClean="0"/>
              <a:t>: HR and Campus community coupling</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548060" y="3581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2755481" y="28956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15000" y="325362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dirty="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23" name="Straight Arrow Connector 22"/>
          <p:cNvCxnSpPr>
            <a:stCxn id="4100" idx="5"/>
            <a:endCxn id="4103" idx="1"/>
          </p:cNvCxnSpPr>
          <p:nvPr/>
        </p:nvCxnSpPr>
        <p:spPr>
          <a:xfrm>
            <a:off x="2302575" y="2891771"/>
            <a:ext cx="731887" cy="182377"/>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a:stCxn id="4102" idx="7"/>
            <a:endCxn id="4103" idx="2"/>
          </p:cNvCxnSpPr>
          <p:nvPr/>
        </p:nvCxnSpPr>
        <p:spPr>
          <a:xfrm flipV="1">
            <a:off x="2239120" y="3505200"/>
            <a:ext cx="516361" cy="243588"/>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stCxn id="4103" idx="7"/>
            <a:endCxn id="4098" idx="2"/>
          </p:cNvCxnSpPr>
          <p:nvPr/>
        </p:nvCxnSpPr>
        <p:spPr>
          <a:xfrm flipV="1">
            <a:off x="4381500" y="2971800"/>
            <a:ext cx="470271" cy="102348"/>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53" name="AutoShape 17"/>
          <p:cNvSpPr>
            <a:spLocks noChangeArrowheads="1"/>
          </p:cNvSpPr>
          <p:nvPr/>
        </p:nvSpPr>
        <p:spPr bwMode="auto">
          <a:xfrm>
            <a:off x="1528673" y="4737232"/>
            <a:ext cx="6726119" cy="1561662"/>
          </a:xfrm>
          <a:prstGeom prst="wedgeRoundRectCallout">
            <a:avLst>
              <a:gd name="adj1" fmla="val -21716"/>
              <a:gd name="adj2" fmla="val -107032"/>
              <a:gd name="adj3" fmla="val 16667"/>
            </a:avLst>
          </a:prstGeom>
          <a:solidFill>
            <a:schemeClr val="bg1"/>
          </a:solidFill>
          <a:ln w="9525">
            <a:solidFill>
              <a:schemeClr val="tx1"/>
            </a:solidFill>
            <a:miter lim="800000"/>
            <a:headEnd/>
            <a:tailEnd/>
          </a:ln>
        </p:spPr>
        <p:txBody>
          <a:bodyPr wrap="none" anchor="ctr"/>
          <a:lstStyle/>
          <a:p>
            <a:r>
              <a:rPr lang="en-US" dirty="0" smtClean="0"/>
              <a:t>Shared use set up </a:t>
            </a:r>
            <a:r>
              <a:rPr lang="en-US" dirty="0"/>
              <a:t>tables:&lt;###</a:t>
            </a:r>
            <a:r>
              <a:rPr lang="en-US" dirty="0" smtClean="0"/>
              <a:t>&gt;</a:t>
            </a:r>
            <a:endParaRPr lang="en-US" dirty="0" smtClean="0"/>
          </a:p>
          <a:p>
            <a:r>
              <a:rPr lang="en-US" dirty="0" smtClean="0"/>
              <a:t>Shared use transaction tables:</a:t>
            </a:r>
            <a:r>
              <a:rPr lang="en-US" dirty="0"/>
              <a:t>&lt;###</a:t>
            </a:r>
            <a:r>
              <a:rPr lang="en-US" dirty="0" smtClean="0"/>
              <a:t>&gt;</a:t>
            </a:r>
          </a:p>
          <a:p>
            <a:r>
              <a:rPr lang="en-US" dirty="0" smtClean="0"/>
              <a:t>Number of portal navigation functions/processes using them:</a:t>
            </a:r>
            <a:endParaRPr lang="en-US" dirty="0" smtClean="0"/>
          </a:p>
          <a:p>
            <a:pPr algn="ctr"/>
            <a:endParaRPr lang="en-US" dirty="0"/>
          </a:p>
        </p:txBody>
      </p:sp>
    </p:spTree>
    <p:extLst>
      <p:ext uri="{BB962C8B-B14F-4D97-AF65-F5344CB8AC3E}">
        <p14:creationId xmlns:p14="http://schemas.microsoft.com/office/powerpoint/2010/main" val="71861623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51771" y="1562100"/>
            <a:ext cx="3985368"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fontScale="90000"/>
          </a:bodyPr>
          <a:lstStyle/>
          <a:p>
            <a:r>
              <a:rPr lang="en-US" dirty="0" err="1" smtClean="0"/>
              <a:t>Peoplesoft</a:t>
            </a:r>
            <a:r>
              <a:rPr lang="en-US" dirty="0" smtClean="0"/>
              <a:t>: HR and Campus community coupling</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548060" y="3581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15000" y="325362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dirty="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38" name="Straight Arrow Connector 37"/>
          <p:cNvCxnSpPr>
            <a:stCxn id="4102" idx="0"/>
            <a:endCxn id="4100" idx="4"/>
          </p:cNvCxnSpPr>
          <p:nvPr/>
        </p:nvCxnSpPr>
        <p:spPr>
          <a:xfrm flipV="1">
            <a:off x="1538660" y="3048000"/>
            <a:ext cx="252040" cy="533400"/>
          </a:xfrm>
          <a:prstGeom prst="straightConnector1">
            <a:avLst/>
          </a:prstGeom>
          <a:ln>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stCxn id="4100" idx="6"/>
            <a:endCxn id="4098" idx="2"/>
          </p:cNvCxnSpPr>
          <p:nvPr/>
        </p:nvCxnSpPr>
        <p:spPr>
          <a:xfrm>
            <a:off x="2514600" y="2514600"/>
            <a:ext cx="2337171" cy="457200"/>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53" name="AutoShape 17"/>
          <p:cNvSpPr>
            <a:spLocks noChangeArrowheads="1"/>
          </p:cNvSpPr>
          <p:nvPr/>
        </p:nvSpPr>
        <p:spPr bwMode="auto">
          <a:xfrm>
            <a:off x="1381431" y="5059312"/>
            <a:ext cx="6726119" cy="1561662"/>
          </a:xfrm>
          <a:prstGeom prst="wedgeRoundRectCallout">
            <a:avLst>
              <a:gd name="adj1" fmla="val -37998"/>
              <a:gd name="adj2" fmla="val -123531"/>
              <a:gd name="adj3" fmla="val 16667"/>
            </a:avLst>
          </a:prstGeom>
          <a:solidFill>
            <a:schemeClr val="bg1"/>
          </a:solidFill>
          <a:ln w="9525">
            <a:solidFill>
              <a:schemeClr val="tx1"/>
            </a:solidFill>
            <a:miter lim="800000"/>
            <a:headEnd/>
            <a:tailEnd/>
          </a:ln>
        </p:spPr>
        <p:txBody>
          <a:bodyPr wrap="none" anchor="ctr"/>
          <a:lstStyle/>
          <a:p>
            <a:r>
              <a:rPr lang="en-US" dirty="0" smtClean="0"/>
              <a:t>Shared use HRMS owned setup tables (e.g. Department):</a:t>
            </a:r>
          </a:p>
          <a:p>
            <a:r>
              <a:rPr lang="en-US" dirty="0" smtClean="0"/>
              <a:t>Shared use HRMS owned transaction tables (e.g. Job):</a:t>
            </a:r>
          </a:p>
          <a:p>
            <a:r>
              <a:rPr lang="en-US" dirty="0" smtClean="0"/>
              <a:t>Number of portal navigation functions/processes using them:</a:t>
            </a:r>
            <a:endParaRPr lang="en-US" dirty="0" smtClean="0"/>
          </a:p>
          <a:p>
            <a:pPr algn="ctr"/>
            <a:endParaRPr lang="en-US" dirty="0"/>
          </a:p>
        </p:txBody>
      </p:sp>
      <p:sp>
        <p:nvSpPr>
          <p:cNvPr id="21" name="AutoShape 17"/>
          <p:cNvSpPr>
            <a:spLocks noChangeArrowheads="1"/>
          </p:cNvSpPr>
          <p:nvPr/>
        </p:nvSpPr>
        <p:spPr bwMode="auto">
          <a:xfrm>
            <a:off x="1381431" y="5059312"/>
            <a:ext cx="6726119" cy="1561662"/>
          </a:xfrm>
          <a:prstGeom prst="wedgeRoundRectCallout">
            <a:avLst>
              <a:gd name="adj1" fmla="val -6803"/>
              <a:gd name="adj2" fmla="val -130602"/>
              <a:gd name="adj3" fmla="val 16667"/>
            </a:avLst>
          </a:prstGeom>
          <a:solidFill>
            <a:schemeClr val="bg1"/>
          </a:solidFill>
          <a:ln w="9525">
            <a:solidFill>
              <a:schemeClr val="tx1"/>
            </a:solidFill>
            <a:miter lim="800000"/>
            <a:headEnd/>
            <a:tailEnd/>
          </a:ln>
        </p:spPr>
        <p:txBody>
          <a:bodyPr wrap="none" anchor="ctr"/>
          <a:lstStyle/>
          <a:p>
            <a:r>
              <a:rPr lang="en-US" dirty="0" smtClean="0"/>
              <a:t>Shared use HRMS owned setup tables (e.g. Department): &lt;###&gt;</a:t>
            </a:r>
          </a:p>
          <a:p>
            <a:r>
              <a:rPr lang="en-US" dirty="0" smtClean="0"/>
              <a:t>Shared use HRMS owned transaction tables (e.g. Job):</a:t>
            </a:r>
            <a:r>
              <a:rPr lang="en-US" dirty="0"/>
              <a:t>&lt;###</a:t>
            </a:r>
            <a:r>
              <a:rPr lang="en-US" dirty="0" smtClean="0"/>
              <a:t>&gt;</a:t>
            </a:r>
          </a:p>
          <a:p>
            <a:r>
              <a:rPr lang="en-US" dirty="0" smtClean="0"/>
              <a:t>Number of portal navigation functions/processes using them:</a:t>
            </a:r>
            <a:endParaRPr lang="en-US" dirty="0" smtClean="0"/>
          </a:p>
          <a:p>
            <a:pPr algn="ctr"/>
            <a:endParaRPr lang="en-US" dirty="0"/>
          </a:p>
        </p:txBody>
      </p:sp>
    </p:spTree>
    <p:extLst>
      <p:ext uri="{BB962C8B-B14F-4D97-AF65-F5344CB8AC3E}">
        <p14:creationId xmlns:p14="http://schemas.microsoft.com/office/powerpoint/2010/main" val="101497581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5/3/11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13</a:t>
            </a:fld>
            <a:endParaRPr lang="en-US"/>
          </a:p>
        </p:txBody>
      </p:sp>
      <p:sp>
        <p:nvSpPr>
          <p:cNvPr id="9" name="Rounded Rectangular Callout 8"/>
          <p:cNvSpPr/>
          <p:nvPr/>
        </p:nvSpPr>
        <p:spPr>
          <a:xfrm>
            <a:off x="457200" y="4122332"/>
            <a:ext cx="4226823" cy="1493294"/>
          </a:xfrm>
          <a:prstGeom prst="wedgeRoundRectCallout">
            <a:avLst>
              <a:gd name="adj1" fmla="val 80291"/>
              <a:gd name="adj2" fmla="val -20178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ID Card  and Library: Both the ID Card system and the Library require basic employee and student data and since they are tightly coupled to PeopleSoft it is best to have them get it from PeopleSoft.</a:t>
            </a:r>
            <a:endParaRPr lang="en-US" sz="1600" dirty="0"/>
          </a:p>
        </p:txBody>
      </p:sp>
      <p:sp>
        <p:nvSpPr>
          <p:cNvPr id="4" name="Oval Callout 3"/>
          <p:cNvSpPr/>
          <p:nvPr/>
        </p:nvSpPr>
        <p:spPr>
          <a:xfrm>
            <a:off x="6254589" y="1978490"/>
            <a:ext cx="2133600" cy="2641055"/>
          </a:xfrm>
          <a:prstGeom prst="wedgeEllipseCallout">
            <a:avLst>
              <a:gd name="adj1" fmla="val -143760"/>
              <a:gd name="adj2" fmla="val 4229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smtClean="0"/>
              <a:t>Vicky, I want to make sure we’re clear on why EMN, ELM, and </a:t>
            </a:r>
            <a:r>
              <a:rPr lang="en-US" sz="1200" dirty="0" err="1" smtClean="0"/>
              <a:t>Idmgmt</a:t>
            </a:r>
            <a:r>
              <a:rPr lang="en-US" sz="1200" dirty="0" smtClean="0"/>
              <a:t> need two feeds from now on and why </a:t>
            </a:r>
            <a:r>
              <a:rPr lang="en-US" sz="1200" dirty="0" err="1" smtClean="0"/>
              <a:t>IdCard</a:t>
            </a:r>
            <a:r>
              <a:rPr lang="en-US" sz="1200" dirty="0" smtClean="0"/>
              <a:t> and Library still get one. I’m not happy with this text, but that was the intent.</a:t>
            </a:r>
            <a:endParaRPr lang="en-US" sz="12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14</a:t>
            </a:fld>
            <a:endParaRPr lang="en-US"/>
          </a:p>
        </p:txBody>
      </p:sp>
      <p:sp>
        <p:nvSpPr>
          <p:cNvPr id="9" name="Rounded Rectangular Callout 8"/>
          <p:cNvSpPr/>
          <p:nvPr/>
        </p:nvSpPr>
        <p:spPr>
          <a:xfrm>
            <a:off x="356119" y="3804351"/>
            <a:ext cx="2653154" cy="2986932"/>
          </a:xfrm>
          <a:prstGeom prst="wedgeRoundRectCallout">
            <a:avLst>
              <a:gd name="adj1" fmla="val 99158"/>
              <a:gd name="adj2" fmla="val -54274"/>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ELM (Enterprise Learning </a:t>
            </a:r>
            <a:r>
              <a:rPr lang="en-US" sz="1600" dirty="0" smtClean="0"/>
              <a:t>Management</a:t>
            </a:r>
            <a:r>
              <a:rPr lang="en-US" sz="1600" dirty="0" smtClean="0"/>
              <a:t>): It requires student and employee data for the variety of training tracking it does - human subject research training, emergency services, chemical handling, etc. So we need one new feed and the existing </a:t>
            </a:r>
            <a:r>
              <a:rPr lang="en-US" sz="1600" dirty="0"/>
              <a:t>o</a:t>
            </a:r>
            <a:r>
              <a:rPr lang="en-US" sz="1600" dirty="0" smtClean="0"/>
              <a:t>ne from PS changes.</a:t>
            </a:r>
            <a:endParaRPr lang="en-US" sz="1600" dirty="0"/>
          </a:p>
        </p:txBody>
      </p:sp>
    </p:spTree>
    <p:extLst>
      <p:ext uri="{BB962C8B-B14F-4D97-AF65-F5344CB8AC3E}">
        <p14:creationId xmlns:p14="http://schemas.microsoft.com/office/powerpoint/2010/main" val="197749555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15</a:t>
            </a:fld>
            <a:endParaRPr lang="en-US"/>
          </a:p>
        </p:txBody>
      </p:sp>
      <p:sp>
        <p:nvSpPr>
          <p:cNvPr id="9" name="Rounded Rectangular Callout 8"/>
          <p:cNvSpPr/>
          <p:nvPr/>
        </p:nvSpPr>
        <p:spPr>
          <a:xfrm>
            <a:off x="1267192" y="4932423"/>
            <a:ext cx="5527010" cy="1518376"/>
          </a:xfrm>
          <a:prstGeom prst="wedgeRoundRectCallout">
            <a:avLst>
              <a:gd name="adj1" fmla="val 22204"/>
              <a:gd name="adj2" fmla="val -9014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Emergency Mass Notification: EMN requires student and employee emergency data be captured and sent for both students and employees. So we need one new feed (and UI to capture the data in Workday</a:t>
            </a:r>
            <a:r>
              <a:rPr lang="en-US" sz="1600" dirty="0" smtClean="0"/>
              <a:t>) and </a:t>
            </a:r>
            <a:r>
              <a:rPr lang="en-US" sz="1600" dirty="0" smtClean="0"/>
              <a:t>the existing </a:t>
            </a:r>
            <a:r>
              <a:rPr lang="en-US" sz="1600" dirty="0"/>
              <a:t>o</a:t>
            </a:r>
            <a:r>
              <a:rPr lang="en-US" sz="1600" dirty="0" smtClean="0"/>
              <a:t>ne from PS changes. This is a staging database from which the </a:t>
            </a:r>
            <a:r>
              <a:rPr lang="en-US" sz="1600" dirty="0" smtClean="0"/>
              <a:t>outsourcer (not illustrated) </a:t>
            </a:r>
            <a:r>
              <a:rPr lang="en-US" sz="1600" dirty="0" smtClean="0"/>
              <a:t>gets a daily </a:t>
            </a:r>
            <a:r>
              <a:rPr lang="en-US" sz="1600" dirty="0" smtClean="0"/>
              <a:t>feed. </a:t>
            </a:r>
            <a:endParaRPr lang="en-US" sz="1600" dirty="0"/>
          </a:p>
        </p:txBody>
      </p:sp>
    </p:spTree>
    <p:extLst>
      <p:ext uri="{BB962C8B-B14F-4D97-AF65-F5344CB8AC3E}">
        <p14:creationId xmlns:p14="http://schemas.microsoft.com/office/powerpoint/2010/main" val="232889642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5/3/11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16</a:t>
            </a:fld>
            <a:endParaRPr lang="en-US"/>
          </a:p>
        </p:txBody>
      </p:sp>
      <p:sp>
        <p:nvSpPr>
          <p:cNvPr id="9" name="Rounded Rectangular Callout 8"/>
          <p:cNvSpPr/>
          <p:nvPr/>
        </p:nvSpPr>
        <p:spPr>
          <a:xfrm>
            <a:off x="3577062" y="5425617"/>
            <a:ext cx="4811127" cy="1188840"/>
          </a:xfrm>
          <a:prstGeom prst="wedgeRoundRectCallout">
            <a:avLst>
              <a:gd name="adj1" fmla="val -38217"/>
              <a:gd name="adj2" fmla="val -774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HR </a:t>
            </a:r>
            <a:r>
              <a:rPr lang="en-US" sz="1600" dirty="0" smtClean="0"/>
              <a:t>attributes in the directory </a:t>
            </a:r>
            <a:r>
              <a:rPr lang="en-US" sz="1600" dirty="0" smtClean="0"/>
              <a:t>are </a:t>
            </a:r>
            <a:r>
              <a:rPr lang="en-US" sz="1600" dirty="0" smtClean="0"/>
              <a:t>used by other systems, such as Vivo. With Workday those attributes are likely to change,  affecting </a:t>
            </a:r>
            <a:r>
              <a:rPr lang="en-US" sz="1600" dirty="0" smtClean="0"/>
              <a:t>such down </a:t>
            </a:r>
            <a:r>
              <a:rPr lang="en-US" sz="1600" dirty="0" smtClean="0"/>
              <a:t>stream systems.</a:t>
            </a:r>
            <a:endParaRPr lang="en-US" sz="1600" dirty="0"/>
          </a:p>
        </p:txBody>
      </p:sp>
      <p:sp>
        <p:nvSpPr>
          <p:cNvPr id="10" name="Rounded Rectangular Callout 9"/>
          <p:cNvSpPr/>
          <p:nvPr/>
        </p:nvSpPr>
        <p:spPr>
          <a:xfrm>
            <a:off x="5751666" y="158791"/>
            <a:ext cx="3225501" cy="2517693"/>
          </a:xfrm>
          <a:prstGeom prst="wedgeRoundRectCallout">
            <a:avLst>
              <a:gd name="adj1" fmla="val -36082"/>
              <a:gd name="adj2" fmla="val 12265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IdMgmt</a:t>
            </a:r>
            <a:r>
              <a:rPr lang="en-US" sz="1600" dirty="0" smtClean="0"/>
              <a:t> </a:t>
            </a:r>
            <a:r>
              <a:rPr lang="en-US" sz="1600" dirty="0" smtClean="0"/>
              <a:t>toolset : </a:t>
            </a:r>
          </a:p>
          <a:p>
            <a:r>
              <a:rPr lang="en-US" sz="1600" dirty="0"/>
              <a:t>	</a:t>
            </a:r>
            <a:r>
              <a:rPr lang="en-US" sz="1600" dirty="0" smtClean="0"/>
              <a:t>- </a:t>
            </a:r>
            <a:r>
              <a:rPr lang="en-US" sz="1600" dirty="0" smtClean="0"/>
              <a:t>Campus </a:t>
            </a:r>
            <a:r>
              <a:rPr lang="en-US" sz="1600" dirty="0" smtClean="0"/>
              <a:t>Reference </a:t>
            </a:r>
            <a:r>
              <a:rPr lang="en-US" sz="1600" dirty="0" smtClean="0"/>
              <a:t>groups</a:t>
            </a:r>
          </a:p>
          <a:p>
            <a:r>
              <a:rPr lang="en-US" sz="1600" dirty="0"/>
              <a:t>	</a:t>
            </a:r>
            <a:r>
              <a:rPr lang="en-US" sz="1600" dirty="0" smtClean="0"/>
              <a:t>- </a:t>
            </a:r>
            <a:r>
              <a:rPr lang="en-US" sz="1600" dirty="0" smtClean="0"/>
              <a:t>the Directory</a:t>
            </a:r>
          </a:p>
          <a:p>
            <a:r>
              <a:rPr lang="en-US" sz="1600" dirty="0"/>
              <a:t>	</a:t>
            </a:r>
            <a:r>
              <a:rPr lang="en-US" sz="1600" dirty="0" smtClean="0"/>
              <a:t>- </a:t>
            </a:r>
            <a:r>
              <a:rPr lang="en-US" sz="1600" dirty="0" err="1" smtClean="0"/>
              <a:t>WhoIam</a:t>
            </a:r>
            <a:endParaRPr lang="en-US" sz="1600" dirty="0" smtClean="0"/>
          </a:p>
          <a:p>
            <a:r>
              <a:rPr lang="en-US" sz="1600" dirty="0"/>
              <a:t> </a:t>
            </a:r>
            <a:r>
              <a:rPr lang="en-US" sz="1600" dirty="0" smtClean="0"/>
              <a:t>	- </a:t>
            </a:r>
            <a:r>
              <a:rPr lang="en-US" sz="1600" dirty="0" smtClean="0"/>
              <a:t>a </a:t>
            </a:r>
            <a:r>
              <a:rPr lang="en-US" sz="1600" dirty="0" smtClean="0"/>
              <a:t>set of </a:t>
            </a:r>
            <a:r>
              <a:rPr lang="en-US" sz="1600" dirty="0" err="1" smtClean="0"/>
              <a:t>NetID</a:t>
            </a:r>
            <a:r>
              <a:rPr lang="en-US" sz="1600" dirty="0" smtClean="0"/>
              <a:t> </a:t>
            </a:r>
            <a:r>
              <a:rPr lang="en-US" sz="1600" dirty="0" smtClean="0"/>
              <a:t>admin tools.</a:t>
            </a:r>
          </a:p>
          <a:p>
            <a:endParaRPr lang="en-US" sz="1600" dirty="0"/>
          </a:p>
          <a:p>
            <a:r>
              <a:rPr lang="en-US" sz="1600" dirty="0" smtClean="0"/>
              <a:t>Student </a:t>
            </a:r>
            <a:r>
              <a:rPr lang="en-US" sz="1600" dirty="0" smtClean="0"/>
              <a:t>and Employee data will be coming from two sources now. </a:t>
            </a:r>
            <a:endParaRPr lang="en-US" sz="1600" dirty="0" smtClean="0"/>
          </a:p>
        </p:txBody>
      </p:sp>
      <p:sp>
        <p:nvSpPr>
          <p:cNvPr id="11" name="Oval Callout 10"/>
          <p:cNvSpPr/>
          <p:nvPr/>
        </p:nvSpPr>
        <p:spPr>
          <a:xfrm>
            <a:off x="457200" y="1831740"/>
            <a:ext cx="2133600" cy="2641055"/>
          </a:xfrm>
          <a:prstGeom prst="wedgeEllipseCallout">
            <a:avLst>
              <a:gd name="adj1" fmla="val 212942"/>
              <a:gd name="adj2" fmla="val -6049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smtClean="0"/>
              <a:t>Vicky, Won’t the Primary affiliation have to be clear and in synch ion Workday and PS for these </a:t>
            </a:r>
            <a:r>
              <a:rPr lang="en-US" sz="1200" dirty="0" err="1" smtClean="0"/>
              <a:t>IdMgmt</a:t>
            </a:r>
            <a:r>
              <a:rPr lang="en-US" sz="1200" dirty="0" smtClean="0"/>
              <a:t> tools to work right?  Is that important enough to mention here or on another slide?</a:t>
            </a:r>
            <a:endParaRPr lang="en-US" sz="1200" dirty="0"/>
          </a:p>
        </p:txBody>
      </p:sp>
    </p:spTree>
    <p:extLst>
      <p:ext uri="{BB962C8B-B14F-4D97-AF65-F5344CB8AC3E}">
        <p14:creationId xmlns:p14="http://schemas.microsoft.com/office/powerpoint/2010/main" val="154386528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17</a:t>
            </a:fld>
            <a:endParaRPr lang="en-US"/>
          </a:p>
        </p:txBody>
      </p:sp>
      <p:sp>
        <p:nvSpPr>
          <p:cNvPr id="9" name="Rounded Rectangular Callout 8"/>
          <p:cNvSpPr/>
          <p:nvPr/>
        </p:nvSpPr>
        <p:spPr>
          <a:xfrm>
            <a:off x="3992524" y="274638"/>
            <a:ext cx="4816156" cy="3975039"/>
          </a:xfrm>
          <a:prstGeom prst="wedgeRoundRectCallout">
            <a:avLst>
              <a:gd name="adj1" fmla="val -82981"/>
              <a:gd name="adj2" fmla="val 3785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Much operational reporting will be done straight from Workday. All historical analysis and </a:t>
            </a:r>
            <a:r>
              <a:rPr lang="en-US" sz="1600" dirty="0" smtClean="0"/>
              <a:t>merging/reporting </a:t>
            </a:r>
            <a:r>
              <a:rPr lang="en-US" sz="1600" dirty="0" smtClean="0"/>
              <a:t>with other institutional data requires a warehouse.</a:t>
            </a:r>
          </a:p>
          <a:p>
            <a:pPr marL="285750" indent="-285750">
              <a:buFont typeface="Arial"/>
              <a:buChar char="•"/>
            </a:pPr>
            <a:r>
              <a:rPr lang="en-US" sz="1600" i="1" dirty="0"/>
              <a:t>Not enough requirements or assumptions are known at this time to do anything other than compare it to the KDW.</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a:t>
            </a:r>
            <a:r>
              <a:rPr lang="en-US" sz="1600" dirty="0" smtClean="0"/>
              <a:t>~ 2</a:t>
            </a:r>
            <a:r>
              <a:rPr lang="en-US" sz="1600" dirty="0" smtClean="0"/>
              <a:t>/</a:t>
            </a:r>
            <a:r>
              <a:rPr lang="en-US" sz="1600" dirty="0" smtClean="0"/>
              <a:t>3 </a:t>
            </a:r>
            <a:r>
              <a:rPr lang="en-US" sz="1600" dirty="0" smtClean="0"/>
              <a:t>of the overall IT estimate for Workday.</a:t>
            </a:r>
          </a:p>
          <a:p>
            <a:endParaRPr lang="en-US" sz="1600" dirty="0"/>
          </a:p>
        </p:txBody>
      </p:sp>
      <p:sp>
        <p:nvSpPr>
          <p:cNvPr id="11" name="Rounded Rectangular Callout 10"/>
          <p:cNvSpPr/>
          <p:nvPr/>
        </p:nvSpPr>
        <p:spPr>
          <a:xfrm>
            <a:off x="3692617" y="4912695"/>
            <a:ext cx="4816156" cy="1443655"/>
          </a:xfrm>
          <a:prstGeom prst="wedgeRoundRectCallout">
            <a:avLst>
              <a:gd name="adj1" fmla="val -82433"/>
              <a:gd name="adj2" fmla="val -7793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a:t>
            </a:r>
            <a:r>
              <a:rPr lang="en-US" sz="1600" dirty="0" smtClean="0"/>
              <a:t>Academic Personnel </a:t>
            </a:r>
            <a:r>
              <a:rPr lang="en-US" sz="1600" dirty="0" smtClean="0"/>
              <a:t>D</a:t>
            </a:r>
            <a:r>
              <a:rPr lang="en-US" sz="1600" dirty="0" smtClean="0"/>
              <a:t>atabase</a:t>
            </a:r>
            <a:r>
              <a:rPr lang="en-US" sz="1600" dirty="0"/>
              <a:t> </a:t>
            </a:r>
            <a:r>
              <a:rPr lang="en-US" sz="1600" dirty="0" smtClean="0"/>
              <a:t>and </a:t>
            </a:r>
            <a:r>
              <a:rPr lang="en-US" sz="1600" dirty="0" smtClean="0"/>
              <a:t> Activity </a:t>
            </a:r>
            <a:r>
              <a:rPr lang="en-US" sz="1600" dirty="0" smtClean="0"/>
              <a:t>Insight for Academic reporting, are fed from the HR/PY </a:t>
            </a:r>
            <a:r>
              <a:rPr lang="en-US" sz="1600" dirty="0" err="1" smtClean="0"/>
              <a:t>datamart</a:t>
            </a:r>
            <a:r>
              <a:rPr lang="en-US" sz="1600" dirty="0" smtClean="0"/>
              <a:t> and will be affected by </a:t>
            </a:r>
            <a:r>
              <a:rPr lang="en-US" sz="1600" dirty="0" smtClean="0"/>
              <a:t>changes </a:t>
            </a:r>
            <a:r>
              <a:rPr lang="en-US" sz="1600" dirty="0" smtClean="0"/>
              <a:t>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18</a:t>
            </a:fld>
            <a:endParaRPr lang="en-US"/>
          </a:p>
        </p:txBody>
      </p:sp>
      <p:sp>
        <p:nvSpPr>
          <p:cNvPr id="2" name="Title 1"/>
          <p:cNvSpPr>
            <a:spLocks noGrp="1"/>
          </p:cNvSpPr>
          <p:nvPr>
            <p:ph type="title" idx="4294967295"/>
          </p:nvPr>
        </p:nvSpPr>
        <p:spPr>
          <a:xfrm>
            <a:off x="0" y="274638"/>
            <a:ext cx="8229600" cy="1143000"/>
          </a:xfrm>
        </p:spPr>
        <p:txBody>
          <a:bodyPr>
            <a:normAutofit fontScale="90000"/>
          </a:bodyPr>
          <a:lstStyle/>
          <a:p>
            <a:r>
              <a:rPr lang="en-US" dirty="0" smtClean="0"/>
              <a:t>Data delivery: </a:t>
            </a:r>
            <a:r>
              <a:rPr lang="en-US" sz="3600" dirty="0" smtClean="0"/>
              <a:t>more questions than answers</a:t>
            </a:r>
            <a:endParaRPr lang="en-US" dirty="0"/>
          </a:p>
        </p:txBody>
      </p:sp>
      <p:sp>
        <p:nvSpPr>
          <p:cNvPr id="16" name="Rounded Rectangular Callout 15"/>
          <p:cNvSpPr/>
          <p:nvPr/>
        </p:nvSpPr>
        <p:spPr>
          <a:xfrm>
            <a:off x="6439037" y="2106675"/>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our historical data as is or convert it?</a:t>
            </a:r>
            <a:endParaRPr lang="en-US" dirty="0"/>
          </a:p>
        </p:txBody>
      </p:sp>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5/3/11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19</a:t>
            </a:fld>
            <a:endParaRPr lang="en-US"/>
          </a:p>
        </p:txBody>
      </p:sp>
      <p:sp>
        <p:nvSpPr>
          <p:cNvPr id="16" name="Rounded Rectangular Callout 15"/>
          <p:cNvSpPr/>
          <p:nvPr/>
        </p:nvSpPr>
        <p:spPr>
          <a:xfrm>
            <a:off x="4702215" y="2945355"/>
            <a:ext cx="3048126" cy="1546490"/>
          </a:xfrm>
          <a:prstGeom prst="wedgeRoundRectCallout">
            <a:avLst>
              <a:gd name="adj1" fmla="val -27429"/>
              <a:gd name="adj2" fmla="val 7553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What percentage of operational reports come directly from Workday and rely on Workday authorization data?</a:t>
            </a:r>
            <a:endParaRPr lang="en-US" dirty="0"/>
          </a:p>
        </p:txBody>
      </p:sp>
      <p:sp>
        <p:nvSpPr>
          <p:cNvPr id="8"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Tree>
    <p:extLst>
      <p:ext uri="{BB962C8B-B14F-4D97-AF65-F5344CB8AC3E}">
        <p14:creationId xmlns:p14="http://schemas.microsoft.com/office/powerpoint/2010/main" val="101234798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lnSpcReduction="1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p>
          <a:p>
            <a:pPr lvl="1"/>
            <a:r>
              <a:rPr lang="en-US" dirty="0" smtClean="0"/>
              <a:t>Risks</a:t>
            </a:r>
          </a:p>
          <a:p>
            <a:pPr lvl="1"/>
            <a:r>
              <a:rPr lang="en-US" dirty="0" smtClean="0"/>
              <a:t>Biggest Factors</a:t>
            </a:r>
            <a:endParaRPr lang="en-US" dirty="0" smtClean="0"/>
          </a:p>
          <a:p>
            <a:r>
              <a:rPr lang="en-US" dirty="0" smtClean="0"/>
              <a:t>Tasks and Estimates</a:t>
            </a:r>
          </a:p>
          <a:p>
            <a:r>
              <a:rPr lang="en-US" dirty="0" smtClean="0"/>
              <a:t>Recommended </a:t>
            </a:r>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5/3/11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20</a:t>
            </a:fld>
            <a:endParaRPr lang="en-US"/>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requirements of this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Workday data representation and extraction is unconventional and there is no data model, so what will it take to extract, transform and load?</a:t>
            </a:r>
            <a:endParaRPr lang="en-US" dirty="0"/>
          </a:p>
        </p:txBody>
      </p:sp>
      <p:sp>
        <p:nvSpPr>
          <p:cNvPr id="9"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5/3/11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21</a:t>
            </a:fld>
            <a:endParaRPr lang="en-US"/>
          </a:p>
        </p:txBody>
      </p:sp>
      <p:sp>
        <p:nvSpPr>
          <p:cNvPr id="16" name="Rounded Rectangular Callout 15"/>
          <p:cNvSpPr/>
          <p:nvPr/>
        </p:nvSpPr>
        <p:spPr>
          <a:xfrm>
            <a:off x="264272" y="3479813"/>
            <a:ext cx="3048126" cy="2349605"/>
          </a:xfrm>
          <a:prstGeom prst="wedgeRoundRectCallout">
            <a:avLst>
              <a:gd name="adj1" fmla="val 76847"/>
              <a:gd name="adj2" fmla="val -4280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5: Finance reporting provides labor detail. Is there an impact to the KDW and labor reporting from a finance point of view?</a:t>
            </a:r>
            <a:endParaRPr lang="en-US" dirty="0"/>
          </a:p>
        </p:txBody>
      </p:sp>
      <p:sp>
        <p:nvSpPr>
          <p:cNvPr id="9" name="Rounded Rectangular Callout 8"/>
          <p:cNvSpPr/>
          <p:nvPr/>
        </p:nvSpPr>
        <p:spPr>
          <a:xfrm>
            <a:off x="5475754" y="4006006"/>
            <a:ext cx="3048126" cy="1620247"/>
          </a:xfrm>
          <a:prstGeom prst="wedgeRoundRectCallout">
            <a:avLst>
              <a:gd name="adj1" fmla="val -37839"/>
              <a:gd name="adj2" fmla="val -14067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6: SRDM and CRDM make use of  HR data. How extensive are the changes there?</a:t>
            </a:r>
            <a:endParaRPr lang="en-US" dirty="0"/>
          </a:p>
        </p:txBody>
      </p:sp>
      <p:sp>
        <p:nvSpPr>
          <p:cNvPr id="10"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
        <p:nvSpPr>
          <p:cNvPr id="11" name="Rounded Rectangular Callout 10"/>
          <p:cNvSpPr/>
          <p:nvPr/>
        </p:nvSpPr>
        <p:spPr>
          <a:xfrm>
            <a:off x="5475754" y="4006006"/>
            <a:ext cx="3048126" cy="1620247"/>
          </a:xfrm>
          <a:prstGeom prst="wedgeRoundRectCallout">
            <a:avLst>
              <a:gd name="adj1" fmla="val -33914"/>
              <a:gd name="adj2" fmla="val -1781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6: SRDM and CRDM make use of  HR data. How extensive are the changes there?</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22</a:t>
            </a:fld>
            <a:endParaRPr lang="en-US"/>
          </a:p>
        </p:txBody>
      </p:sp>
      <p:sp>
        <p:nvSpPr>
          <p:cNvPr id="9" name="Rounded Rectangular Callout 8"/>
          <p:cNvSpPr/>
          <p:nvPr/>
        </p:nvSpPr>
        <p:spPr>
          <a:xfrm>
            <a:off x="3992524" y="274638"/>
            <a:ext cx="4816156" cy="2082605"/>
          </a:xfrm>
          <a:prstGeom prst="wedgeRoundRectCallout">
            <a:avLst>
              <a:gd name="adj1" fmla="val -100615"/>
              <a:gd name="adj2" fmla="val 9757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 the interfaces that they are concerned with. It is not known yet what that entails in terms of number of interfaces,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23</a:t>
            </a:fld>
            <a:endParaRPr lang="en-US"/>
          </a:p>
        </p:txBody>
      </p:sp>
      <p:sp>
        <p:nvSpPr>
          <p:cNvPr id="9" name="Rounded Rectangular Callout 8"/>
          <p:cNvSpPr/>
          <p:nvPr/>
        </p:nvSpPr>
        <p:spPr>
          <a:xfrm>
            <a:off x="4239650" y="3966701"/>
            <a:ext cx="4226823" cy="1954483"/>
          </a:xfrm>
          <a:prstGeom prst="wedgeRoundRectCallout">
            <a:avLst>
              <a:gd name="adj1" fmla="val -111002"/>
              <a:gd name="adj2" fmla="val -12427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Ships account 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24</a:t>
            </a:fld>
            <a:endParaRPr lang="en-US"/>
          </a:p>
        </p:txBody>
      </p:sp>
      <p:sp>
        <p:nvSpPr>
          <p:cNvPr id="9" name="Rounded Rectangular Callout 8"/>
          <p:cNvSpPr/>
          <p:nvPr/>
        </p:nvSpPr>
        <p:spPr>
          <a:xfrm>
            <a:off x="4239650" y="3198735"/>
            <a:ext cx="4226823" cy="2722449"/>
          </a:xfrm>
          <a:prstGeom prst="wedgeRoundRectCallout">
            <a:avLst>
              <a:gd name="adj1" fmla="val -108326"/>
              <a:gd name="adj2" fmla="val -1102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Either </a:t>
            </a:r>
            <a:r>
              <a:rPr lang="en-US" sz="1600" dirty="0" err="1" smtClean="0"/>
              <a:t>Kronos</a:t>
            </a:r>
            <a:r>
              <a:rPr lang="en-US" sz="1600" dirty="0" smtClean="0"/>
              <a:t> takes </a:t>
            </a:r>
            <a:r>
              <a:rPr lang="en-US" sz="1600" dirty="0" smtClean="0"/>
              <a:t>over all campus time collection </a:t>
            </a:r>
            <a:r>
              <a:rPr lang="en-US" sz="1600" dirty="0" smtClean="0"/>
              <a:t>or COLTS (not illustrated) has to be redone. Upgrading </a:t>
            </a:r>
            <a:r>
              <a:rPr lang="en-US" sz="1600" dirty="0" err="1" smtClean="0"/>
              <a:t>Kronos</a:t>
            </a:r>
            <a:r>
              <a:rPr lang="en-US" sz="1600" dirty="0" smtClean="0"/>
              <a:t> to replace COLTS will </a:t>
            </a:r>
            <a:r>
              <a:rPr lang="en-US" sz="1600" dirty="0" smtClean="0"/>
              <a:t>require licensing, more training, </a:t>
            </a:r>
            <a:r>
              <a:rPr lang="en-US" sz="1600" dirty="0" smtClean="0"/>
              <a:t>more </a:t>
            </a:r>
            <a:r>
              <a:rPr lang="en-US" sz="1600" dirty="0" smtClean="0"/>
              <a:t>technical </a:t>
            </a:r>
            <a:r>
              <a:rPr lang="en-US" sz="1600" dirty="0" smtClean="0"/>
              <a:t>support and a project.</a:t>
            </a:r>
            <a:endParaRPr lang="en-US" sz="1600" dirty="0" smtClean="0"/>
          </a:p>
          <a:p>
            <a:pPr marL="285750" indent="-285750">
              <a:buFont typeface="Arial"/>
              <a:buChar char="•"/>
            </a:pPr>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25</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4940452" y="1135463"/>
            <a:ext cx="3746348" cy="3153397"/>
          </a:xfrm>
          <a:prstGeom prst="wedgeRoundRectCallout">
            <a:avLst>
              <a:gd name="adj1" fmla="val -93668"/>
              <a:gd name="adj2" fmla="val 719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1: Expand </a:t>
            </a:r>
            <a:r>
              <a:rPr lang="en-US" dirty="0" err="1" smtClean="0"/>
              <a:t>Kronos</a:t>
            </a:r>
            <a:r>
              <a:rPr lang="en-US" dirty="0" smtClean="0"/>
              <a:t> </a:t>
            </a:r>
            <a:r>
              <a:rPr lang="en-US" dirty="0" smtClean="0"/>
              <a:t>to all of campus and eliminate COLTS? </a:t>
            </a:r>
            <a:r>
              <a:rPr lang="en-US" dirty="0" smtClean="0"/>
              <a:t>Or redo COLTS for Workday?</a:t>
            </a:r>
          </a:p>
          <a:p>
            <a:endParaRPr lang="en-US" dirty="0" smtClean="0"/>
          </a:p>
          <a:p>
            <a:r>
              <a:rPr lang="en-US" dirty="0" smtClean="0"/>
              <a:t>Answer: If we plan on going to </a:t>
            </a:r>
            <a:r>
              <a:rPr lang="en-US" dirty="0" err="1" smtClean="0"/>
              <a:t>Kronos</a:t>
            </a:r>
            <a:r>
              <a:rPr lang="en-US" dirty="0" smtClean="0"/>
              <a:t> 100% within a couple of years anyway </a:t>
            </a:r>
            <a:r>
              <a:rPr lang="en-US" dirty="0" smtClean="0"/>
              <a:t>then decommission COLTS rather than fixing it for Workday just to decommission it shortly afterwards</a:t>
            </a:r>
            <a:endParaRPr lang="en-US" dirty="0"/>
          </a:p>
        </p:txBody>
      </p:sp>
    </p:spTree>
    <p:extLst>
      <p:ext uri="{BB962C8B-B14F-4D97-AF65-F5344CB8AC3E}">
        <p14:creationId xmlns:p14="http://schemas.microsoft.com/office/powerpoint/2010/main" val="270865794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26</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090409" y="2671302"/>
            <a:ext cx="3783901" cy="1918242"/>
          </a:xfrm>
          <a:prstGeom prst="wedgeRoundRectCallout">
            <a:avLst>
              <a:gd name="adj1" fmla="val 87839"/>
              <a:gd name="adj2" fmla="val 7628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2: If we are keeping COLTS then </a:t>
            </a:r>
            <a:r>
              <a:rPr lang="en-US" dirty="0" smtClean="0"/>
              <a:t>.. </a:t>
            </a:r>
            <a:r>
              <a:rPr lang="en-US" dirty="0" smtClean="0"/>
              <a:t>Fix or rewrite it? </a:t>
            </a:r>
          </a:p>
          <a:p>
            <a:endParaRPr lang="en-US" dirty="0" smtClean="0"/>
          </a:p>
          <a:p>
            <a:r>
              <a:rPr lang="en-US" dirty="0" smtClean="0"/>
              <a:t>Answer: </a:t>
            </a:r>
            <a:r>
              <a:rPr lang="en-US" dirty="0" smtClean="0"/>
              <a:t>Rewrite it because </a:t>
            </a:r>
            <a:r>
              <a:rPr lang="en-US" dirty="0" smtClean="0"/>
              <a:t>of the tight coupling of COLTS and PS. And the bill is likely around $500 to $</a:t>
            </a:r>
            <a:r>
              <a:rPr lang="en-US" dirty="0" smtClean="0"/>
              <a:t>600K.</a:t>
            </a:r>
            <a:endParaRPr lang="en-US" dirty="0"/>
          </a:p>
        </p:txBody>
      </p:sp>
    </p:spTree>
    <p:extLst>
      <p:ext uri="{BB962C8B-B14F-4D97-AF65-F5344CB8AC3E}">
        <p14:creationId xmlns:p14="http://schemas.microsoft.com/office/powerpoint/2010/main" val="88766970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27</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86754" y="2873071"/>
            <a:ext cx="3847157" cy="2607760"/>
          </a:xfrm>
          <a:prstGeom prst="wedgeRoundRectCallout">
            <a:avLst>
              <a:gd name="adj1" fmla="val 40658"/>
              <a:gd name="adj2" fmla="val -10842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remediation or rewrite of COLTS</a:t>
            </a:r>
            <a:r>
              <a:rPr lang="en-US" dirty="0" smtClean="0"/>
              <a:t>?</a:t>
            </a:r>
          </a:p>
          <a:p>
            <a:endParaRPr lang="en-US" dirty="0" smtClean="0"/>
          </a:p>
          <a:p>
            <a:r>
              <a:rPr lang="en-US" dirty="0" smtClean="0"/>
              <a:t>Answer: Either way it is a solid year of effort.</a:t>
            </a:r>
            <a:endParaRPr lang="en-US" dirty="0"/>
          </a:p>
        </p:txBody>
      </p:sp>
      <p:sp>
        <p:nvSpPr>
          <p:cNvPr id="8" name="Rounded Rectangular Callout 7"/>
          <p:cNvSpPr/>
          <p:nvPr/>
        </p:nvSpPr>
        <p:spPr>
          <a:xfrm>
            <a:off x="4482901" y="4114460"/>
            <a:ext cx="4500022" cy="1606867"/>
          </a:xfrm>
          <a:prstGeom prst="wedgeRoundRectCallout">
            <a:avLst>
              <a:gd name="adj1" fmla="val -54141"/>
              <a:gd name="adj2" fmla="val -226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of the options</a:t>
            </a:r>
            <a:r>
              <a:rPr lang="en-US" dirty="0" smtClean="0"/>
              <a:t>?</a:t>
            </a:r>
          </a:p>
          <a:p>
            <a:endParaRPr lang="en-US" dirty="0" smtClean="0"/>
          </a:p>
          <a:p>
            <a:r>
              <a:rPr lang="en-US" dirty="0" smtClean="0"/>
              <a:t>Answer: This hasn’t been computed.</a:t>
            </a:r>
          </a:p>
          <a:p>
            <a:r>
              <a:rPr lang="en-US" dirty="0" err="1" smtClean="0"/>
              <a:t>Kronos</a:t>
            </a:r>
            <a:r>
              <a:rPr lang="en-US" dirty="0" smtClean="0"/>
              <a:t> takes about .5 FTE for 4700 users. </a:t>
            </a:r>
          </a:p>
          <a:p>
            <a:r>
              <a:rPr lang="en-US" dirty="0" smtClean="0"/>
              <a:t>COLTS takes .3 FTE for 9000 users.</a:t>
            </a:r>
            <a:endParaRPr lang="en-US" dirty="0"/>
          </a:p>
        </p:txBody>
      </p:sp>
    </p:spTree>
    <p:extLst>
      <p:ext uri="{BB962C8B-B14F-4D97-AF65-F5344CB8AC3E}">
        <p14:creationId xmlns:p14="http://schemas.microsoft.com/office/powerpoint/2010/main" val="313097703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28</a:t>
            </a:fld>
            <a:endParaRPr lang="en-US"/>
          </a:p>
        </p:txBody>
      </p:sp>
      <p:sp>
        <p:nvSpPr>
          <p:cNvPr id="9" name="Rounded Rectangular Callout 8"/>
          <p:cNvSpPr/>
          <p:nvPr/>
        </p:nvSpPr>
        <p:spPr>
          <a:xfrm>
            <a:off x="4664862" y="3179692"/>
            <a:ext cx="4226823" cy="1493294"/>
          </a:xfrm>
          <a:prstGeom prst="wedgeRoundRectCallout">
            <a:avLst>
              <a:gd name="adj1" fmla="val -76101"/>
              <a:gd name="adj2" fmla="val -21811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This Financial Aid Student Employment System takes some HR data for students in order to support their own appointment process.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t>
            </a:r>
            <a:r>
              <a:rPr lang="en-US" dirty="0" smtClean="0"/>
              <a:t>Risks</a:t>
            </a:r>
            <a:endParaRPr lang="en-US" dirty="0"/>
          </a:p>
        </p:txBody>
      </p:sp>
      <p:sp>
        <p:nvSpPr>
          <p:cNvPr id="3" name="Content Placeholder 2"/>
          <p:cNvSpPr>
            <a:spLocks noGrp="1"/>
          </p:cNvSpPr>
          <p:nvPr>
            <p:ph idx="1"/>
          </p:nvPr>
        </p:nvSpPr>
        <p:spPr/>
        <p:txBody>
          <a:bodyPr>
            <a:normAutofit fontScale="92500" lnSpcReduction="10000"/>
          </a:bodyPr>
          <a:lstStyle/>
          <a:p>
            <a:pPr lvl="1"/>
            <a:r>
              <a:rPr lang="en-US" dirty="0" smtClean="0"/>
              <a:t>Campus Level Processes disrupted </a:t>
            </a:r>
            <a:r>
              <a:rPr lang="en-US" dirty="0" smtClean="0"/>
              <a:t>and/or redone</a:t>
            </a:r>
            <a:r>
              <a:rPr lang="en-US" dirty="0" smtClean="0"/>
              <a:t>:</a:t>
            </a:r>
          </a:p>
          <a:p>
            <a:pPr lvl="2"/>
            <a:r>
              <a:rPr lang="en-US" dirty="0" smtClean="0"/>
              <a:t>Reporting</a:t>
            </a:r>
            <a:endParaRPr lang="en-US" dirty="0" smtClean="0"/>
          </a:p>
          <a:p>
            <a:pPr lvl="2"/>
            <a:r>
              <a:rPr lang="en-US" dirty="0" smtClean="0"/>
              <a:t>Identifying unique people (Search/Match</a:t>
            </a:r>
            <a:r>
              <a:rPr lang="en-US" dirty="0" smtClean="0"/>
              <a:t>)</a:t>
            </a:r>
            <a:endParaRPr lang="en-US" dirty="0" smtClean="0"/>
          </a:p>
          <a:p>
            <a:pPr lvl="2"/>
            <a:r>
              <a:rPr lang="en-US" dirty="0" smtClean="0"/>
              <a:t>Core CR, Campus Community and Campus Solutions processes</a:t>
            </a:r>
          </a:p>
          <a:p>
            <a:pPr lvl="3"/>
            <a:r>
              <a:rPr lang="en-US" dirty="0"/>
              <a:t> </a:t>
            </a:r>
            <a:r>
              <a:rPr lang="en-US" dirty="0" smtClean="0"/>
              <a:t>List the top 5 or so &lt;&lt;&lt;&lt;&lt;</a:t>
            </a:r>
            <a:r>
              <a:rPr lang="en-US" dirty="0" smtClean="0"/>
              <a:t>&lt;</a:t>
            </a:r>
            <a:endParaRPr lang="en-US" dirty="0"/>
          </a:p>
          <a:p>
            <a:pPr lvl="3"/>
            <a:r>
              <a:rPr lang="en-US" dirty="0"/>
              <a:t> </a:t>
            </a:r>
            <a:endParaRPr lang="en-US" dirty="0" smtClean="0"/>
          </a:p>
          <a:p>
            <a:pPr lvl="2"/>
            <a:r>
              <a:rPr lang="en-US" dirty="0" smtClean="0"/>
              <a:t>Identity </a:t>
            </a:r>
            <a:r>
              <a:rPr lang="en-US" dirty="0" smtClean="0"/>
              <a:t>Management provisioning and troubleshooting </a:t>
            </a:r>
            <a:r>
              <a:rPr lang="en-US" dirty="0" err="1" smtClean="0"/>
              <a:t>NetIDs</a:t>
            </a:r>
            <a:r>
              <a:rPr lang="en-US" dirty="0" smtClean="0"/>
              <a:t> , reference groups is dramatically affected.</a:t>
            </a:r>
            <a:endParaRPr lang="en-US" dirty="0" smtClean="0"/>
          </a:p>
          <a:p>
            <a:pPr lvl="2"/>
            <a:r>
              <a:rPr lang="en-US" dirty="0" smtClean="0"/>
              <a:t>Time </a:t>
            </a:r>
            <a:r>
              <a:rPr lang="en-US" dirty="0" smtClean="0"/>
              <a:t>Collection</a:t>
            </a:r>
          </a:p>
          <a:p>
            <a:pPr lvl="1"/>
            <a:r>
              <a:rPr lang="en-US" dirty="0" smtClean="0"/>
              <a:t>Technical troubleshooting</a:t>
            </a:r>
          </a:p>
          <a:p>
            <a:pPr lvl="1"/>
            <a:r>
              <a:rPr lang="en-US" dirty="0" smtClean="0"/>
              <a:t>Timeline</a:t>
            </a:r>
            <a:endParaRPr lang="en-US" dirty="0" smtClean="0"/>
          </a:p>
          <a:p>
            <a:pPr marL="457200" lvl="1" indent="0">
              <a:buNone/>
            </a:pPr>
            <a:endParaRPr lang="en-US" dirty="0" smtClean="0"/>
          </a:p>
          <a:p>
            <a:pPr lvl="2"/>
            <a:endParaRPr lang="en-US" dirty="0" smtClean="0"/>
          </a:p>
        </p:txBody>
      </p:sp>
      <p:sp>
        <p:nvSpPr>
          <p:cNvPr id="4" name="Date Placeholder 3"/>
          <p:cNvSpPr>
            <a:spLocks noGrp="1"/>
          </p:cNvSpPr>
          <p:nvPr>
            <p:ph type="dt" sz="half" idx="10"/>
          </p:nvPr>
        </p:nvSpPr>
        <p:spPr/>
        <p:txBody>
          <a:bodyPr/>
          <a:lstStyle/>
          <a:p>
            <a:fld id="{CD61A4A2-9723-A542-8150-F1A404814577}" type="datetime1">
              <a:rPr lang="en-US" smtClean="0"/>
              <a:t>5/3/11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29</a:t>
            </a:fld>
            <a:endParaRPr lang="en-US"/>
          </a:p>
        </p:txBody>
      </p:sp>
      <p:sp>
        <p:nvSpPr>
          <p:cNvPr id="8" name="Oval Callout 7"/>
          <p:cNvSpPr/>
          <p:nvPr/>
        </p:nvSpPr>
        <p:spPr>
          <a:xfrm>
            <a:off x="6651612" y="1831740"/>
            <a:ext cx="2133600" cy="2641055"/>
          </a:xfrm>
          <a:prstGeom prst="wedgeEllipseCallout">
            <a:avLst>
              <a:gd name="adj1" fmla="val -127513"/>
              <a:gd name="adj2" fmla="val 2048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smtClean="0"/>
              <a:t>I am looking for a way to summarize the largest processes at risk on this page. Maybe a table format is better. See the next slide and the notes below.</a:t>
            </a:r>
            <a:endParaRPr lang="en-US" sz="1200" dirty="0"/>
          </a:p>
        </p:txBody>
      </p:sp>
    </p:spTree>
    <p:extLst>
      <p:ext uri="{BB962C8B-B14F-4D97-AF65-F5344CB8AC3E}">
        <p14:creationId xmlns:p14="http://schemas.microsoft.com/office/powerpoint/2010/main" val="38599690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a:t>
            </a:fld>
            <a:endParaRPr lang="en-US"/>
          </a:p>
        </p:txBody>
      </p:sp>
    </p:spTree>
    <p:extLst>
      <p:ext uri="{BB962C8B-B14F-4D97-AF65-F5344CB8AC3E}">
        <p14:creationId xmlns:p14="http://schemas.microsoft.com/office/powerpoint/2010/main" val="175210949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t>
            </a:r>
            <a:r>
              <a:rPr lang="en-US" dirty="0" smtClean="0"/>
              <a:t>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t>5/3/11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30</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085238419"/>
              </p:ext>
            </p:extLst>
          </p:nvPr>
        </p:nvGraphicFramePr>
        <p:xfrm>
          <a:off x="368300" y="1522413"/>
          <a:ext cx="8229600" cy="3754119"/>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US" dirty="0" smtClean="0"/>
                        <a:t>Systems</a:t>
                      </a:r>
                      <a:endParaRPr lang="en-US" dirty="0"/>
                    </a:p>
                  </a:txBody>
                  <a:tcPr/>
                </a:tc>
                <a:tc>
                  <a:txBody>
                    <a:bodyPr/>
                    <a:lstStyle/>
                    <a:p>
                      <a:r>
                        <a:rPr lang="en-US" dirty="0" smtClean="0"/>
                        <a:t>Processes</a:t>
                      </a:r>
                      <a:endParaRPr lang="en-US" dirty="0"/>
                    </a:p>
                  </a:txBody>
                  <a:tcPr/>
                </a:tc>
                <a:tc>
                  <a:txBody>
                    <a:bodyPr/>
                    <a:lstStyle/>
                    <a:p>
                      <a:r>
                        <a:rPr lang="en-US" dirty="0" smtClean="0"/>
                        <a:t>Scope of Risk</a:t>
                      </a:r>
                      <a:endParaRPr lang="en-US" dirty="0"/>
                    </a:p>
                  </a:txBody>
                  <a:tcPr/>
                </a:tc>
              </a:tr>
              <a:tr h="370840">
                <a:tc>
                  <a:txBody>
                    <a:bodyPr/>
                    <a:lstStyle/>
                    <a:p>
                      <a:r>
                        <a:rPr lang="en-US" dirty="0" smtClean="0"/>
                        <a:t>Reporting and Business Intelligence</a:t>
                      </a:r>
                      <a:endParaRPr lang="en-US" dirty="0"/>
                    </a:p>
                  </a:txBody>
                  <a:tcPr/>
                </a:tc>
                <a:tc>
                  <a:txBody>
                    <a:bodyPr/>
                    <a:lstStyle/>
                    <a:p>
                      <a:r>
                        <a:rPr lang="en-US" dirty="0" smtClean="0"/>
                        <a:t>All processes</a:t>
                      </a:r>
                      <a:r>
                        <a:rPr lang="en-US" baseline="0" dirty="0" smtClean="0"/>
                        <a:t> support by reporting</a:t>
                      </a:r>
                      <a:endParaRPr lang="en-US" dirty="0"/>
                    </a:p>
                  </a:txBody>
                  <a:tcPr/>
                </a:tc>
                <a:tc>
                  <a:txBody>
                    <a:bodyPr/>
                    <a:lstStyle/>
                    <a:p>
                      <a:r>
                        <a:rPr lang="en-US" dirty="0" smtClean="0"/>
                        <a:t>Reporting</a:t>
                      </a:r>
                      <a:r>
                        <a:rPr lang="en-US" baseline="0" dirty="0" smtClean="0"/>
                        <a:t> over time, reporting with other data such as financial records is inadequate.</a:t>
                      </a:r>
                      <a:endParaRPr lang="en-US" dirty="0"/>
                    </a:p>
                  </a:txBody>
                  <a:tcPr/>
                </a:tc>
              </a:tr>
              <a:tr h="370840">
                <a:tc>
                  <a:txBody>
                    <a:bodyPr/>
                    <a:lstStyle/>
                    <a:p>
                      <a:r>
                        <a:rPr lang="en-US" dirty="0" smtClean="0"/>
                        <a:t>PS&lt;-&gt;Workday</a:t>
                      </a:r>
                      <a:endParaRPr lang="en-US" dirty="0"/>
                    </a:p>
                  </a:txBody>
                  <a:tcPr/>
                </a:tc>
                <a:tc>
                  <a:txBody>
                    <a:bodyPr/>
                    <a:lstStyle/>
                    <a:p>
                      <a:r>
                        <a:rPr lang="en-US" dirty="0" smtClean="0"/>
                        <a:t>Searching and matching records</a:t>
                      </a:r>
                      <a:endParaRPr lang="en-US" dirty="0"/>
                    </a:p>
                  </a:txBody>
                  <a:tcPr/>
                </a:tc>
                <a:tc>
                  <a:txBody>
                    <a:bodyPr/>
                    <a:lstStyle/>
                    <a:p>
                      <a:r>
                        <a:rPr lang="en-US" dirty="0" smtClean="0"/>
                        <a:t>We generate multiple records or assign ids to the wrong people.</a:t>
                      </a:r>
                      <a:endParaRPr lang="en-US" dirty="0"/>
                    </a:p>
                  </a:txBody>
                  <a:tcPr/>
                </a:tc>
              </a:tr>
              <a:tr h="370840">
                <a:tc>
                  <a:txBody>
                    <a:bodyPr/>
                    <a:lstStyle/>
                    <a:p>
                      <a:r>
                        <a:rPr lang="en-US" dirty="0" smtClean="0"/>
                        <a:t>PS/Workday</a:t>
                      </a:r>
                      <a:r>
                        <a:rPr lang="en-US" baseline="0" dirty="0" smtClean="0"/>
                        <a:t> &lt;-&gt;</a:t>
                      </a:r>
                      <a:r>
                        <a:rPr lang="en-US" dirty="0" err="1" smtClean="0"/>
                        <a:t>Idmgmt</a:t>
                      </a:r>
                      <a:endParaRPr lang="en-US" dirty="0"/>
                    </a:p>
                  </a:txBody>
                  <a:tcPr/>
                </a:tc>
                <a:tc>
                  <a:txBody>
                    <a:bodyPr/>
                    <a:lstStyle/>
                    <a:p>
                      <a:r>
                        <a:rPr lang="en-US" dirty="0" err="1" smtClean="0"/>
                        <a:t>Netid</a:t>
                      </a:r>
                      <a:r>
                        <a:rPr lang="en-US" dirty="0" smtClean="0"/>
                        <a:t> creation,</a:t>
                      </a:r>
                      <a:r>
                        <a:rPr lang="en-US" baseline="0" dirty="0" smtClean="0"/>
                        <a:t> directory entries, group associations</a:t>
                      </a:r>
                      <a:endParaRPr lang="en-US" dirty="0"/>
                    </a:p>
                  </a:txBody>
                  <a:tcPr/>
                </a:tc>
                <a:tc>
                  <a:txBody>
                    <a:bodyPr/>
                    <a:lstStyle/>
                    <a:p>
                      <a:r>
                        <a:rPr lang="en-US" dirty="0" smtClean="0"/>
                        <a:t>All on boarding processes delayed and</a:t>
                      </a:r>
                      <a:r>
                        <a:rPr lang="en-US" baseline="0" dirty="0" smtClean="0"/>
                        <a:t> trouble prone.</a:t>
                      </a:r>
                      <a:endParaRPr lang="en-US" dirty="0"/>
                    </a:p>
                  </a:txBody>
                  <a:tcPr/>
                </a:tc>
              </a:tr>
              <a:tr h="370840">
                <a:tc>
                  <a:txBody>
                    <a:bodyPr/>
                    <a:lstStyle/>
                    <a:p>
                      <a:r>
                        <a:rPr lang="en-US" dirty="0" smtClean="0"/>
                        <a:t>Workday&lt;-&gt;Time</a:t>
                      </a:r>
                      <a:r>
                        <a:rPr lang="en-US" baseline="0" dirty="0" smtClean="0"/>
                        <a:t> Collection</a:t>
                      </a:r>
                      <a:endParaRPr lang="en-US" dirty="0"/>
                    </a:p>
                  </a:txBody>
                  <a:tcPr/>
                </a:tc>
                <a:tc>
                  <a:txBody>
                    <a:bodyPr/>
                    <a:lstStyle/>
                    <a:p>
                      <a:r>
                        <a:rPr lang="en-US" dirty="0" smtClean="0"/>
                        <a:t>Hourly pay compensation and Accrual</a:t>
                      </a:r>
                      <a:r>
                        <a:rPr lang="en-US" baseline="0" dirty="0" smtClean="0"/>
                        <a:t> management </a:t>
                      </a:r>
                      <a:endParaRPr lang="en-US" dirty="0"/>
                    </a:p>
                  </a:txBody>
                  <a:tcPr/>
                </a:tc>
                <a:tc>
                  <a:txBody>
                    <a:bodyPr/>
                    <a:lstStyle/>
                    <a:p>
                      <a:r>
                        <a:rPr lang="en-US" dirty="0" smtClean="0"/>
                        <a:t>Payroll </a:t>
                      </a:r>
                      <a:r>
                        <a:rPr lang="en-US" baseline="0" dirty="0" smtClean="0"/>
                        <a:t>for hourly</a:t>
                      </a:r>
                      <a:endParaRPr lang="en-US" dirty="0"/>
                    </a:p>
                  </a:txBody>
                  <a:tcPr/>
                </a:tc>
              </a:tr>
            </a:tbl>
          </a:graphicData>
        </a:graphic>
      </p:graphicFrame>
      <p:sp>
        <p:nvSpPr>
          <p:cNvPr id="8" name="Oval Callout 7"/>
          <p:cNvSpPr/>
          <p:nvPr/>
        </p:nvSpPr>
        <p:spPr>
          <a:xfrm>
            <a:off x="1524000" y="5168913"/>
            <a:ext cx="2133600" cy="1377170"/>
          </a:xfrm>
          <a:prstGeom prst="wedgeEllipseCallout">
            <a:avLst>
              <a:gd name="adj1" fmla="val 71433"/>
              <a:gd name="adj2" fmla="val -12222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smtClean="0"/>
              <a:t>Vicky, I am looking for a way to summarize the largest processes at risk on this page. Help!</a:t>
            </a:r>
            <a:endParaRPr lang="en-US" sz="1200" dirty="0"/>
          </a:p>
        </p:txBody>
      </p:sp>
    </p:spTree>
    <p:extLst>
      <p:ext uri="{BB962C8B-B14F-4D97-AF65-F5344CB8AC3E}">
        <p14:creationId xmlns:p14="http://schemas.microsoft.com/office/powerpoint/2010/main" val="333219982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a:t>
            </a:r>
            <a:r>
              <a:rPr lang="en-US" dirty="0" smtClean="0"/>
              <a:t>Variables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Data delivery </a:t>
            </a:r>
            <a:r>
              <a:rPr lang="en-US" dirty="0" smtClean="0"/>
              <a:t>for HR/PY</a:t>
            </a:r>
            <a:r>
              <a:rPr lang="en-US" dirty="0" smtClean="0"/>
              <a:t>: </a:t>
            </a:r>
            <a:r>
              <a:rPr lang="en-US" dirty="0" smtClean="0"/>
              <a:t> What is the end goal? What are the requirements? Just how different will the extract/transforms from Workday be? (Based </a:t>
            </a:r>
            <a:r>
              <a:rPr lang="en-US" dirty="0"/>
              <a:t>purely on the KDW experience and </a:t>
            </a:r>
            <a:r>
              <a:rPr lang="en-US" dirty="0" smtClean="0"/>
              <a:t>plans, this </a:t>
            </a:r>
            <a:r>
              <a:rPr lang="en-US" dirty="0" smtClean="0"/>
              <a:t>is currently </a:t>
            </a:r>
            <a:r>
              <a:rPr lang="en-US" dirty="0" smtClean="0"/>
              <a:t>2/3s of the </a:t>
            </a:r>
            <a:r>
              <a:rPr lang="en-US" dirty="0" smtClean="0"/>
              <a:t>entire technical </a:t>
            </a:r>
            <a:r>
              <a:rPr lang="en-US" dirty="0" smtClean="0"/>
              <a:t>cost </a:t>
            </a:r>
            <a:r>
              <a:rPr lang="en-US" dirty="0" smtClean="0"/>
              <a:t>estimate.)</a:t>
            </a:r>
            <a:endParaRPr lang="en-US" dirty="0" smtClean="0"/>
          </a:p>
          <a:p>
            <a:pPr lvl="1"/>
            <a:r>
              <a:rPr lang="en-US" dirty="0" smtClean="0"/>
              <a:t>Time collection options: </a:t>
            </a:r>
            <a:r>
              <a:rPr lang="en-US" dirty="0" err="1" smtClean="0"/>
              <a:t>Kronos</a:t>
            </a:r>
            <a:r>
              <a:rPr lang="en-US" dirty="0" smtClean="0"/>
              <a:t> </a:t>
            </a:r>
            <a:r>
              <a:rPr lang="en-US" dirty="0" smtClean="0"/>
              <a:t>100% or (remediate both COLTS </a:t>
            </a:r>
            <a:r>
              <a:rPr lang="en-US" i="1" dirty="0" smtClean="0"/>
              <a:t>and</a:t>
            </a:r>
            <a:r>
              <a:rPr lang="en-US" dirty="0" smtClean="0"/>
              <a:t> </a:t>
            </a:r>
            <a:r>
              <a:rPr lang="en-US" dirty="0" err="1" smtClean="0"/>
              <a:t>Kronos</a:t>
            </a:r>
            <a:r>
              <a:rPr lang="en-US" dirty="0" smtClean="0"/>
              <a:t>)?</a:t>
            </a:r>
            <a:endParaRPr lang="en-US" dirty="0" smtClean="0"/>
          </a:p>
          <a:p>
            <a:pPr lvl="1"/>
            <a:r>
              <a:rPr lang="en-US" dirty="0" smtClean="0"/>
              <a:t>Integration options : point to point or through a SOA tool </a:t>
            </a:r>
            <a:r>
              <a:rPr lang="en-US" dirty="0" smtClean="0"/>
              <a:t>for </a:t>
            </a:r>
            <a:r>
              <a:rPr lang="en-US" dirty="0" smtClean="0"/>
              <a:t>CU &lt;-&gt;Workday a2a </a:t>
            </a:r>
            <a:r>
              <a:rPr lang="en-US" dirty="0" smtClean="0"/>
              <a:t>traffic? (SOA is not included in the estimate at all so the default is point to point.)</a:t>
            </a:r>
            <a:endParaRPr lang="en-US" dirty="0" smtClean="0"/>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t>5/3/11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31</a:t>
            </a:fld>
            <a:endParaRPr lang="en-US"/>
          </a:p>
        </p:txBody>
      </p:sp>
    </p:spTree>
    <p:extLst>
      <p:ext uri="{BB962C8B-B14F-4D97-AF65-F5344CB8AC3E}">
        <p14:creationId xmlns:p14="http://schemas.microsoft.com/office/powerpoint/2010/main" val="73566361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32</a:t>
            </a:fld>
            <a:endParaRPr lang="en-US"/>
          </a:p>
        </p:txBody>
      </p:sp>
      <p:graphicFrame>
        <p:nvGraphicFramePr>
          <p:cNvPr id="6" name="Chart 5"/>
          <p:cNvGraphicFramePr>
            <a:graphicFrameLocks/>
          </p:cNvGraphicFramePr>
          <p:nvPr>
            <p:extLst>
              <p:ext uri="{D42A27DB-BD31-4B8C-83A1-F6EECF244321}">
                <p14:modId xmlns:p14="http://schemas.microsoft.com/office/powerpoint/2010/main" val="2424585368"/>
              </p:ext>
            </p:extLst>
          </p:nvPr>
        </p:nvGraphicFramePr>
        <p:xfrm>
          <a:off x="868411" y="1426976"/>
          <a:ext cx="8150989" cy="45543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999085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33</a:t>
            </a:fld>
            <a:endParaRPr lang="en-US"/>
          </a:p>
        </p:txBody>
      </p:sp>
      <p:graphicFrame>
        <p:nvGraphicFramePr>
          <p:cNvPr id="7" name="Chart 6"/>
          <p:cNvGraphicFramePr>
            <a:graphicFrameLocks/>
          </p:cNvGraphicFramePr>
          <p:nvPr>
            <p:extLst>
              <p:ext uri="{D42A27DB-BD31-4B8C-83A1-F6EECF244321}">
                <p14:modId xmlns:p14="http://schemas.microsoft.com/office/powerpoint/2010/main" val="743114280"/>
              </p:ext>
            </p:extLst>
          </p:nvPr>
        </p:nvGraphicFramePr>
        <p:xfrm>
          <a:off x="775034" y="1333590"/>
          <a:ext cx="7794199" cy="50227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960916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34</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251066076"/>
              </p:ext>
            </p:extLst>
          </p:nvPr>
        </p:nvGraphicFramePr>
        <p:xfrm>
          <a:off x="1770867" y="1274750"/>
          <a:ext cx="5962343" cy="3591600"/>
        </p:xfrm>
        <a:graphic>
          <a:graphicData uri="http://schemas.openxmlformats.org/drawingml/2006/table">
            <a:tbl>
              <a:tblPr/>
              <a:tblGrid>
                <a:gridCol w="2578604"/>
                <a:gridCol w="2012835"/>
                <a:gridCol w="1370904"/>
              </a:tblGrid>
              <a:tr h="492165">
                <a:tc>
                  <a:txBody>
                    <a:bodyPr/>
                    <a:lstStyle/>
                    <a:p>
                      <a:pPr algn="l" fontAlgn="ctr"/>
                      <a:r>
                        <a:rPr lang="en-US" sz="1600" b="0" i="0" u="none" strike="noStrike" dirty="0">
                          <a:effectLst/>
                          <a:latin typeface="Arial"/>
                        </a:rPr>
                        <a:t>Category</a:t>
                      </a:r>
                    </a:p>
                  </a:txBody>
                  <a:tcPr marL="12700" marR="12700" marT="12700" marB="0" anchor="ctr">
                    <a:lnL>
                      <a:noFill/>
                    </a:lnL>
                    <a:lnR>
                      <a:noFill/>
                    </a:lnR>
                    <a:lnT>
                      <a:noFill/>
                    </a:lnT>
                    <a:lnB>
                      <a:noFill/>
                    </a:lnB>
                  </a:tcPr>
                </a:tc>
                <a:tc>
                  <a:txBody>
                    <a:bodyPr/>
                    <a:lstStyle/>
                    <a:p>
                      <a:pPr algn="r" fontAlgn="t"/>
                      <a:r>
                        <a:rPr lang="en-US" sz="1600" b="0" i="0" u="none" strike="noStrike" dirty="0" smtClean="0">
                          <a:effectLst/>
                          <a:latin typeface="Arial"/>
                        </a:rPr>
                        <a:t>Lower Estimate </a:t>
                      </a:r>
                      <a:r>
                        <a:rPr lang="en-US" sz="1600" b="0" i="0" u="none" strike="noStrike" dirty="0">
                          <a:effectLst/>
                          <a:latin typeface="Arial"/>
                        </a:rPr>
                        <a:t>in Hours</a:t>
                      </a:r>
                    </a:p>
                  </a:txBody>
                  <a:tcPr marL="12700" marR="12700" marT="12700" marB="0">
                    <a:lnL>
                      <a:noFill/>
                    </a:lnL>
                    <a:lnR>
                      <a:noFill/>
                    </a:lnR>
                    <a:lnT>
                      <a:noFill/>
                    </a:lnT>
                    <a:lnB>
                      <a:noFill/>
                    </a:lnB>
                  </a:tcPr>
                </a:tc>
                <a:tc>
                  <a:txBody>
                    <a:bodyPr/>
                    <a:lstStyle/>
                    <a:p>
                      <a:pPr algn="r" fontAlgn="t"/>
                      <a:r>
                        <a:rPr lang="en-US" sz="1600" b="0" i="0" u="none" strike="noStrike" dirty="0">
                          <a:effectLst/>
                          <a:latin typeface="Arial"/>
                        </a:rPr>
                        <a:t>Upper </a:t>
                      </a:r>
                      <a:r>
                        <a:rPr lang="en-US" sz="1600" b="0" i="0" u="none" strike="noStrike" dirty="0" smtClean="0">
                          <a:effectLst/>
                          <a:latin typeface="Arial"/>
                        </a:rPr>
                        <a:t>Estimate in </a:t>
                      </a:r>
                      <a:r>
                        <a:rPr lang="en-US" sz="1600" b="0" i="0" u="none" strike="noStrike" dirty="0">
                          <a:effectLst/>
                          <a:latin typeface="Arial"/>
                        </a:rPr>
                        <a:t>Hours</a:t>
                      </a:r>
                    </a:p>
                  </a:txBody>
                  <a:tcPr marL="12700" marR="12700" marT="12700" marB="0">
                    <a:lnL>
                      <a:noFill/>
                    </a:lnL>
                    <a:lnR>
                      <a:noFill/>
                    </a:lnR>
                    <a:lnT>
                      <a:noFill/>
                    </a:lnT>
                    <a:lnB>
                      <a:noFill/>
                    </a:lnB>
                  </a:tcPr>
                </a:tc>
              </a:tr>
              <a:tr h="492165">
                <a:tc>
                  <a:txBody>
                    <a:bodyPr/>
                    <a:lstStyle/>
                    <a:p>
                      <a:pPr algn="l" fontAlgn="ctr"/>
                      <a:r>
                        <a:rPr lang="en-US" sz="1600" b="0" i="0" u="none" strike="noStrike">
                          <a:effectLst/>
                          <a:latin typeface="Arial"/>
                        </a:rPr>
                        <a:t>Identify Management and IT Security</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2120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3180</a:t>
                      </a:r>
                    </a:p>
                  </a:txBody>
                  <a:tcPr marL="12700" marR="12700" marT="12700" marB="0">
                    <a:lnL>
                      <a:noFill/>
                    </a:lnL>
                    <a:lnR>
                      <a:noFill/>
                    </a:lnR>
                    <a:lnT>
                      <a:noFill/>
                    </a:lnT>
                    <a:lnB>
                      <a:noFill/>
                    </a:lnB>
                  </a:tcPr>
                </a:tc>
              </a:tr>
              <a:tr h="492165">
                <a:tc>
                  <a:txBody>
                    <a:bodyPr/>
                    <a:lstStyle/>
                    <a:p>
                      <a:pPr algn="l" fontAlgn="ctr"/>
                      <a:r>
                        <a:rPr lang="en-US" sz="1600" b="0" i="0" u="none" strike="noStrike" dirty="0">
                          <a:effectLst/>
                          <a:latin typeface="Arial"/>
                        </a:rPr>
                        <a:t>Direct, Core Workday transactional </a:t>
                      </a:r>
                      <a:r>
                        <a:rPr lang="en-US" sz="1600" b="0" i="0" u="none" strike="noStrike" dirty="0" smtClean="0">
                          <a:effectLst/>
                          <a:latin typeface="Arial"/>
                        </a:rPr>
                        <a:t>impact to CU systems</a:t>
                      </a:r>
                      <a:endParaRPr lang="en-US" sz="1600" b="0" i="0" u="none" strike="noStrike" dirty="0">
                        <a:effectLst/>
                        <a:latin typeface="Arial"/>
                      </a:endParaRP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10670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18535</a:t>
                      </a:r>
                    </a:p>
                  </a:txBody>
                  <a:tcPr marL="12700" marR="12700" marT="12700" marB="0">
                    <a:lnL>
                      <a:noFill/>
                    </a:lnL>
                    <a:lnR>
                      <a:noFill/>
                    </a:lnR>
                    <a:lnT>
                      <a:noFill/>
                    </a:lnT>
                    <a:lnB>
                      <a:noFill/>
                    </a:lnB>
                  </a:tcPr>
                </a:tc>
              </a:tr>
              <a:tr h="492165">
                <a:tc>
                  <a:txBody>
                    <a:bodyPr/>
                    <a:lstStyle/>
                    <a:p>
                      <a:pPr algn="l" fontAlgn="ctr"/>
                      <a:r>
                        <a:rPr lang="en-US" sz="1600" b="0" i="0" u="none" strike="noStrike">
                          <a:effectLst/>
                          <a:latin typeface="Arial"/>
                        </a:rPr>
                        <a:t>Data deliver, warehouses and BI</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20000</a:t>
                      </a:r>
                    </a:p>
                  </a:txBody>
                  <a:tcPr marL="12700" marR="12700" marT="12700" marB="0">
                    <a:lnL>
                      <a:noFill/>
                    </a:lnL>
                    <a:lnR>
                      <a:noFill/>
                    </a:lnR>
                    <a:lnT>
                      <a:noFill/>
                    </a:lnT>
                    <a:lnB>
                      <a:noFill/>
                    </a:lnB>
                  </a:tcPr>
                </a:tc>
                <a:tc>
                  <a:txBody>
                    <a:bodyPr/>
                    <a:lstStyle/>
                    <a:p>
                      <a:pPr algn="r" fontAlgn="t"/>
                      <a:r>
                        <a:rPr lang="en-US" sz="1600" b="0" i="0" u="none" strike="noStrike" dirty="0">
                          <a:effectLst/>
                          <a:latin typeface="Arial"/>
                        </a:rPr>
                        <a:t>30000</a:t>
                      </a:r>
                    </a:p>
                  </a:txBody>
                  <a:tcPr marL="12700" marR="12700" marT="12700" marB="0">
                    <a:lnL>
                      <a:noFill/>
                    </a:lnL>
                    <a:lnR>
                      <a:noFill/>
                    </a:lnR>
                    <a:lnT>
                      <a:noFill/>
                    </a:lnT>
                    <a:lnB>
                      <a:noFill/>
                    </a:lnB>
                  </a:tcPr>
                </a:tc>
              </a:tr>
              <a:tr h="275600">
                <a:tc>
                  <a:txBody>
                    <a:bodyPr/>
                    <a:lstStyle/>
                    <a:p>
                      <a:pPr algn="l" fontAlgn="ctr"/>
                      <a:r>
                        <a:rPr lang="en-US" sz="1600" b="0" i="0" u="none" strike="noStrike" dirty="0">
                          <a:effectLst/>
                          <a:latin typeface="Arial"/>
                        </a:rPr>
                        <a:t>Niche or unit apps</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610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900</a:t>
                      </a:r>
                    </a:p>
                  </a:txBody>
                  <a:tcPr marL="12700" marR="12700" marT="12700" marB="0">
                    <a:lnL>
                      <a:noFill/>
                    </a:lnL>
                    <a:lnR>
                      <a:noFill/>
                    </a:lnR>
                    <a:lnT>
                      <a:noFill/>
                    </a:lnT>
                    <a:lnB>
                      <a:noFill/>
                    </a:lnB>
                  </a:tcPr>
                </a:tc>
              </a:tr>
              <a:tr h="275600">
                <a:tc>
                  <a:txBody>
                    <a:bodyPr/>
                    <a:lstStyle/>
                    <a:p>
                      <a:pPr algn="l" fontAlgn="ctr"/>
                      <a:r>
                        <a:rPr lang="en-US" sz="1600" b="0" i="0" u="none" strike="noStrike" dirty="0">
                          <a:effectLst/>
                          <a:latin typeface="Arial"/>
                        </a:rPr>
                        <a:t>General Technical</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190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285</a:t>
                      </a:r>
                    </a:p>
                  </a:txBody>
                  <a:tcPr marL="12700" marR="12700" marT="12700" marB="0">
                    <a:lnL>
                      <a:noFill/>
                    </a:lnL>
                    <a:lnR>
                      <a:noFill/>
                    </a:lnR>
                    <a:lnT>
                      <a:noFill/>
                    </a:lnT>
                    <a:lnB>
                      <a:noFill/>
                    </a:lnB>
                  </a:tcPr>
                </a:tc>
              </a:tr>
              <a:tr h="275600">
                <a:tc>
                  <a:txBody>
                    <a:bodyPr/>
                    <a:lstStyle/>
                    <a:p>
                      <a:pPr algn="l" fontAlgn="ctr"/>
                      <a:r>
                        <a:rPr lang="en-US" sz="1600" b="0" i="0" u="none" strike="noStrike">
                          <a:effectLst/>
                          <a:latin typeface="Arial"/>
                        </a:rPr>
                        <a:t>Consult/Advise Payroll</a:t>
                      </a:r>
                    </a:p>
                  </a:txBody>
                  <a:tcPr marL="12700" marR="12700" marT="12700" marB="0" anchor="ctr">
                    <a:lnL>
                      <a:noFill/>
                    </a:lnL>
                    <a:lnR>
                      <a:noFill/>
                    </a:lnR>
                    <a:lnT>
                      <a:noFill/>
                    </a:lnT>
                    <a:lnB>
                      <a:noFill/>
                    </a:lnB>
                  </a:tcPr>
                </a:tc>
                <a:tc>
                  <a:txBody>
                    <a:bodyPr/>
                    <a:lstStyle/>
                    <a:p>
                      <a:pPr algn="r" fontAlgn="t"/>
                      <a:r>
                        <a:rPr lang="en-US" sz="1600" b="0" i="0" u="none" strike="noStrike" dirty="0">
                          <a:effectLst/>
                          <a:latin typeface="Arial"/>
                        </a:rPr>
                        <a:t>300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375</a:t>
                      </a:r>
                    </a:p>
                  </a:txBody>
                  <a:tcPr marL="12700" marR="12700" marT="12700" marB="0">
                    <a:lnL>
                      <a:noFill/>
                    </a:lnL>
                    <a:lnR>
                      <a:noFill/>
                    </a:lnR>
                    <a:lnT>
                      <a:noFill/>
                    </a:lnT>
                    <a:lnB>
                      <a:noFill/>
                    </a:lnB>
                  </a:tcPr>
                </a:tc>
              </a:tr>
              <a:tr h="275600">
                <a:tc>
                  <a:txBody>
                    <a:bodyPr/>
                    <a:lstStyle/>
                    <a:p>
                      <a:pPr algn="l" fontAlgn="ctr"/>
                      <a:r>
                        <a:rPr lang="en-US" sz="1600" b="1" i="0" u="none" strike="noStrike" dirty="0">
                          <a:effectLst/>
                          <a:latin typeface="Arial"/>
                        </a:rPr>
                        <a:t>Total</a:t>
                      </a:r>
                    </a:p>
                  </a:txBody>
                  <a:tcPr marL="12700" marR="12700" marT="12700" marB="0" anchor="ctr">
                    <a:lnL>
                      <a:noFill/>
                    </a:lnL>
                    <a:lnR>
                      <a:noFill/>
                    </a:lnR>
                    <a:lnT>
                      <a:noFill/>
                    </a:lnT>
                    <a:lnB>
                      <a:noFill/>
                    </a:lnB>
                  </a:tcPr>
                </a:tc>
                <a:tc>
                  <a:txBody>
                    <a:bodyPr/>
                    <a:lstStyle/>
                    <a:p>
                      <a:pPr algn="r" fontAlgn="t"/>
                      <a:r>
                        <a:rPr lang="en-US" sz="1600" b="1" i="0" u="none" strike="noStrike" dirty="0">
                          <a:effectLst/>
                          <a:latin typeface="Arial"/>
                        </a:rPr>
                        <a:t>33890</a:t>
                      </a:r>
                    </a:p>
                  </a:txBody>
                  <a:tcPr marL="12700" marR="12700" marT="12700" marB="0">
                    <a:lnL>
                      <a:noFill/>
                    </a:lnL>
                    <a:lnR>
                      <a:noFill/>
                    </a:lnR>
                    <a:lnT>
                      <a:noFill/>
                    </a:lnT>
                    <a:lnB>
                      <a:noFill/>
                    </a:lnB>
                  </a:tcPr>
                </a:tc>
                <a:tc>
                  <a:txBody>
                    <a:bodyPr/>
                    <a:lstStyle/>
                    <a:p>
                      <a:pPr algn="r" fontAlgn="t"/>
                      <a:r>
                        <a:rPr lang="en-US" sz="1600" b="1" i="0" u="none" strike="noStrike" dirty="0">
                          <a:effectLst/>
                          <a:latin typeface="Arial"/>
                        </a:rPr>
                        <a:t>53275</a:t>
                      </a:r>
                    </a:p>
                  </a:txBody>
                  <a:tcPr marL="12700" marR="12700" marT="12700" marB="0">
                    <a:lnL>
                      <a:noFill/>
                    </a:lnL>
                    <a:lnR>
                      <a:noFill/>
                    </a:lnR>
                    <a:lnT>
                      <a:noFill/>
                    </a:lnT>
                    <a:lnB>
                      <a:noFill/>
                    </a:lnB>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467037909"/>
              </p:ext>
            </p:extLst>
          </p:nvPr>
        </p:nvGraphicFramePr>
        <p:xfrm>
          <a:off x="1770866" y="5265601"/>
          <a:ext cx="5962344" cy="1077823"/>
        </p:xfrm>
        <a:graphic>
          <a:graphicData uri="http://schemas.openxmlformats.org/drawingml/2006/table">
            <a:tbl>
              <a:tblPr/>
              <a:tblGrid>
                <a:gridCol w="3042779"/>
                <a:gridCol w="1454769"/>
                <a:gridCol w="1464796"/>
              </a:tblGrid>
              <a:tr h="246950">
                <a:tc>
                  <a:txBody>
                    <a:bodyPr/>
                    <a:lstStyle/>
                    <a:p>
                      <a:pPr algn="l" fontAlgn="t"/>
                      <a:r>
                        <a:rPr lang="en-US" sz="1600" b="0" i="0" u="none" strike="noStrike" dirty="0">
                          <a:effectLst/>
                          <a:latin typeface="Arial"/>
                        </a:rPr>
                        <a:t>Rounded </a:t>
                      </a:r>
                      <a:r>
                        <a:rPr lang="en-US" sz="1600" b="0" i="0" u="none" strike="noStrike" dirty="0" smtClean="0">
                          <a:effectLst/>
                          <a:latin typeface="Arial"/>
                        </a:rPr>
                        <a:t>Hours</a:t>
                      </a:r>
                      <a:endParaRPr lang="en-US" sz="1600" b="0" i="0" u="none" strike="noStrike" dirty="0">
                        <a:effectLst/>
                        <a:latin typeface="Arial"/>
                      </a:endParaRPr>
                    </a:p>
                  </a:txBody>
                  <a:tcPr marL="12032" marR="12032" marT="12032"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1600" b="0" i="0" u="none" strike="noStrike" dirty="0">
                          <a:effectLst/>
                          <a:latin typeface="Arial"/>
                        </a:rPr>
                        <a:t>30,000</a:t>
                      </a:r>
                    </a:p>
                  </a:txBody>
                  <a:tcPr marL="12032" marR="12032" marT="12032"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1600" b="0" i="0" u="none" strike="noStrike">
                          <a:effectLst/>
                          <a:latin typeface="Arial"/>
                        </a:rPr>
                        <a:t>50,000</a:t>
                      </a:r>
                    </a:p>
                  </a:txBody>
                  <a:tcPr marL="12032" marR="12032" marT="1203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33765">
                <a:tc>
                  <a:txBody>
                    <a:bodyPr/>
                    <a:lstStyle/>
                    <a:p>
                      <a:pPr algn="l" fontAlgn="t"/>
                      <a:r>
                        <a:rPr lang="en-US" sz="1600" b="0" i="0" u="none" strike="noStrike">
                          <a:effectLst/>
                          <a:latin typeface="Arial"/>
                        </a:rPr>
                        <a:t>TOTAL IN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1600" b="0" i="0" u="none" strike="noStrike">
                          <a:effectLst/>
                          <a:latin typeface="Arial"/>
                        </a:rPr>
                        <a:t>19.42</a:t>
                      </a:r>
                    </a:p>
                  </a:txBody>
                  <a:tcPr marL="12032" marR="12032" marT="12032" marB="0">
                    <a:lnL>
                      <a:noFill/>
                    </a:lnL>
                    <a:lnR>
                      <a:noFill/>
                    </a:lnR>
                    <a:lnT>
                      <a:noFill/>
                    </a:lnT>
                    <a:lnB>
                      <a:noFill/>
                    </a:lnB>
                    <a:solidFill>
                      <a:srgbClr val="FFFFFF"/>
                    </a:solidFill>
                  </a:tcPr>
                </a:tc>
                <a:tc>
                  <a:txBody>
                    <a:bodyPr/>
                    <a:lstStyle/>
                    <a:p>
                      <a:pPr algn="r" fontAlgn="t"/>
                      <a:r>
                        <a:rPr lang="en-US" sz="1600" b="0" i="0" u="none" strike="noStrike" dirty="0">
                          <a:effectLst/>
                          <a:latin typeface="Arial"/>
                        </a:rPr>
                        <a:t>30.53</a:t>
                      </a: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310207">
                <a:tc>
                  <a:txBody>
                    <a:bodyPr/>
                    <a:lstStyle/>
                    <a:p>
                      <a:pPr algn="l" fontAlgn="t"/>
                      <a:r>
                        <a:rPr lang="it-IT" sz="1600" b="0" i="0" u="none" strike="noStrike" dirty="0">
                          <a:effectLst/>
                          <a:latin typeface="Arial"/>
                        </a:rPr>
                        <a:t>TOTAL in $ </a:t>
                      </a:r>
                      <a:r>
                        <a:rPr lang="it-IT" sz="1600" b="0" i="0" u="none" strike="noStrike" dirty="0" err="1">
                          <a:effectLst/>
                          <a:latin typeface="Arial"/>
                        </a:rPr>
                        <a:t>at</a:t>
                      </a:r>
                      <a:r>
                        <a:rPr lang="it-IT" sz="1600" b="0" i="0" u="none" strike="noStrike" dirty="0">
                          <a:effectLst/>
                          <a:latin typeface="Arial"/>
                        </a:rPr>
                        <a:t> $100,000 per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1600" b="0" i="0" u="none" strike="noStrike" dirty="0" smtClean="0">
                          <a:effectLst/>
                          <a:latin typeface="Arial"/>
                        </a:rPr>
                        <a:t>$1,942,120</a:t>
                      </a:r>
                      <a:endParaRPr lang="en-US" sz="1600" b="0" i="0" u="none" strike="noStrike" dirty="0">
                        <a:effectLst/>
                        <a:latin typeface="Arial"/>
                      </a:endParaRPr>
                    </a:p>
                  </a:txBody>
                  <a:tcPr marL="12032" marR="12032" marT="12032" marB="0">
                    <a:lnL>
                      <a:noFill/>
                    </a:lnL>
                    <a:lnR>
                      <a:noFill/>
                    </a:lnR>
                    <a:lnT>
                      <a:noFill/>
                    </a:lnT>
                    <a:lnB>
                      <a:noFill/>
                    </a:lnB>
                    <a:solidFill>
                      <a:srgbClr val="FFFFFF"/>
                    </a:solidFill>
                  </a:tcPr>
                </a:tc>
                <a:tc>
                  <a:txBody>
                    <a:bodyPr/>
                    <a:lstStyle/>
                    <a:p>
                      <a:pPr algn="r" fontAlgn="t"/>
                      <a:r>
                        <a:rPr lang="en-US" sz="1600" b="0" i="0" u="none" strike="noStrike" dirty="0" smtClean="0">
                          <a:effectLst/>
                          <a:latin typeface="Arial"/>
                        </a:rPr>
                        <a:t>$3,053,009</a:t>
                      </a:r>
                      <a:endParaRPr lang="en-US" sz="16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133765">
                <a:tc>
                  <a:txBody>
                    <a:bodyPr/>
                    <a:lstStyle/>
                    <a:p>
                      <a:pPr algn="l" fontAlgn="t"/>
                      <a:r>
                        <a:rPr lang="en-US" sz="1600" b="0" i="0" u="none" strike="noStrike">
                          <a:effectLst/>
                          <a:latin typeface="Arial"/>
                        </a:rPr>
                        <a:t>TOTAL $s ROUNDED UP</a:t>
                      </a:r>
                    </a:p>
                  </a:txBody>
                  <a:tcPr marL="12032" marR="12032" marT="12032" marB="0">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600" b="0" i="0" u="none" strike="noStrike" dirty="0" smtClean="0">
                          <a:effectLst/>
                          <a:latin typeface="Arial"/>
                        </a:rPr>
                        <a:t>$1,950,000</a:t>
                      </a:r>
                      <a:endParaRPr lang="en-US" sz="1600" b="0" i="0" u="none" strike="noStrike" dirty="0">
                        <a:effectLst/>
                        <a:latin typeface="Arial"/>
                      </a:endParaRPr>
                    </a:p>
                  </a:txBody>
                  <a:tcPr marL="12032" marR="12032" marT="12032"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600" b="0" i="0" u="none" strike="noStrike" dirty="0" smtClean="0">
                          <a:effectLst/>
                          <a:latin typeface="Arial"/>
                        </a:rPr>
                        <a:t>$3,060,000</a:t>
                      </a:r>
                      <a:endParaRPr lang="en-US" sz="16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Continue planning and research</a:t>
            </a:r>
          </a:p>
          <a:p>
            <a:pPr lvl="1"/>
            <a:r>
              <a:rPr lang="en-US" dirty="0" smtClean="0"/>
              <a:t>Determine scope </a:t>
            </a:r>
            <a:r>
              <a:rPr lang="en-US" dirty="0"/>
              <a:t>of data delivery</a:t>
            </a:r>
          </a:p>
          <a:p>
            <a:pPr lvl="1"/>
            <a:r>
              <a:rPr lang="en-US" dirty="0"/>
              <a:t>Prepare an implementation </a:t>
            </a:r>
            <a:r>
              <a:rPr lang="en-US" dirty="0" smtClean="0"/>
              <a:t>plan</a:t>
            </a:r>
          </a:p>
          <a:p>
            <a:pPr lvl="1"/>
            <a:r>
              <a:rPr lang="en-US" dirty="0"/>
              <a:t>Prototype a few integrations technically</a:t>
            </a:r>
          </a:p>
          <a:p>
            <a:pPr lvl="1"/>
            <a:r>
              <a:rPr lang="en-US" dirty="0"/>
              <a:t>Extend PS </a:t>
            </a:r>
            <a:r>
              <a:rPr lang="en-US" dirty="0" smtClean="0"/>
              <a:t>Reverse Engineering Consulting </a:t>
            </a:r>
            <a:r>
              <a:rPr lang="en-US" dirty="0"/>
              <a:t>engagement, and </a:t>
            </a:r>
            <a:r>
              <a:rPr lang="en-US" dirty="0" smtClean="0"/>
              <a:t>try </a:t>
            </a:r>
            <a:r>
              <a:rPr lang="en-US" dirty="0"/>
              <a:t>out 1 or 2 PS </a:t>
            </a:r>
            <a:r>
              <a:rPr lang="en-US" dirty="0" err="1" smtClean="0"/>
              <a:t>remediations</a:t>
            </a:r>
            <a:endParaRPr lang="en-US" dirty="0" smtClean="0"/>
          </a:p>
          <a:p>
            <a:pPr lvl="1"/>
            <a:r>
              <a:rPr lang="en-US" dirty="0" smtClean="0"/>
              <a:t>Clarify resource </a:t>
            </a:r>
            <a:r>
              <a:rPr lang="en-US" dirty="0" smtClean="0"/>
              <a:t>contentions with </a:t>
            </a:r>
            <a:r>
              <a:rPr lang="en-US" dirty="0" smtClean="0"/>
              <a:t>previously approved projects</a:t>
            </a:r>
            <a:endParaRPr lang="en-US" dirty="0" smtClean="0"/>
          </a:p>
          <a:p>
            <a:pPr lvl="1"/>
            <a:r>
              <a:rPr lang="en-US" dirty="0" smtClean="0"/>
              <a:t>Figure out </a:t>
            </a:r>
            <a:r>
              <a:rPr lang="en-US" dirty="0" smtClean="0"/>
              <a:t>if </a:t>
            </a:r>
            <a:r>
              <a:rPr lang="en-US" dirty="0" smtClean="0"/>
              <a:t>SOA Oracle Suite is in the picture or not and if not if we can upgrade </a:t>
            </a:r>
            <a:r>
              <a:rPr lang="en-US" dirty="0" err="1" smtClean="0"/>
              <a:t>webMethods</a:t>
            </a:r>
            <a:r>
              <a:rPr lang="en-US" dirty="0" smtClean="0"/>
              <a:t> in time.</a:t>
            </a:r>
            <a:endParaRPr lang="en-US" dirty="0" smtClean="0"/>
          </a:p>
          <a:p>
            <a:pPr marL="0"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35</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408410"/>
            <a:ext cx="2297482" cy="2932503"/>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by a Consultant extracted the meta data and found community tables used by HRMS and the HRMS tables used by  each module.</a:t>
            </a:r>
            <a:endParaRPr lang="en-US" dirty="0"/>
          </a:p>
        </p:txBody>
      </p:sp>
      <p:sp>
        <p:nvSpPr>
          <p:cNvPr id="16" name="Rounded Rectangular Callout 15"/>
          <p:cNvSpPr/>
          <p:nvPr/>
        </p:nvSpPr>
        <p:spPr>
          <a:xfrm>
            <a:off x="5553509" y="1390047"/>
            <a:ext cx="2456904" cy="2950865"/>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tables used in business process (navigation selections from the PS Portal) that are owned or used by HRMS functions and </a:t>
            </a:r>
            <a:r>
              <a:rPr lang="en-US" dirty="0" err="1" smtClean="0"/>
              <a:t>vica</a:t>
            </a:r>
            <a:r>
              <a:rPr lang="en-US" dirty="0" smtClean="0"/>
              <a:t> versa.</a:t>
            </a:r>
            <a:endParaRPr lang="en-US" dirty="0"/>
          </a:p>
        </p:txBody>
      </p:sp>
      <p:sp>
        <p:nvSpPr>
          <p:cNvPr id="17" name="Rounded Rectangular Callout 16"/>
          <p:cNvSpPr/>
          <p:nvPr/>
        </p:nvSpPr>
        <p:spPr>
          <a:xfrm>
            <a:off x="704151" y="1390048"/>
            <a:ext cx="2297482" cy="2932503"/>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Page/function Navigation association to modules to tables is all available for harvesting.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5</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
        <p:nvSpPr>
          <p:cNvPr id="19" name="Rounded Rectangular Callout 18"/>
          <p:cNvSpPr/>
          <p:nvPr/>
        </p:nvSpPr>
        <p:spPr>
          <a:xfrm>
            <a:off x="704151" y="2621099"/>
            <a:ext cx="7241136" cy="1701452"/>
          </a:xfrm>
          <a:prstGeom prst="wedgeRoundRectCallout">
            <a:avLst>
              <a:gd name="adj1" fmla="val 9134"/>
              <a:gd name="adj2" fmla="val -13792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After 3 months of iterative development and validation the reverse engineering has delivered detailed reports of which CC tables are jointly used and which HRMS tables are used by which other PS modules.</a:t>
            </a:r>
            <a:endParaRPr lang="en-US" dirty="0"/>
          </a:p>
        </p:txBody>
      </p:sp>
    </p:spTree>
    <p:extLst>
      <p:ext uri="{BB962C8B-B14F-4D97-AF65-F5344CB8AC3E}">
        <p14:creationId xmlns:p14="http://schemas.microsoft.com/office/powerpoint/2010/main" val="376386845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6</a:t>
            </a:fld>
            <a:endParaRPr lang="en-US"/>
          </a:p>
        </p:txBody>
      </p:sp>
      <p:sp>
        <p:nvSpPr>
          <p:cNvPr id="9" name="Rectangle 3"/>
          <p:cNvSpPr txBox="1">
            <a:spLocks noChangeArrowheads="1"/>
          </p:cNvSpPr>
          <p:nvPr/>
        </p:nvSpPr>
        <p:spPr>
          <a:xfrm>
            <a:off x="158589" y="0"/>
            <a:ext cx="8229600" cy="1143000"/>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t>
            </a:r>
            <a:r>
              <a:rPr lang="en-US" dirty="0" smtClean="0"/>
              <a:t>– Application to Application</a:t>
            </a:r>
            <a:endParaRPr lang="en-US"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7</a:t>
            </a:fld>
            <a:endParaRPr lang="en-US"/>
          </a:p>
        </p:txBody>
      </p:sp>
      <p:sp>
        <p:nvSpPr>
          <p:cNvPr id="9" name="Rounded Rectangular Callout 8"/>
          <p:cNvSpPr/>
          <p:nvPr/>
        </p:nvSpPr>
        <p:spPr>
          <a:xfrm>
            <a:off x="619308" y="4192310"/>
            <a:ext cx="4226823" cy="1966401"/>
          </a:xfrm>
          <a:prstGeom prst="wedgeRoundRectCallout">
            <a:avLst>
              <a:gd name="adj1" fmla="val 41321"/>
              <a:gd name="adj2" fmla="val -1422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4"/>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Cornell’s People Records in PeopleSoft</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5/3/11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8</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2074639165"/>
              </p:ext>
            </p:extLst>
          </p:nvPr>
        </p:nvGraphicFramePr>
        <p:xfrm>
          <a:off x="540024" y="1622203"/>
          <a:ext cx="8229600" cy="2089363"/>
        </p:xfrm>
        <a:graphic>
          <a:graphicData uri="http://schemas.openxmlformats.org/drawingml/2006/table">
            <a:tbl>
              <a:tblPr/>
              <a:tblGrid>
                <a:gridCol w="428878"/>
                <a:gridCol w="1594131"/>
                <a:gridCol w="517890"/>
                <a:gridCol w="2492347"/>
                <a:gridCol w="534074"/>
                <a:gridCol w="2662280"/>
              </a:tblGrid>
              <a:tr h="145657">
                <a:tc>
                  <a:txBody>
                    <a:bodyPr/>
                    <a:lstStyle/>
                    <a:p>
                      <a:pPr algn="l" fontAlgn="b"/>
                      <a:r>
                        <a:rPr lang="en-US" sz="7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700" b="0"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900" b="1" i="0" u="none" strike="noStrike">
                          <a:solidFill>
                            <a:srgbClr val="000000"/>
                          </a:solidFill>
                          <a:effectLst/>
                          <a:latin typeface="Calibri"/>
                        </a:rPr>
                        <a:t>Total Population PERSON Record</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7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1000" b="1"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1000" b="1" i="0" u="none" strike="noStrike">
                          <a:solidFill>
                            <a:srgbClr val="000000"/>
                          </a:solidFill>
                          <a:effectLst/>
                          <a:latin typeface="Calibri"/>
                        </a:rPr>
                        <a:t>1,800,482</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Campus Solutions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Contributor Relations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116,723</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1,182,270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473,080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Non-Student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Trustees and Affiliates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65,449</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229,417</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5,062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Applicants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Alumni and Related</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51,295</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191,131</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468,018</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Prospects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761,722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45657">
                <a:tc gridSpan="6">
                  <a:txBody>
                    <a:bodyPr/>
                    <a:lstStyle/>
                    <a:p>
                      <a:pPr algn="l" fontAlgn="b"/>
                      <a:r>
                        <a:rPr lang="en-US" sz="900" b="1" i="1" u="none" strike="noStrike" dirty="0">
                          <a:solidFill>
                            <a:srgbClr val="000000"/>
                          </a:solidFill>
                          <a:effectLst/>
                          <a:latin typeface="Calibri"/>
                        </a:rPr>
                        <a:t>*Person record counts are based on primary affiliation with the University.  For example:  A person who is an employee and a student was counted as an employee.</a:t>
                      </a:r>
                    </a:p>
                  </a:txBody>
                  <a:tcPr marL="8092" marR="8092" marT="8092"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40248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0831" y="5789612"/>
            <a:ext cx="5486400" cy="566738"/>
          </a:xfrm>
        </p:spPr>
        <p:txBody>
          <a:bodyPr>
            <a:normAutofit fontScale="90000"/>
          </a:bodyPr>
          <a:lstStyle/>
          <a:p>
            <a:r>
              <a:rPr lang="en-US" dirty="0" smtClean="0"/>
              <a:t>Search – Match and avoiding duplicate </a:t>
            </a:r>
            <a:r>
              <a:rPr lang="en-US" dirty="0" smtClean="0"/>
              <a:t>People records</a:t>
            </a:r>
            <a:r>
              <a:rPr lang="en-US" dirty="0" smtClean="0"/>
              <a:t>.</a:t>
            </a:r>
            <a:endParaRPr lang="en-US" dirty="0"/>
          </a:p>
        </p:txBody>
      </p:sp>
      <p:sp>
        <p:nvSpPr>
          <p:cNvPr id="5" name="Date Placeholder 4"/>
          <p:cNvSpPr>
            <a:spLocks noGrp="1"/>
          </p:cNvSpPr>
          <p:nvPr>
            <p:ph type="dt" sz="half" idx="10"/>
          </p:nvPr>
        </p:nvSpPr>
        <p:spPr/>
        <p:txBody>
          <a:bodyPr/>
          <a:lstStyle/>
          <a:p>
            <a:fld id="{BFF459E2-7728-2A47-869A-1BE6DD66A190}"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9</a:t>
            </a:fld>
            <a:endParaRPr lang="en-US"/>
          </a:p>
        </p:txBody>
      </p:sp>
      <p:pic>
        <p:nvPicPr>
          <p:cNvPr id="9" name="Picture Placeholder 8" descr="SM.png"/>
          <p:cNvPicPr>
            <a:picLocks noGrp="1" noChangeAspect="1"/>
          </p:cNvPicPr>
          <p:nvPr>
            <p:ph type="pic" idx="1"/>
          </p:nvPr>
        </p:nvPicPr>
        <p:blipFill>
          <a:blip r:embed="rId2">
            <a:extLst>
              <a:ext uri="{28A0092B-C50C-407E-A947-70E740481C1C}">
                <a14:useLocalDpi xmlns:a14="http://schemas.microsoft.com/office/drawing/2010/main" val="0"/>
              </a:ext>
            </a:extLst>
          </a:blip>
          <a:srcRect l="-12329" r="-12329"/>
          <a:stretch>
            <a:fillRect/>
          </a:stretch>
        </p:blipFill>
        <p:spPr>
          <a:xfrm>
            <a:off x="589056" y="612775"/>
            <a:ext cx="7159133" cy="5369350"/>
          </a:xfrm>
        </p:spPr>
      </p:pic>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1772</TotalTime>
  <Words>2642</Words>
  <Application>Microsoft Macintosh PowerPoint</Application>
  <PresentationFormat>On-screen Show (4:3)</PresentationFormat>
  <Paragraphs>423</Paragraphs>
  <Slides>35</Slides>
  <Notes>2</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A Technical Point of View</vt:lpstr>
      <vt:lpstr>Topics to cover</vt:lpstr>
      <vt:lpstr>Background and status</vt:lpstr>
      <vt:lpstr>Reverse Engineering PS</vt:lpstr>
      <vt:lpstr>Reverse Engineering PS</vt:lpstr>
      <vt:lpstr>Impact – a System POV</vt:lpstr>
      <vt:lpstr>Impact – a System POV</vt:lpstr>
      <vt:lpstr>Cornell’s People Records in PeopleSoft</vt:lpstr>
      <vt:lpstr>Search – Match and avoiding duplicate People records.</vt:lpstr>
      <vt:lpstr>Impact – a System POV</vt:lpstr>
      <vt:lpstr>Peoplesoft: HR and Campus community coupling</vt:lpstr>
      <vt:lpstr>Peoplesoft: HR and Campus community coupling</vt:lpstr>
      <vt:lpstr>Impact – a System POV</vt:lpstr>
      <vt:lpstr>Impact – a System POV</vt:lpstr>
      <vt:lpstr>Impact – a System POV</vt:lpstr>
      <vt:lpstr>Impact – a System POV</vt:lpstr>
      <vt:lpstr>Impact – a System POV</vt:lpstr>
      <vt:lpstr>Data delivery: more questions than answers</vt:lpstr>
      <vt:lpstr>PowerPoint Presentation</vt:lpstr>
      <vt:lpstr>PowerPoint Presentation</vt:lpstr>
      <vt:lpstr>PowerPoint Presentation</vt:lpstr>
      <vt:lpstr>Impact – a System POV</vt:lpstr>
      <vt:lpstr>Impact – a System POV</vt:lpstr>
      <vt:lpstr>Impact – a System POV</vt:lpstr>
      <vt:lpstr>Workday and Cornell Time Collection</vt:lpstr>
      <vt:lpstr>Workday and Cornell Time Collection</vt:lpstr>
      <vt:lpstr>Workday and Cornell Time Collection</vt:lpstr>
      <vt:lpstr>Impact – a System POV</vt:lpstr>
      <vt:lpstr>Impact – Risks</vt:lpstr>
      <vt:lpstr>Impact – Risks</vt:lpstr>
      <vt:lpstr>Impact – The Biggest Variables</vt:lpstr>
      <vt:lpstr>High Level Estimates</vt:lpstr>
      <vt:lpstr>High Level Estimates</vt:lpstr>
      <vt:lpstr>Estimate Subtotals</vt:lpstr>
      <vt:lpstr>Recommended next near-term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69</cp:revision>
  <dcterms:created xsi:type="dcterms:W3CDTF">2011-04-22T00:32:07Z</dcterms:created>
  <dcterms:modified xsi:type="dcterms:W3CDTF">2011-05-03T14:07:28Z</dcterms:modified>
</cp:coreProperties>
</file>