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50" r:id="rId17"/>
    <p:sldId id="351"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2" autoAdjust="0"/>
    <p:restoredTop sz="73946" autoAdjust="0"/>
  </p:normalViewPr>
  <p:slideViewPr>
    <p:cSldViewPr snapToGrid="0" snapToObjects="1">
      <p:cViewPr>
        <p:scale>
          <a:sx n="75" d="100"/>
          <a:sy n="75" d="100"/>
        </p:scale>
        <p:origin x="-1624" y="-4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5/11/11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5/11/11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endParaRPr lang="en-US" baseline="0" dirty="0" smtClean="0"/>
          </a:p>
          <a:p>
            <a:pPr lvl="1">
              <a:buFont typeface="Arial" pitchFamily="34" charset="0"/>
              <a:buChar char="•"/>
            </a:pPr>
            <a:r>
              <a:rPr lang="en-US" baseline="0" dirty="0" smtClean="0"/>
              <a:t>There is no clear information to determine if the new system from workday will allow the student and CR </a:t>
            </a:r>
            <a:r>
              <a:rPr lang="en-US" baseline="0" dirty="0" err="1" smtClean="0"/>
              <a:t>datamarts</a:t>
            </a:r>
            <a:r>
              <a:rPr lang="en-US" baseline="0" dirty="0" smtClean="0"/>
              <a:t> to continue to function without remediation.  Hr data usage by these other </a:t>
            </a:r>
            <a:r>
              <a:rPr lang="en-US" baseline="0" dirty="0" err="1" smtClean="0"/>
              <a:t>datamarts</a:t>
            </a:r>
            <a:r>
              <a:rPr lang="en-US" baseline="0" dirty="0" smtClean="0"/>
              <a:t> must be clarified and documented to determine this. </a:t>
            </a:r>
          </a:p>
          <a:p>
            <a:pPr lvl="1">
              <a:buFont typeface="Arial" pitchFamily="34" charset="0"/>
              <a:buChar char="•"/>
            </a:pPr>
            <a:r>
              <a:rPr lang="en-US" baseline="0" dirty="0" smtClean="0"/>
              <a:t>The data between Workday and PS uses different metaphors or contexts, data translation between systems may require additional mappings and data administration to determine correct results.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pPr lvl="1">
              <a:buFont typeface="Arial" pitchFamily="34" charset="0"/>
              <a:buChar char="•"/>
            </a:pPr>
            <a:r>
              <a:rPr lang="en-US" sz="1800" baseline="0" dirty="0" smtClean="0">
                <a:solidFill>
                  <a:srgbClr val="FF0000"/>
                </a:solidFill>
              </a:rPr>
              <a:t>Converting data is almost impossible in that the semantics are probably to divergent.  Many elements combine to form one and </a:t>
            </a:r>
            <a:r>
              <a:rPr lang="en-US" sz="1800" baseline="0" dirty="0" err="1" smtClean="0">
                <a:solidFill>
                  <a:srgbClr val="FF0000"/>
                </a:solidFill>
              </a:rPr>
              <a:t>vica</a:t>
            </a:r>
            <a:r>
              <a:rPr lang="en-US" sz="1800" baseline="0" dirty="0" smtClean="0">
                <a:solidFill>
                  <a:srgbClr val="FF0000"/>
                </a:solidFill>
              </a:rPr>
              <a:t> versa and this would require massive mapping efforts that are usually not cost justifiable.  To date no Cornell project has converted historical data for a legacy datamart into the format of the new datamart.</a:t>
            </a:r>
          </a:p>
          <a:p>
            <a:pPr lvl="1">
              <a:buFont typeface="Arial" pitchFamily="34" charset="0"/>
              <a:buChar char="•"/>
            </a:pPr>
            <a:r>
              <a:rPr lang="en-US" sz="1800" baseline="0" dirty="0" smtClean="0">
                <a:solidFill>
                  <a:srgbClr val="FF0000"/>
                </a:solidFill>
              </a:rPr>
              <a:t>There is no data model, no data dictionary in short no meta data to assist with this effort, which means that the knowledge to develop dimensional models must be gained through trial and usage of the application.  This is not planned or supported currently.</a:t>
            </a:r>
          </a:p>
          <a:p>
            <a:pPr lvl="1">
              <a:buFont typeface="Arial" pitchFamily="34" charset="0"/>
              <a:buChar char="•"/>
            </a:pPr>
            <a:endParaRPr lang="en-US" sz="1800" dirty="0">
              <a:solidFill>
                <a:srgbClr val="FF0000"/>
              </a:solidFill>
            </a:endParaRP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466" y="706209"/>
            <a:ext cx="6087533" cy="5368624"/>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5/11/11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2809131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5/11/11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1" y="4097867"/>
            <a:ext cx="5689600" cy="1947333"/>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39674975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507084605"/>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43598176"/>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Peoplesoft’s</a:t>
                      </a:r>
                      <a:r>
                        <a:rPr lang="en-US" sz="1800" b="1" kern="1200" baseline="0" dirty="0" smtClean="0">
                          <a:solidFill>
                            <a:schemeClr val="lt1"/>
                          </a:solidFill>
                          <a:effectLst/>
                          <a:latin typeface="+mn-lt"/>
                          <a:ea typeface="+mn-ea"/>
                          <a:cs typeface="+mn-cs"/>
                        </a:rPr>
                        <a:t> 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that are designed to PeopleSoft’s representation of person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49733550"/>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graphicFrame>
        <p:nvGraphicFramePr>
          <p:cNvPr id="11" name="Table 10"/>
          <p:cNvGraphicFramePr>
            <a:graphicFrameLocks noGrp="1"/>
          </p:cNvGraphicFramePr>
          <p:nvPr>
            <p:extLst>
              <p:ext uri="{D42A27DB-BD31-4B8C-83A1-F6EECF244321}">
                <p14:modId xmlns:p14="http://schemas.microsoft.com/office/powerpoint/2010/main" val="792079969"/>
              </p:ext>
            </p:extLst>
          </p:nvPr>
        </p:nvGraphicFramePr>
        <p:xfrm>
          <a:off x="895349" y="1417638"/>
          <a:ext cx="7317317" cy="3553865"/>
        </p:xfrm>
        <a:graphic>
          <a:graphicData uri="http://schemas.openxmlformats.org/drawingml/2006/table">
            <a:tbl>
              <a:tblPr firstRow="1" bandRow="1"/>
              <a:tblGrid>
                <a:gridCol w="4218518"/>
                <a:gridCol w="1591893"/>
                <a:gridCol w="1506906"/>
              </a:tblGrid>
              <a:tr h="379632">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dirty="0">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470744">
                <a:tc>
                  <a:txBody>
                    <a:bodyPr/>
                    <a:lstStyle/>
                    <a:p>
                      <a:pPr algn="l" fontAlgn="ctr"/>
                      <a:r>
                        <a:rPr lang="en-US" sz="1600" b="0" i="0" u="none" strike="noStrike">
                          <a:solidFill>
                            <a:srgbClr val="000000"/>
                          </a:solidFill>
                          <a:effectLst/>
                          <a:latin typeface="Arial"/>
                        </a:rPr>
                        <a:t>Core CIT Technical labor subtotal</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93980">
                <a:tc>
                  <a:txBody>
                    <a:bodyPr/>
                    <a:lstStyle/>
                    <a:p>
                      <a:pPr algn="l" fontAlgn="t"/>
                      <a:r>
                        <a:rPr lang="en-US" sz="1600" b="0" i="0" u="none" strike="noStrike">
                          <a:solidFill>
                            <a:srgbClr val="000000"/>
                          </a:solidFill>
                          <a:effectLst/>
                          <a:latin typeface="Arial"/>
                        </a:rPr>
                        <a:t>Kronos licenses , VMs,  and 1</a:t>
                      </a:r>
                      <a:r>
                        <a:rPr lang="en-US" sz="1600" b="0" i="0" u="none" strike="noStrike" baseline="30000">
                          <a:solidFill>
                            <a:srgbClr val="000000"/>
                          </a:solidFill>
                          <a:effectLst/>
                          <a:latin typeface="Arial"/>
                        </a:rPr>
                        <a:t>st</a:t>
                      </a:r>
                      <a:r>
                        <a:rPr lang="en-US" sz="1600" b="0" i="0" u="none" strike="noStrike">
                          <a:solidFill>
                            <a:srgbClr val="000000"/>
                          </a:solidFill>
                          <a:effectLst/>
                          <a:latin typeface="Arial"/>
                        </a:rPr>
                        <a:t> year support:</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531485">
                <a:tc>
                  <a:txBody>
                    <a:bodyPr/>
                    <a:lstStyle/>
                    <a:p>
                      <a:pPr algn="l" fontAlgn="t"/>
                      <a:r>
                        <a:rPr lang="en-US" sz="1600" b="0" i="0" u="none" strike="noStrike">
                          <a:solidFill>
                            <a:srgbClr val="000000"/>
                          </a:solidFill>
                          <a:effectLst/>
                          <a:latin typeface="Arial"/>
                        </a:rPr>
                        <a:t>Contingency for $150/ hour contractors for ½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$750,000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531485">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70744">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$508,350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$799,125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525411">
                <a:tc>
                  <a:txBody>
                    <a:bodyPr/>
                    <a:lstStyle/>
                    <a:p>
                      <a:pPr algn="l" fontAlgn="t"/>
                      <a:r>
                        <a:rPr lang="en-US" sz="1600" b="1" i="0" u="none" strike="noStrike">
                          <a:solidFill>
                            <a:srgbClr val="000000"/>
                          </a:solidFill>
                          <a:effectLst/>
                          <a:latin typeface="Arial"/>
                        </a:rPr>
                        <a:t>TOTAL rounded to nearest ten thousand</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$4,910,000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$7,380,000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5/11/11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3307</TotalTime>
  <Words>3108</Words>
  <Application>Microsoft Macintosh PowerPoint</Application>
  <PresentationFormat>On-screen Show (4:3)</PresentationFormat>
  <Paragraphs>447</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167</cp:revision>
  <dcterms:created xsi:type="dcterms:W3CDTF">2011-05-09T18:03:04Z</dcterms:created>
  <dcterms:modified xsi:type="dcterms:W3CDTF">2011-05-11T16:26:24Z</dcterms:modified>
</cp:coreProperties>
</file>