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256" r:id="rId2"/>
    <p:sldId id="257" r:id="rId3"/>
    <p:sldId id="262" r:id="rId4"/>
    <p:sldId id="352" r:id="rId5"/>
    <p:sldId id="317" r:id="rId6"/>
    <p:sldId id="315" r:id="rId7"/>
    <p:sldId id="305" r:id="rId8"/>
    <p:sldId id="323" r:id="rId9"/>
    <p:sldId id="314" r:id="rId10"/>
    <p:sldId id="288" r:id="rId11"/>
    <p:sldId id="277" r:id="rId12"/>
    <p:sldId id="278" r:id="rId13"/>
    <p:sldId id="349" r:id="rId14"/>
    <p:sldId id="279" r:id="rId15"/>
    <p:sldId id="259" r:id="rId16"/>
    <p:sldId id="350" r:id="rId17"/>
    <p:sldId id="351" r:id="rId18"/>
    <p:sldId id="338" r:id="rId19"/>
    <p:sldId id="346" r:id="rId20"/>
    <p:sldId id="339" r:id="rId21"/>
    <p:sldId id="340" r:id="rId22"/>
    <p:sldId id="341" r:id="rId23"/>
    <p:sldId id="342" r:id="rId24"/>
    <p:sldId id="343" r:id="rId25"/>
    <p:sldId id="344" r:id="rId26"/>
    <p:sldId id="345" r:id="rId27"/>
    <p:sldId id="304" r:id="rId28"/>
    <p:sldId id="313" r:id="rId29"/>
    <p:sldId id="264" r:id="rId30"/>
    <p:sldId id="34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2" autoAdjust="0"/>
    <p:restoredTop sz="90209" autoAdjust="0"/>
  </p:normalViewPr>
  <p:slideViewPr>
    <p:cSldViewPr snapToGrid="0" snapToObjects="1">
      <p:cViewPr>
        <p:scale>
          <a:sx n="150" d="100"/>
          <a:sy n="150" d="100"/>
        </p:scale>
        <p:origin x="-2048" y="-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5/12/11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5/12/11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onfluence.cornell.edu/x/XJzB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yet</a:t>
            </a:r>
            <a:r>
              <a:rPr lang="en-US" baseline="0" dirty="0" smtClean="0"/>
              <a:t> we made a guess in the estimates. This requires much more investigation.</a:t>
            </a:r>
          </a:p>
          <a:p>
            <a:r>
              <a:rPr lang="en-US" baseline="0" dirty="0" smtClean="0"/>
              <a:t>We just heard there are traffic, united way, </a:t>
            </a:r>
            <a:r>
              <a:rPr lang="en-US" baseline="0" dirty="0" err="1" smtClean="0"/>
              <a:t>windstar</a:t>
            </a:r>
            <a:r>
              <a:rPr lang="en-US" baseline="0" dirty="0" smtClean="0"/>
              <a:t>, </a:t>
            </a:r>
            <a:r>
              <a:rPr lang="en-US" baseline="0" dirty="0" err="1" smtClean="0"/>
              <a:t>puerto</a:t>
            </a:r>
            <a:r>
              <a:rPr lang="en-US" baseline="0" dirty="0" smtClean="0"/>
              <a:t> </a:t>
            </a:r>
            <a:r>
              <a:rPr lang="en-US" baseline="0" dirty="0" err="1" smtClean="0"/>
              <a:t>rico</a:t>
            </a:r>
            <a:r>
              <a:rPr lang="en-US" baseline="0" dirty="0" smtClean="0"/>
              <a:t> pay, </a:t>
            </a:r>
            <a:r>
              <a:rPr lang="en-US" baseline="0" dirty="0" err="1" smtClean="0"/>
              <a:t>statler</a:t>
            </a:r>
            <a:r>
              <a:rPr lang="en-US" baseline="0" dirty="0" smtClean="0"/>
              <a:t> tips.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little to no Workday oriented analysis has been done on these interfaces.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a:t>
            </a:r>
            <a:r>
              <a:rPr lang="en-US" baseline="0" dirty="0" smtClean="0"/>
              <a:t> more investigation is needed  for data delivery and for other systems’ impacts. </a:t>
            </a:r>
          </a:p>
          <a:p>
            <a:r>
              <a:rPr lang="en-US" baseline="0" dirty="0" smtClean="0"/>
              <a:t>We used KDW effort to date and projections for future work for now.</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p>
          <a:p>
            <a:endParaRPr lang="en-US" baseline="0" dirty="0" smtClean="0"/>
          </a:p>
          <a:p>
            <a:pPr lvl="1">
              <a:buFont typeface="Arial" pitchFamily="34" charset="0"/>
              <a:buChar char="•"/>
            </a:pPr>
            <a:r>
              <a:rPr lang="en-US" baseline="0" dirty="0" smtClean="0"/>
              <a:t>There is no clear information to determine if the new system from workday will allow the student and CR </a:t>
            </a:r>
            <a:r>
              <a:rPr lang="en-US" baseline="0" dirty="0" err="1" smtClean="0"/>
              <a:t>datamarts</a:t>
            </a:r>
            <a:r>
              <a:rPr lang="en-US" baseline="0" dirty="0" smtClean="0"/>
              <a:t> to continue to function without remediation.  Hr data usage by these other </a:t>
            </a:r>
            <a:r>
              <a:rPr lang="en-US" baseline="0" dirty="0" err="1" smtClean="0"/>
              <a:t>datamarts</a:t>
            </a:r>
            <a:r>
              <a:rPr lang="en-US" baseline="0" dirty="0" smtClean="0"/>
              <a:t> must be clarified and documented to determine this. </a:t>
            </a:r>
          </a:p>
          <a:p>
            <a:pPr lvl="1">
              <a:buFont typeface="Arial" pitchFamily="34" charset="0"/>
              <a:buChar char="•"/>
            </a:pPr>
            <a:r>
              <a:rPr lang="en-US" baseline="0" dirty="0" smtClean="0"/>
              <a:t>The data between Workday and PS uses different metaphors or contexts, data translation between systems may require additional mappings and data administration to determine correct results.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p>
          <a:p>
            <a:pPr lvl="1">
              <a:buFont typeface="Arial" pitchFamily="34" charset="0"/>
              <a:buChar char="•"/>
            </a:pPr>
            <a:r>
              <a:rPr lang="en-US" sz="1800" baseline="0" dirty="0" smtClean="0">
                <a:solidFill>
                  <a:srgbClr val="FF0000"/>
                </a:solidFill>
              </a:rPr>
              <a:t>Converting data is almost impossible in that the semantics are probably to divergent.  Many elements combine to form one and </a:t>
            </a:r>
            <a:r>
              <a:rPr lang="en-US" sz="1800" baseline="0" dirty="0" err="1" smtClean="0">
                <a:solidFill>
                  <a:srgbClr val="FF0000"/>
                </a:solidFill>
              </a:rPr>
              <a:t>vica</a:t>
            </a:r>
            <a:r>
              <a:rPr lang="en-US" sz="1800" baseline="0" dirty="0" smtClean="0">
                <a:solidFill>
                  <a:srgbClr val="FF0000"/>
                </a:solidFill>
              </a:rPr>
              <a:t> versa and this would require massive mapping efforts that are usually not cost justifiable.  To date no Cornell project has converted historical data for a legacy datamart into the format of the new datamart.</a:t>
            </a:r>
          </a:p>
          <a:p>
            <a:pPr lvl="1">
              <a:buFont typeface="Arial" pitchFamily="34" charset="0"/>
              <a:buChar char="•"/>
            </a:pPr>
            <a:r>
              <a:rPr lang="en-US" sz="1800" baseline="0" dirty="0" smtClean="0">
                <a:solidFill>
                  <a:srgbClr val="FF0000"/>
                </a:solidFill>
              </a:rPr>
              <a:t>There is no data model, no data dictionary in short no meta data to assist with this effort, which means that the knowledge to develop dimensional models must be gained through trial and usage of the application.  This is not planned or supported currently.</a:t>
            </a:r>
          </a:p>
          <a:p>
            <a:pPr lvl="1">
              <a:buFont typeface="Arial" pitchFamily="34" charset="0"/>
              <a:buChar char="•"/>
            </a:pPr>
            <a:endParaRPr lang="en-US" sz="1800" dirty="0">
              <a:solidFill>
                <a:srgbClr val="FF0000"/>
              </a:solidFill>
            </a:endParaRPr>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detail is in the link.</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28</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Acronyms explained.</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Vicky: INTEGRATION</a:t>
            </a:r>
            <a:r>
              <a:rPr lang="en-US" baseline="0" dirty="0" smtClean="0"/>
              <a:t> jobs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3054172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department</a:t>
            </a:r>
            <a:r>
              <a:rPr lang="en-US" baseline="0" dirty="0" smtClean="0"/>
              <a:t> tree use in Reference Groups and the reference groups’ use. </a:t>
            </a:r>
          </a:p>
          <a:p>
            <a:r>
              <a:rPr lang="en-US" dirty="0" smtClean="0"/>
              <a:t>Explain B3/4</a:t>
            </a:r>
            <a:r>
              <a:rPr lang="en-US" baseline="0" dirty="0" smtClean="0"/>
              <a:t> A5/6:  NETID Admin is a tool for HR to create </a:t>
            </a:r>
            <a:r>
              <a:rPr lang="en-US" baseline="0" dirty="0" err="1" smtClean="0"/>
              <a:t>netIDS</a:t>
            </a:r>
            <a:r>
              <a:rPr lang="en-US" baseline="0" dirty="0" smtClean="0"/>
              <a:t>.</a:t>
            </a:r>
          </a:p>
          <a:p>
            <a:r>
              <a:rPr lang="en-US" baseline="0" dirty="0" smtClean="0"/>
              <a:t>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5/12/2011</a:t>
            </a:r>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5/12/2011</a:t>
            </a:r>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5/12/2011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onfluence.cornell.edu/display/WRKDAYTCHPOV/Tasks+and+Estimat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Hom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a:xfrm>
            <a:off x="685801" y="3886200"/>
            <a:ext cx="7973982" cy="1752600"/>
          </a:xfrm>
        </p:spPr>
        <p:txBody>
          <a:bodyPr>
            <a:noAutofit/>
          </a:bodyPr>
          <a:lstStyle/>
          <a:p>
            <a:r>
              <a:rPr lang="en-US" sz="1600" dirty="0" smtClean="0">
                <a:solidFill>
                  <a:schemeClr val="tx1"/>
                </a:solidFill>
              </a:rPr>
              <a:t>Data collection coordination and presentation </a:t>
            </a:r>
          </a:p>
          <a:p>
            <a:r>
              <a:rPr lang="en-US" sz="1600" dirty="0">
                <a:solidFill>
                  <a:schemeClr val="tx1"/>
                </a:solidFill>
              </a:rPr>
              <a:t>b</a:t>
            </a:r>
            <a:r>
              <a:rPr lang="en-US" sz="1600" dirty="0" smtClean="0">
                <a:solidFill>
                  <a:schemeClr val="tx1"/>
                </a:solidFill>
              </a:rPr>
              <a:t>y</a:t>
            </a:r>
          </a:p>
          <a:p>
            <a:r>
              <a:rPr lang="en-US" sz="1600" dirty="0" smtClean="0">
                <a:solidFill>
                  <a:schemeClr val="tx1"/>
                </a:solidFill>
              </a:rPr>
              <a:t> Vicky </a:t>
            </a:r>
            <a:r>
              <a:rPr lang="en-US" sz="1600" dirty="0" err="1" smtClean="0">
                <a:solidFill>
                  <a:schemeClr val="tx1"/>
                </a:solidFill>
              </a:rPr>
              <a:t>Mikula</a:t>
            </a:r>
            <a:r>
              <a:rPr lang="en-US" sz="1600" dirty="0" smtClean="0">
                <a:solidFill>
                  <a:schemeClr val="tx1"/>
                </a:solidFill>
              </a:rPr>
              <a:t>: CIT  Information Systems’ PeopleSoft team manager and Blackboard tech support team manager</a:t>
            </a:r>
          </a:p>
          <a:p>
            <a:r>
              <a:rPr lang="en-US" sz="1600" dirty="0" smtClean="0">
                <a:solidFill>
                  <a:schemeClr val="tx1"/>
                </a:solidFill>
              </a:rPr>
              <a:t>Steve Lutter</a:t>
            </a:r>
            <a:r>
              <a:rPr lang="en-US" sz="1600" dirty="0">
                <a:solidFill>
                  <a:schemeClr val="tx1"/>
                </a:solidFill>
              </a:rPr>
              <a:t>: CIT  Information Systems’ Assistant </a:t>
            </a:r>
            <a:r>
              <a:rPr lang="en-US" sz="1600" dirty="0" smtClean="0">
                <a:solidFill>
                  <a:schemeClr val="tx1"/>
                </a:solidFill>
              </a:rPr>
              <a:t>Director, Enterprise Software</a:t>
            </a:r>
          </a:p>
          <a:p>
            <a:endParaRPr lang="en-US" sz="1600" dirty="0">
              <a:solidFill>
                <a:schemeClr val="tx1"/>
              </a:solidFill>
            </a:endParaRPr>
          </a:p>
          <a:p>
            <a:endParaRPr lang="en-US" sz="1600" dirty="0" smtClean="0">
              <a:solidFill>
                <a:schemeClr val="tx1"/>
              </a:solidFill>
            </a:endParaRPr>
          </a:p>
          <a:p>
            <a:r>
              <a:rPr lang="en-US" sz="1600" dirty="0" smtClean="0">
                <a:solidFill>
                  <a:schemeClr val="tx1"/>
                </a:solidFill>
              </a:rPr>
              <a:t>May 12, 2011</a:t>
            </a:r>
            <a:endParaRPr lang="en-US" sz="1600" dirty="0">
              <a:solidFill>
                <a:schemeClr val="tx1"/>
              </a:solidFill>
            </a:endParaRPr>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610"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5195927" y="345013"/>
            <a:ext cx="2714545" cy="5412320"/>
          </a:xfrm>
          <a:prstGeom prst="wedgeRoundRectCallout">
            <a:avLst>
              <a:gd name="adj1" fmla="val -148760"/>
              <a:gd name="adj2" fmla="val -2607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a:t>
            </a:r>
          </a:p>
          <a:p>
            <a:pPr marL="800100" lvl="1" indent="-342900">
              <a:buFont typeface="+mj-lt"/>
              <a:buAutoNum type="arabicPeriod" startAt="2"/>
            </a:pPr>
            <a:endParaRPr lang="en-US" sz="1600" dirty="0" smtClean="0"/>
          </a:p>
          <a:p>
            <a:r>
              <a:rPr lang="en-US" sz="1600" dirty="0" smtClean="0"/>
              <a:t>In either case </a:t>
            </a:r>
            <a:r>
              <a:rPr lang="en-US" sz="1600" b="1" dirty="0" err="1" smtClean="0"/>
              <a:t>Kronos</a:t>
            </a:r>
            <a:r>
              <a:rPr lang="en-US" sz="1600" dirty="0" smtClean="0"/>
              <a:t> requires remediation.</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457201" y="2506132"/>
            <a:ext cx="3149600" cy="1117599"/>
          </a:xfrm>
          <a:prstGeom prst="wedgeRoundRectCallout">
            <a:avLst>
              <a:gd name="adj1" fmla="val -5365"/>
              <a:gd name="adj2" fmla="val 15623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Specialized systems with DIRECT IMPACT.</a:t>
            </a:r>
            <a:endParaRPr lang="en-US" dirty="0"/>
          </a:p>
        </p:txBody>
      </p:sp>
      <p:sp>
        <p:nvSpPr>
          <p:cNvPr id="14" name="Rounded Rectangular Callout 13"/>
          <p:cNvSpPr/>
          <p:nvPr/>
        </p:nvSpPr>
        <p:spPr>
          <a:xfrm>
            <a:off x="5173509" y="1794933"/>
            <a:ext cx="3762943" cy="2472266"/>
          </a:xfrm>
          <a:prstGeom prst="wedgeRoundRectCallout">
            <a:avLst>
              <a:gd name="adj1" fmla="val -107878"/>
              <a:gd name="adj2" fmla="val 8011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on campus will be impacted indirectly, such as: </a:t>
            </a:r>
          </a:p>
          <a:p>
            <a:r>
              <a:rPr lang="en-US" sz="2000" b="1" dirty="0" smtClean="0"/>
              <a:t> Vivo</a:t>
            </a:r>
            <a:endParaRPr lang="en-US" sz="2000" b="1" dirty="0"/>
          </a:p>
          <a:p>
            <a:r>
              <a:rPr lang="en-US" sz="2000" b="1" dirty="0" smtClean="0"/>
              <a:t> Academic Reporting (Activity Insight)</a:t>
            </a:r>
            <a:endParaRPr lang="en-US" dirty="0"/>
          </a:p>
        </p:txBody>
      </p:sp>
      <p:sp>
        <p:nvSpPr>
          <p:cNvPr id="15" name="Rounded Rectangular Callout 14"/>
          <p:cNvSpPr/>
          <p:nvPr/>
        </p:nvSpPr>
        <p:spPr>
          <a:xfrm>
            <a:off x="5173512" y="1811868"/>
            <a:ext cx="3762943" cy="2455331"/>
          </a:xfrm>
          <a:prstGeom prst="wedgeRoundRectCallout">
            <a:avLst>
              <a:gd name="adj1" fmla="val -74128"/>
              <a:gd name="adj2" fmla="val 9948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with INDIRECT IMPACT exist, such as: </a:t>
            </a:r>
          </a:p>
          <a:p>
            <a:pPr marL="342900" indent="-342900">
              <a:buFontTx/>
              <a:buChar char="-"/>
            </a:pPr>
            <a:r>
              <a:rPr lang="en-US" sz="2000" b="1" dirty="0" smtClean="0"/>
              <a:t>Vivo</a:t>
            </a:r>
          </a:p>
          <a:p>
            <a:pPr marL="342900" indent="-342900">
              <a:buFontTx/>
              <a:buChar char="-"/>
            </a:pPr>
            <a:r>
              <a:rPr lang="en-US" sz="2000" b="1" dirty="0" smtClean="0"/>
              <a:t>Academic Reporting (Activity Insight)</a:t>
            </a:r>
          </a:p>
          <a:p>
            <a:pPr marL="342900" indent="-342900">
              <a:buFontTx/>
              <a:buChar char="-"/>
            </a:pPr>
            <a:endParaRPr lang="en-US" sz="2000" b="1" dirty="0"/>
          </a:p>
          <a:p>
            <a:r>
              <a:rPr lang="en-US" sz="2000" b="1" dirty="0" smtClean="0"/>
              <a:t>All full inventory has not been done.</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10"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Payroll impact</a:t>
            </a:r>
            <a:endParaRPr lang="en-US" dirty="0"/>
          </a:p>
        </p:txBody>
      </p:sp>
      <p:pic>
        <p:nvPicPr>
          <p:cNvPr id="2" name="Picture 1" descr="WorkdayPayrollSpecia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466" y="706209"/>
            <a:ext cx="6087533" cy="5368624"/>
          </a:xfrm>
          <a:prstGeom prst="rect">
            <a:avLst/>
          </a:prstGeom>
        </p:spPr>
      </p:pic>
    </p:spTree>
    <p:extLst>
      <p:ext uri="{BB962C8B-B14F-4D97-AF65-F5344CB8AC3E}">
        <p14:creationId xmlns:p14="http://schemas.microsoft.com/office/powerpoint/2010/main" val="19300306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5097309" y="2089148"/>
            <a:ext cx="3127943" cy="4267201"/>
          </a:xfrm>
          <a:prstGeom prst="wedgeRoundRectCallout">
            <a:avLst>
              <a:gd name="adj1" fmla="val -75070"/>
              <a:gd name="adj2" fmla="val 2124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5/12/11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28091312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5/12/11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2184401" y="4097867"/>
            <a:ext cx="5689600" cy="1947333"/>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396749750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775733491"/>
              </p:ext>
            </p:extLst>
          </p:nvPr>
        </p:nvGraphicFramePr>
        <p:xfrm>
          <a:off x="507999" y="1659469"/>
          <a:ext cx="8229600" cy="3960992"/>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dirty="0" smtClean="0"/>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txBody>
                  <a:tcPr/>
                </a:tc>
                <a:tc>
                  <a:txBody>
                    <a:bodyPr/>
                    <a:lstStyle/>
                    <a:p>
                      <a:r>
                        <a:rPr lang="en-US" b="1" dirty="0" smtClean="0"/>
                        <a:t>High</a:t>
                      </a:r>
                      <a:endParaRPr lang="en-US" b="1" dirty="0"/>
                    </a:p>
                  </a:txBody>
                  <a:tcPr/>
                </a:tc>
              </a:tr>
              <a:tr h="474416">
                <a:tc>
                  <a:txBody>
                    <a:bodyPr/>
                    <a:lstStyle/>
                    <a:p>
                      <a:r>
                        <a:rPr lang="en-US" sz="1800" kern="1200" dirty="0" smtClean="0">
                          <a:effectLst/>
                        </a:rPr>
                        <a:t>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a:t>
                      </a:r>
                      <a:r>
                        <a:rPr lang="en-US" sz="1800" b="1" kern="1200" baseline="0" dirty="0" smtClean="0">
                          <a:effectLst/>
                        </a:rPr>
                        <a:t> </a:t>
                      </a:r>
                      <a:r>
                        <a:rPr lang="en-US" sz="1800" b="1" kern="1200" dirty="0" smtClean="0">
                          <a:effectLst/>
                        </a:rPr>
                        <a:t>and 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Talent Shortage</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Multiple time collection applications</a:t>
                      </a:r>
                      <a:r>
                        <a:rPr lang="en-US" dirty="0" smtClean="0">
                          <a:solidFill>
                            <a:schemeClr val="tx1"/>
                          </a:solidFill>
                          <a:effectLst/>
                        </a:rPr>
                        <a:t> </a:t>
                      </a:r>
                      <a:r>
                        <a:rPr lang="en-US" sz="1800" b="1" kern="1200" dirty="0" smtClean="0">
                          <a:solidFill>
                            <a:schemeClr val="dk1"/>
                          </a:solidFill>
                          <a:effectLst/>
                          <a:latin typeface="+mn-lt"/>
                          <a:ea typeface="+mn-ea"/>
                          <a:cs typeface="+mn-cs"/>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tx1"/>
                          </a:solidFill>
                          <a:effectLst/>
                          <a:latin typeface="+mn-lt"/>
                          <a:ea typeface="+mn-ea"/>
                          <a:cs typeface="+mn-cs"/>
                        </a:rPr>
                        <a:t>Unit level solutions designed around</a:t>
                      </a:r>
                      <a:r>
                        <a:rPr lang="en-US" sz="1800" b="1" kern="1200" baseline="0" dirty="0" smtClean="0">
                          <a:solidFill>
                            <a:schemeClr val="tx1"/>
                          </a:solidFill>
                          <a:effectLst/>
                          <a:latin typeface="+mn-lt"/>
                          <a:ea typeface="+mn-ea"/>
                          <a:cs typeface="+mn-cs"/>
                        </a:rPr>
                        <a:t> PeopleSoft data</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HRPY warehouse</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55177624"/>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1.  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infrastructure both during and after the project.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222027"/>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2. Reporting 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data for historical and analytical purposes,</a:t>
                      </a:r>
                      <a:r>
                        <a:rPr lang="en-US" sz="1800" kern="1200" baseline="0" dirty="0" smtClean="0">
                          <a:effectLst/>
                        </a:rPr>
                        <a:t> particularly across domains of data.</a:t>
                      </a:r>
                      <a:endParaRPr lang="en-US" dirty="0"/>
                    </a:p>
                  </a:txBody>
                  <a:tcPr/>
                </a:tc>
              </a:tr>
              <a:tr h="474416">
                <a:tc gridSpan="2">
                  <a:txBody>
                    <a:bodyPr/>
                    <a:lstStyle/>
                    <a:p>
                      <a:r>
                        <a:rPr lang="en-US" sz="1800" b="1" u="sng" kern="1200" dirty="0" smtClean="0">
                          <a:effectLst/>
                        </a:rPr>
                        <a:t>Mitigation Strategies</a:t>
                      </a:r>
                      <a:r>
                        <a:rPr lang="en-US" sz="1800" b="1" kern="1200" dirty="0" smtClean="0">
                          <a:effectLst/>
                        </a:rPr>
                        <a:t>:</a:t>
                      </a:r>
                    </a:p>
                    <a:p>
                      <a:pPr marL="342900" indent="-342900">
                        <a:buAutoNum type="arabicPeriod"/>
                      </a:pPr>
                      <a:r>
                        <a:rPr lang="en-US" sz="1800" kern="1200" dirty="0" smtClean="0">
                          <a:effectLst/>
                        </a:rPr>
                        <a:t>Obtain executive support for a vision for data delivery</a:t>
                      </a:r>
                      <a:r>
                        <a:rPr lang="en-US" sz="1800" kern="1200" baseline="0" dirty="0" smtClean="0">
                          <a:effectLst/>
                        </a:rPr>
                        <a:t> of people data.</a:t>
                      </a:r>
                    </a:p>
                    <a:p>
                      <a:pPr marL="342900" indent="-342900">
                        <a:buAutoNum type="arabicPeriod"/>
                      </a:pPr>
                      <a:r>
                        <a:rPr lang="en-US" sz="1800" kern="1200" dirty="0" smtClean="0">
                          <a:effectLst/>
                        </a:rPr>
                        <a:t>Assign resource(s) dedicated to defining a data mapping strategy and creation of data dictionary specific to Workday. </a:t>
                      </a:r>
                    </a:p>
                    <a:p>
                      <a:pPr marL="342900" indent="-342900">
                        <a:buAutoNum type="arabicPeriod"/>
                      </a:pPr>
                      <a:r>
                        <a:rPr lang="en-US" sz="1800" kern="1200" dirty="0" smtClean="0">
                          <a:effectLst/>
                        </a:rPr>
                        <a:t>Design and implement a data mapping and reporting solution that supports cross-     functional 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57081249"/>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857510729"/>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Overhaul provisioning practices and tools. 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76804194"/>
              </p:ext>
            </p:extLst>
          </p:nvPr>
        </p:nvGraphicFramePr>
        <p:xfrm>
          <a:off x="457200" y="1791583"/>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Talent Shortage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define priorities.  Do r</a:t>
                      </a:r>
                      <a:r>
                        <a:rPr lang="en-US" sz="1800" kern="1200" dirty="0" smtClean="0">
                          <a:solidFill>
                            <a:schemeClr val="dk1"/>
                          </a:solidFill>
                          <a:effectLst/>
                          <a:latin typeface="+mn-lt"/>
                          <a:ea typeface="+mn-ea"/>
                          <a:cs typeface="+mn-cs"/>
                        </a:rPr>
                        <a:t>ealistic</a:t>
                      </a:r>
                      <a:r>
                        <a:rPr lang="en-US" sz="1800" kern="1200" baseline="0" dirty="0" smtClean="0">
                          <a:solidFill>
                            <a:schemeClr val="dk1"/>
                          </a:solidFill>
                          <a:effectLst/>
                          <a:latin typeface="+mn-lt"/>
                          <a:ea typeface="+mn-ea"/>
                          <a:cs typeface="+mn-cs"/>
                        </a:rPr>
                        <a:t> 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Realize that consultants can not work independently</a:t>
                      </a:r>
                      <a:r>
                        <a:rPr lang="en-US" sz="1800" kern="1200" baseline="0" dirty="0" smtClean="0">
                          <a:solidFill>
                            <a:schemeClr val="dk1"/>
                          </a:solidFill>
                          <a:effectLst/>
                          <a:latin typeface="+mn-lt"/>
                          <a:ea typeface="+mn-ea"/>
                          <a:cs typeface="+mn-cs"/>
                        </a:rPr>
                        <a:t> and that technical 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956725304"/>
              </p:ext>
            </p:extLst>
          </p:nvPr>
        </p:nvGraphicFramePr>
        <p:xfrm>
          <a:off x="457200" y="1879598"/>
          <a:ext cx="8229600" cy="2303216"/>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systems, 1 Cornell modified vendor supplied</a:t>
                      </a:r>
                      <a:r>
                        <a:rPr lang="en-US" sz="1800" kern="1200" baseline="0" dirty="0" smtClean="0">
                          <a:solidFill>
                            <a:schemeClr val="dk1"/>
                          </a:solidFill>
                          <a:effectLst/>
                          <a:latin typeface="+mn-lt"/>
                          <a:ea typeface="+mn-ea"/>
                          <a:cs typeface="+mn-cs"/>
                        </a:rPr>
                        <a:t> application (</a:t>
                      </a:r>
                      <a:r>
                        <a:rPr lang="en-US" sz="1800" kern="1200" baseline="0" dirty="0" err="1" smtClean="0">
                          <a:solidFill>
                            <a:schemeClr val="dk1"/>
                          </a:solidFill>
                          <a:effectLst/>
                          <a:latin typeface="+mn-lt"/>
                          <a:ea typeface="+mn-ea"/>
                          <a:cs typeface="+mn-cs"/>
                        </a:rPr>
                        <a:t>Kronos</a:t>
                      </a:r>
                      <a:r>
                        <a:rPr lang="en-US" sz="1800" kern="1200" baseline="0" dirty="0" smtClean="0">
                          <a:solidFill>
                            <a:schemeClr val="dk1"/>
                          </a:solidFill>
                          <a:effectLst/>
                          <a:latin typeface="+mn-lt"/>
                          <a:ea typeface="+mn-ea"/>
                          <a:cs typeface="+mn-cs"/>
                        </a:rPr>
                        <a:t>) and 1 custom application (COLTS), will force extra remediation work.</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Invest in</a:t>
                      </a:r>
                      <a:r>
                        <a:rPr lang="en-US" sz="1800" b="0" kern="1200" baseline="0" dirty="0" smtClean="0">
                          <a:solidFill>
                            <a:schemeClr val="dk1"/>
                          </a:solidFill>
                          <a:effectLst/>
                          <a:latin typeface="+mn-lt"/>
                          <a:ea typeface="+mn-ea"/>
                          <a:cs typeface="+mn-cs"/>
                        </a:rPr>
                        <a:t> </a:t>
                      </a:r>
                      <a:r>
                        <a:rPr lang="en-US" sz="1800" b="0" kern="1200" dirty="0" err="1" smtClean="0">
                          <a:solidFill>
                            <a:schemeClr val="dk1"/>
                          </a:solidFill>
                          <a:effectLst/>
                          <a:latin typeface="+mn-lt"/>
                          <a:ea typeface="+mn-ea"/>
                          <a:cs typeface="+mn-cs"/>
                        </a:rPr>
                        <a:t>Kronos</a:t>
                      </a:r>
                      <a:r>
                        <a:rPr lang="en-US" sz="1800" b="0" kern="1200" dirty="0" smtClean="0">
                          <a:solidFill>
                            <a:schemeClr val="dk1"/>
                          </a:solidFill>
                          <a:effectLst/>
                          <a:latin typeface="+mn-lt"/>
                          <a:ea typeface="+mn-ea"/>
                          <a:cs typeface="+mn-cs"/>
                        </a:rPr>
                        <a:t> early enough to avoid all COLTS remediation</a:t>
                      </a:r>
                      <a:r>
                        <a:rPr lang="en-US" sz="1800" b="0" kern="1200" baseline="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845698752"/>
              </p:ext>
            </p:extLst>
          </p:nvPr>
        </p:nvGraphicFramePr>
        <p:xfrm>
          <a:off x="457200" y="1879598"/>
          <a:ext cx="8229600" cy="20288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Unit level solutions designed around</a:t>
                      </a:r>
                      <a:r>
                        <a:rPr lang="en-US" sz="1800" b="1" kern="1200" baseline="0" dirty="0" smtClean="0">
                          <a:solidFill>
                            <a:schemeClr val="lt1"/>
                          </a:solidFill>
                          <a:effectLst/>
                          <a:latin typeface="+mn-lt"/>
                          <a:ea typeface="+mn-ea"/>
                          <a:cs typeface="+mn-cs"/>
                        </a:rPr>
                        <a:t> PeopleSoft’s person data representation</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a:t>
                      </a:r>
                      <a:r>
                        <a:rPr lang="en-US" sz="1800" kern="1200" baseline="0" dirty="0" smtClean="0">
                          <a:effectLst/>
                        </a:rPr>
                        <a:t> </a:t>
                      </a:r>
                      <a:r>
                        <a:rPr lang="en-US" sz="1800" kern="1200" dirty="0" smtClean="0">
                          <a:effectLst/>
                        </a:rPr>
                        <a:t>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Unit level solutions that are designed to PeopleSoft’s representation of person data fail.</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solutions and</a:t>
                      </a:r>
                      <a:r>
                        <a:rPr lang="en-US" sz="1800" kern="1200" baseline="0" dirty="0" smtClean="0">
                          <a:solidFill>
                            <a:schemeClr val="dk1"/>
                          </a:solidFill>
                          <a:effectLst/>
                          <a:latin typeface="+mn-lt"/>
                          <a:ea typeface="+mn-ea"/>
                          <a:cs typeface="+mn-cs"/>
                        </a:rPr>
                        <a:t> engage functional owners </a:t>
                      </a:r>
                      <a:r>
                        <a:rPr lang="en-US" sz="1800" kern="1200" dirty="0" smtClean="0">
                          <a:solidFill>
                            <a:schemeClr val="dk1"/>
                          </a:solidFill>
                          <a:effectLst/>
                          <a:latin typeface="+mn-lt"/>
                          <a:ea typeface="+mn-ea"/>
                          <a:cs typeface="+mn-cs"/>
                        </a:rPr>
                        <a:t>in 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02062860"/>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Historical data retention in PeopleSoft and HRPY warehouse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1. Continued use of outdated (“stale”) data from PeopleSoft or HRPY warehouse can result in inaccurate reporting</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proliferation of stale data to shadow systems.</a:t>
                      </a:r>
                    </a:p>
                    <a:p>
                      <a:r>
                        <a:rPr lang="en-US" dirty="0" smtClean="0"/>
                        <a:t>2. Historical</a:t>
                      </a:r>
                      <a:r>
                        <a:rPr lang="en-US" baseline="0" dirty="0" smtClean="0"/>
                        <a:t> data won’t be able to be combined with Workday employee data.</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Disable</a:t>
                      </a:r>
                      <a:r>
                        <a:rPr lang="en-US" sz="1800" kern="1200" baseline="0" dirty="0" smtClean="0">
                          <a:solidFill>
                            <a:schemeClr val="dk1"/>
                          </a:solidFill>
                          <a:effectLst/>
                          <a:latin typeface="+mn-lt"/>
                          <a:ea typeface="+mn-ea"/>
                          <a:cs typeface="+mn-cs"/>
                        </a:rPr>
                        <a:t> access to the legacy employee records in PeopleSoft and revisit access to the legacy PeopleSoft HRPY warehouse.</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Labor Subtotals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519575828"/>
              </p:ext>
            </p:extLst>
          </p:nvPr>
        </p:nvGraphicFramePr>
        <p:xfrm>
          <a:off x="932891" y="1082312"/>
          <a:ext cx="7747654" cy="3424034"/>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smtClean="0">
                          <a:effectLst/>
                          <a:latin typeface="Arial"/>
                        </a:rPr>
                        <a:t>Identity </a:t>
                      </a:r>
                      <a:r>
                        <a:rPr lang="en-US" sz="1600" b="0" i="0" u="none" strike="noStrike" dirty="0">
                          <a:effectLst/>
                          <a:latin typeface="Arial"/>
                        </a:rPr>
                        <a:t>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dirty="0">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dirty="0">
                          <a:effectLst/>
                          <a:latin typeface="Arial"/>
                        </a:rPr>
                        <a:t>Data </a:t>
                      </a:r>
                      <a:r>
                        <a:rPr lang="en-US" sz="1600" b="0" i="0" u="none" strike="noStrike" dirty="0" smtClean="0">
                          <a:effectLst/>
                          <a:latin typeface="Arial"/>
                        </a:rPr>
                        <a:t>delivery, </a:t>
                      </a:r>
                      <a:r>
                        <a:rPr lang="en-US" sz="1600" b="0" i="0" u="none" strike="noStrike" dirty="0">
                          <a:effectLst/>
                          <a:latin typeface="Arial"/>
                        </a:rPr>
                        <a:t>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dirty="0">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dirty="0">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320187">
                <a:tc>
                  <a:txBody>
                    <a:bodyPr/>
                    <a:lstStyle/>
                    <a:p>
                      <a:pPr algn="l" fontAlgn="t"/>
                      <a:r>
                        <a:rPr lang="en-US" sz="1600" b="0" i="0" u="none" strike="noStrike" dirty="0">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2000" b="0" i="0" u="none" strike="noStrike" dirty="0" smtClean="0">
                          <a:effectLst/>
                          <a:latin typeface="Arial"/>
                        </a:rPr>
                        <a:t>Core</a:t>
                      </a:r>
                      <a:r>
                        <a:rPr lang="en-US" sz="2000" b="0" i="0" u="none" strike="noStrike" baseline="0" dirty="0" smtClean="0">
                          <a:effectLst/>
                          <a:latin typeface="Arial"/>
                        </a:rPr>
                        <a:t> CIT Technical labor subtotal</a:t>
                      </a:r>
                      <a:endParaRPr lang="en-US" sz="2000" b="0" i="0" u="none" strike="noStrike" dirty="0">
                        <a:effectLst/>
                        <a:latin typeface="Arial"/>
                      </a:endParaRPr>
                    </a:p>
                  </a:txBody>
                  <a:tcPr marL="12700" marR="12700" marT="12700" marB="0" anchor="ctr"/>
                </a:tc>
                <a:tc>
                  <a:txBody>
                    <a:bodyPr/>
                    <a:lstStyle/>
                    <a:p>
                      <a:pPr algn="r" fontAlgn="t"/>
                      <a:r>
                        <a:rPr lang="en-US" sz="2000" b="0" i="0" u="none" strike="noStrike" dirty="0">
                          <a:effectLst/>
                          <a:latin typeface="Arial"/>
                        </a:rPr>
                        <a:t> $3,389,000 </a:t>
                      </a:r>
                    </a:p>
                  </a:txBody>
                  <a:tcPr marL="12700" marR="12700" marT="12700" marB="0"/>
                </a:tc>
                <a:tc>
                  <a:txBody>
                    <a:bodyPr/>
                    <a:lstStyle/>
                    <a:p>
                      <a:pPr algn="r" fontAlgn="t"/>
                      <a:r>
                        <a:rPr lang="en-US" sz="2000" b="0" i="0" u="none" strike="noStrike" dirty="0">
                          <a:effectLst/>
                          <a:latin typeface="Arial"/>
                        </a:rPr>
                        <a:t> $5,327,500 </a:t>
                      </a:r>
                    </a:p>
                  </a:txBody>
                  <a:tcPr marL="12700" marR="12700" marT="12700" marB="0"/>
                </a:tc>
              </a:tr>
            </a:tbl>
          </a:graphicData>
        </a:graphic>
      </p:graphicFrame>
      <p:sp>
        <p:nvSpPr>
          <p:cNvPr id="3" name="TextBox 2"/>
          <p:cNvSpPr txBox="1"/>
          <p:nvPr/>
        </p:nvSpPr>
        <p:spPr>
          <a:xfrm>
            <a:off x="1635851" y="4711625"/>
            <a:ext cx="7044694" cy="1754327"/>
          </a:xfrm>
          <a:prstGeom prst="rect">
            <a:avLst/>
          </a:prstGeom>
          <a:noFill/>
        </p:spPr>
        <p:txBody>
          <a:bodyPr wrap="square" rtlCol="0">
            <a:spAutoFit/>
          </a:bodyPr>
          <a:lstStyle/>
          <a:p>
            <a:r>
              <a:rPr lang="en-US" b="1" dirty="0" smtClean="0"/>
              <a:t>Not </a:t>
            </a:r>
            <a:r>
              <a:rPr lang="en-US" b="1" dirty="0" smtClean="0"/>
              <a:t>included yet: </a:t>
            </a:r>
            <a:endParaRPr lang="en-US" b="1" dirty="0" smtClean="0"/>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a:t>
            </a:r>
            <a:r>
              <a:rPr lang="en-US" dirty="0" smtClean="0"/>
              <a:t>hour for ¼ of the work);</a:t>
            </a:r>
            <a:endParaRPr lang="en-US" dirty="0" smtClean="0"/>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
        <p:nvSpPr>
          <p:cNvPr id="7" name="TextBox 6"/>
          <p:cNvSpPr txBox="1"/>
          <p:nvPr/>
        </p:nvSpPr>
        <p:spPr>
          <a:xfrm>
            <a:off x="6773333" y="404336"/>
            <a:ext cx="1913467" cy="738664"/>
          </a:xfrm>
          <a:prstGeom prst="rect">
            <a:avLst/>
          </a:prstGeom>
          <a:noFill/>
        </p:spPr>
        <p:txBody>
          <a:bodyPr wrap="square" rtlCol="0">
            <a:spAutoFit/>
          </a:bodyPr>
          <a:lstStyle/>
          <a:p>
            <a:pPr algn="ctr"/>
            <a:r>
              <a:rPr lang="en-US" sz="1200" i="1" dirty="0" smtClean="0"/>
              <a:t>Numbers based </a:t>
            </a:r>
            <a:r>
              <a:rPr lang="en-US" sz="1200" i="1" dirty="0"/>
              <a:t>on </a:t>
            </a:r>
            <a:endParaRPr lang="en-US" sz="1200" i="1" dirty="0" smtClean="0"/>
          </a:p>
          <a:p>
            <a:pPr algn="ctr"/>
            <a:r>
              <a:rPr lang="en-US" sz="1200" i="1" dirty="0" smtClean="0"/>
              <a:t>$</a:t>
            </a:r>
            <a:r>
              <a:rPr lang="en-US" sz="1200" i="1" dirty="0"/>
              <a:t>100/hour.</a:t>
            </a:r>
          </a:p>
          <a:p>
            <a:endParaRPr lang="en-US" dirty="0"/>
          </a:p>
        </p:txBody>
      </p:sp>
      <p:sp>
        <p:nvSpPr>
          <p:cNvPr id="10" name="TextBox 9"/>
          <p:cNvSpPr txBox="1"/>
          <p:nvPr/>
        </p:nvSpPr>
        <p:spPr>
          <a:xfrm>
            <a:off x="679117" y="410634"/>
            <a:ext cx="1913467" cy="738664"/>
          </a:xfrm>
          <a:prstGeom prst="rect">
            <a:avLst/>
          </a:prstGeom>
          <a:noFill/>
        </p:spPr>
        <p:txBody>
          <a:bodyPr wrap="square" rtlCol="0">
            <a:spAutoFit/>
          </a:bodyPr>
          <a:lstStyle/>
          <a:p>
            <a:pPr algn="ctr"/>
            <a:r>
              <a:rPr lang="en-US" sz="1200" i="1" dirty="0" smtClean="0"/>
              <a:t>Detailed notes available at link -&gt;</a:t>
            </a:r>
            <a:endParaRPr lang="en-US" sz="1200" i="1" dirty="0"/>
          </a:p>
          <a:p>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Estimates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a:t>
            </a:r>
            <a:r>
              <a:rPr lang="en-US" dirty="0" smtClean="0"/>
              <a:t>members</a:t>
            </a:r>
            <a:endParaRPr lang="en-US" dirty="0" smtClean="0"/>
          </a:p>
        </p:txBody>
      </p:sp>
      <p:graphicFrame>
        <p:nvGraphicFramePr>
          <p:cNvPr id="7" name="Table 6"/>
          <p:cNvGraphicFramePr>
            <a:graphicFrameLocks noGrp="1"/>
          </p:cNvGraphicFramePr>
          <p:nvPr>
            <p:extLst>
              <p:ext uri="{D42A27DB-BD31-4B8C-83A1-F6EECF244321}">
                <p14:modId xmlns:p14="http://schemas.microsoft.com/office/powerpoint/2010/main" val="2757580963"/>
              </p:ext>
            </p:extLst>
          </p:nvPr>
        </p:nvGraphicFramePr>
        <p:xfrm>
          <a:off x="660399" y="1453060"/>
          <a:ext cx="7831667" cy="3012440"/>
        </p:xfrm>
        <a:graphic>
          <a:graphicData uri="http://schemas.openxmlformats.org/drawingml/2006/table">
            <a:tbl>
              <a:tblPr/>
              <a:tblGrid>
                <a:gridCol w="4538134"/>
                <a:gridCol w="1680704"/>
                <a:gridCol w="1612829"/>
              </a:tblGrid>
              <a:tr h="317500">
                <a:tc>
                  <a:txBody>
                    <a:bodyPr/>
                    <a:lstStyle/>
                    <a:p>
                      <a:pPr algn="l" fontAlgn="ctr"/>
                      <a:r>
                        <a:rPr lang="en-US" sz="1600" b="1" i="0" u="none" strike="noStrike" dirty="0">
                          <a:solidFill>
                            <a:srgbClr val="FFFFFF"/>
                          </a:solidFill>
                          <a:effectLst/>
                          <a:latin typeface="Arial"/>
                        </a:rPr>
                        <a:t>Category</a:t>
                      </a: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a:solidFill>
                            <a:srgbClr val="FFFFFF"/>
                          </a:solidFill>
                          <a:effectLst/>
                          <a:latin typeface="Arial"/>
                        </a:rPr>
                        <a:t>Lower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a:solidFill>
                            <a:srgbClr val="FFFFFF"/>
                          </a:solidFill>
                          <a:effectLst/>
                          <a:latin typeface="Arial"/>
                        </a:rPr>
                        <a:t>Upper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r>
              <a:tr h="393700">
                <a:tc>
                  <a:txBody>
                    <a:bodyPr/>
                    <a:lstStyle/>
                    <a:p>
                      <a:pPr algn="l" fontAlgn="ctr"/>
                      <a:r>
                        <a:rPr lang="en-US" sz="1600" b="0" i="0" u="none" strike="noStrike" dirty="0">
                          <a:solidFill>
                            <a:srgbClr val="000000"/>
                          </a:solidFill>
                          <a:effectLst/>
                          <a:latin typeface="Arial"/>
                        </a:rPr>
                        <a:t>Core CIT Technical labor </a:t>
                      </a:r>
                      <a:r>
                        <a:rPr lang="en-US" sz="1600" b="0" i="0" u="none" strike="noStrike" dirty="0" smtClean="0">
                          <a:solidFill>
                            <a:srgbClr val="000000"/>
                          </a:solidFill>
                          <a:effectLst/>
                          <a:latin typeface="Arial"/>
                        </a:rPr>
                        <a:t>subtotal </a:t>
                      </a:r>
                      <a:r>
                        <a:rPr lang="en-US" sz="1200" b="0" i="0" u="none" strike="noStrike" dirty="0" smtClean="0">
                          <a:solidFill>
                            <a:srgbClr val="000000"/>
                          </a:solidFill>
                          <a:effectLst/>
                          <a:latin typeface="Arial"/>
                        </a:rPr>
                        <a:t>(from previous slide)</a:t>
                      </a:r>
                      <a:endParaRPr lang="en-US" sz="1600" b="0" i="0" u="none" strike="noStrike" dirty="0">
                        <a:solidFill>
                          <a:srgbClr val="000000"/>
                        </a:solidFill>
                        <a:effectLst/>
                        <a:latin typeface="Arial"/>
                      </a:endParaRP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dirty="0">
                          <a:solidFill>
                            <a:srgbClr val="000000"/>
                          </a:solidFill>
                          <a:effectLst/>
                          <a:latin typeface="Arial"/>
                        </a:rPr>
                        <a:t>$3,389,000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$5,327,500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393700">
                <a:tc>
                  <a:txBody>
                    <a:bodyPr/>
                    <a:lstStyle/>
                    <a:p>
                      <a:pPr algn="l" fontAlgn="t"/>
                      <a:r>
                        <a:rPr lang="en-US" sz="1600" b="0" i="0" u="none" strike="noStrike" dirty="0" err="1">
                          <a:solidFill>
                            <a:srgbClr val="000000"/>
                          </a:solidFill>
                          <a:effectLst/>
                          <a:latin typeface="Arial"/>
                        </a:rPr>
                        <a:t>Kronos</a:t>
                      </a:r>
                      <a:r>
                        <a:rPr lang="en-US" sz="1600" b="0" i="0" u="none" strike="noStrike" dirty="0">
                          <a:solidFill>
                            <a:srgbClr val="000000"/>
                          </a:solidFill>
                          <a:effectLst/>
                          <a:latin typeface="Arial"/>
                        </a:rPr>
                        <a:t> licenses , VMs,  and 1</a:t>
                      </a:r>
                      <a:r>
                        <a:rPr lang="en-US" sz="1600" b="0" i="0" u="none" strike="noStrike" baseline="30000" dirty="0">
                          <a:solidFill>
                            <a:srgbClr val="000000"/>
                          </a:solidFill>
                          <a:effectLst/>
                          <a:latin typeface="Arial"/>
                        </a:rPr>
                        <a:t>st</a:t>
                      </a:r>
                      <a:r>
                        <a:rPr lang="en-US" sz="1600" b="0" i="0" u="none" strike="noStrike" dirty="0">
                          <a:solidFill>
                            <a:srgbClr val="000000"/>
                          </a:solidFill>
                          <a:effectLst/>
                          <a:latin typeface="Arial"/>
                        </a:rPr>
                        <a:t> year </a:t>
                      </a:r>
                      <a:r>
                        <a:rPr lang="en-US" sz="1600" b="0" i="0" u="none" strike="noStrike" dirty="0" smtClean="0">
                          <a:solidFill>
                            <a:srgbClr val="000000"/>
                          </a:solidFill>
                          <a:effectLst/>
                          <a:latin typeface="Arial"/>
                        </a:rPr>
                        <a:t>support</a:t>
                      </a:r>
                      <a:endParaRPr lang="en-US" sz="1600" b="0" i="0" u="none" strike="noStrike" dirty="0">
                        <a:solidFill>
                          <a:srgbClr val="000000"/>
                        </a:solidFill>
                        <a:effectLst/>
                        <a:latin typeface="Arial"/>
                      </a:endParaRP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$410,000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$410,000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444500">
                <a:tc>
                  <a:txBody>
                    <a:bodyPr/>
                    <a:lstStyle/>
                    <a:p>
                      <a:pPr algn="l" fontAlgn="t"/>
                      <a:r>
                        <a:rPr lang="en-US" sz="1600" b="0" i="0" u="none" strike="noStrike">
                          <a:solidFill>
                            <a:srgbClr val="000000"/>
                          </a:solidFill>
                          <a:effectLst/>
                          <a:latin typeface="Arial"/>
                        </a:rPr>
                        <a:t>Contingency for $150/ hour contractors for 1/4 of the work</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$423,000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$665,000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444500">
                <a:tc>
                  <a:txBody>
                    <a:bodyPr/>
                    <a:lstStyle/>
                    <a:p>
                      <a:pPr algn="l" fontAlgn="t"/>
                      <a:r>
                        <a:rPr lang="en-US" sz="1600" b="0" i="0" u="none" strike="noStrike">
                          <a:solidFill>
                            <a:srgbClr val="000000"/>
                          </a:solidFill>
                          <a:effectLst/>
                          <a:latin typeface="Arial"/>
                        </a:rPr>
                        <a:t>Changes to all down stream systems (a complete guess!)</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$100,000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$500,000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393700">
                <a:tc>
                  <a:txBody>
                    <a:bodyPr/>
                    <a:lstStyle/>
                    <a:p>
                      <a:pPr algn="l" fontAlgn="t"/>
                      <a:r>
                        <a:rPr lang="en-US" sz="1600" b="0" i="0" u="none" strike="noStrike">
                          <a:solidFill>
                            <a:srgbClr val="000000"/>
                          </a:solidFill>
                          <a:effectLst/>
                          <a:latin typeface="Arial"/>
                        </a:rPr>
                        <a:t>Technical Project overhead  of CIT tech Labor (15%)</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$508,000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$799,000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r>
              <a:tr h="406400">
                <a:tc>
                  <a:txBody>
                    <a:bodyPr/>
                    <a:lstStyle/>
                    <a:p>
                      <a:pPr algn="l" fontAlgn="t"/>
                      <a:r>
                        <a:rPr lang="en-US" sz="1600" b="1" i="0" u="none" strike="noStrike" dirty="0">
                          <a:solidFill>
                            <a:srgbClr val="000000"/>
                          </a:solidFill>
                          <a:effectLst/>
                          <a:latin typeface="Arial"/>
                        </a:rPr>
                        <a:t>TOTAL </a:t>
                      </a:r>
                      <a:r>
                        <a:rPr lang="en-US" sz="1600" b="0" i="0" u="none" strike="noStrike" dirty="0" smtClean="0">
                          <a:solidFill>
                            <a:srgbClr val="000000"/>
                          </a:solidFill>
                          <a:effectLst/>
                          <a:latin typeface="Arial"/>
                        </a:rPr>
                        <a:t>(rounded </a:t>
                      </a:r>
                      <a:r>
                        <a:rPr lang="en-US" sz="1600" b="0" i="0" u="none" strike="noStrike" dirty="0">
                          <a:solidFill>
                            <a:srgbClr val="000000"/>
                          </a:solidFill>
                          <a:effectLst/>
                          <a:latin typeface="Arial"/>
                        </a:rPr>
                        <a:t>to nearest ten </a:t>
                      </a:r>
                      <a:r>
                        <a:rPr lang="en-US" sz="1600" b="0" i="0" u="none" strike="noStrike" dirty="0" smtClean="0">
                          <a:solidFill>
                            <a:srgbClr val="000000"/>
                          </a:solidFill>
                          <a:effectLst/>
                          <a:latin typeface="Arial"/>
                        </a:rPr>
                        <a:t>thousand)</a:t>
                      </a:r>
                      <a:endParaRPr lang="en-US" sz="1600" b="0" i="0" u="none" strike="noStrike" dirty="0">
                        <a:solidFill>
                          <a:srgbClr val="000000"/>
                        </a:solidFill>
                        <a:effectLst/>
                        <a:latin typeface="Arial"/>
                      </a:endParaRP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a:solidFill>
                            <a:srgbClr val="000000"/>
                          </a:solidFill>
                          <a:effectLst/>
                          <a:latin typeface="Arial"/>
                        </a:rPr>
                        <a:t>$4,830,000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dirty="0">
                          <a:solidFill>
                            <a:srgbClr val="000000"/>
                          </a:solidFill>
                          <a:effectLst/>
                          <a:latin typeface="Arial"/>
                        </a:rPr>
                        <a:t>$7,700,000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Understand executive expectations, priorities, and direction.</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a:t>
            </a:r>
            <a:endParaRPr lang="en-US" dirty="0"/>
          </a:p>
          <a:p>
            <a:pPr lvl="1"/>
            <a:r>
              <a:rPr lang="en-US" dirty="0" smtClean="0"/>
              <a:t>Address risks and open questions presented</a:t>
            </a:r>
          </a:p>
          <a:p>
            <a:pPr lvl="1"/>
            <a:r>
              <a:rPr lang="en-US" dirty="0" smtClean="0"/>
              <a:t>Prepare </a:t>
            </a:r>
            <a:r>
              <a:rPr lang="en-US" dirty="0"/>
              <a:t>an implementation </a:t>
            </a:r>
            <a:r>
              <a:rPr lang="en-US" dirty="0" smtClean="0"/>
              <a:t>plan</a:t>
            </a:r>
          </a:p>
          <a:p>
            <a:pPr lvl="1"/>
            <a:r>
              <a:rPr lang="en-US" dirty="0"/>
              <a:t>Prototype </a:t>
            </a:r>
            <a:r>
              <a:rPr lang="en-US" dirty="0" smtClean="0"/>
              <a:t>key integrations</a:t>
            </a:r>
            <a:endParaRPr lang="en-US" dirty="0"/>
          </a:p>
          <a:p>
            <a:pPr lvl="1"/>
            <a:r>
              <a:rPr lang="en-US" dirty="0"/>
              <a:t>Extend PS </a:t>
            </a:r>
            <a:r>
              <a:rPr lang="en-US" dirty="0" smtClean="0"/>
              <a:t>Consulting engagement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457200" y="50802"/>
            <a:ext cx="8229600" cy="660403"/>
          </a:xfrm>
          <a:prstGeom prst="rect">
            <a:avLst/>
          </a:prstGeom>
          <a:solidFill>
            <a:schemeClr val="bg1">
              <a:alpha val="65000"/>
            </a:schemeClr>
          </a:solidFill>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pic>
        <p:nvPicPr>
          <p:cNvPr id="3" name="Picture 2"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967" y="660403"/>
            <a:ext cx="6257778" cy="5477933"/>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t>
            </a:r>
            <a:endParaRPr lang="en-US" dirty="0"/>
          </a:p>
        </p:txBody>
      </p:sp>
      <p:sp>
        <p:nvSpPr>
          <p:cNvPr id="3" name="Content Placeholder 2"/>
          <p:cNvSpPr>
            <a:spLocks noGrp="1"/>
          </p:cNvSpPr>
          <p:nvPr>
            <p:ph idx="1"/>
          </p:nvPr>
        </p:nvSpPr>
        <p:spPr/>
        <p:txBody>
          <a:bodyPr/>
          <a:lstStyle/>
          <a:p>
            <a:r>
              <a:rPr lang="en-US" dirty="0" smtClean="0"/>
              <a:t>The slides and supporting </a:t>
            </a:r>
            <a:r>
              <a:rPr lang="en-US" smtClean="0"/>
              <a:t>documentation are </a:t>
            </a:r>
            <a:r>
              <a:rPr lang="en-US" dirty="0" smtClean="0"/>
              <a:t>available here: </a:t>
            </a:r>
          </a:p>
          <a:p>
            <a:pPr marL="0" indent="0">
              <a:buNone/>
            </a:pPr>
            <a:r>
              <a:rPr lang="en-US" sz="2400" dirty="0" smtClean="0">
                <a:hlinkClick r:id="rId2"/>
              </a:rPr>
              <a:t>https</a:t>
            </a:r>
            <a:r>
              <a:rPr lang="en-US" sz="2400" dirty="0">
                <a:hlinkClick r:id="rId2"/>
              </a:rPr>
              <a:t>://</a:t>
            </a:r>
            <a:r>
              <a:rPr lang="en-US" sz="2400" dirty="0" err="1">
                <a:hlinkClick r:id="rId2"/>
              </a:rPr>
              <a:t>confluence.cornell.edu</a:t>
            </a:r>
            <a:r>
              <a:rPr lang="en-US" sz="2400" dirty="0">
                <a:hlinkClick r:id="rId2"/>
              </a:rPr>
              <a:t>/display/WRKDAYTCHPOV/Home</a:t>
            </a:r>
            <a:endParaRPr lang="en-US" sz="2400"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30</a:t>
            </a:fld>
            <a:endParaRPr lang="en-US"/>
          </a:p>
        </p:txBody>
      </p:sp>
    </p:spTree>
    <p:extLst>
      <p:ext uri="{BB962C8B-B14F-4D97-AF65-F5344CB8AC3E}">
        <p14:creationId xmlns:p14="http://schemas.microsoft.com/office/powerpoint/2010/main" val="241693893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457200" y="50802"/>
            <a:ext cx="8229600" cy="660403"/>
          </a:xfrm>
          <a:prstGeom prst="rect">
            <a:avLst/>
          </a:prstGeom>
          <a:solidFill>
            <a:schemeClr val="bg1">
              <a:alpha val="65000"/>
            </a:schemeClr>
          </a:solidFill>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pic>
        <p:nvPicPr>
          <p:cNvPr id="3" name="Picture 2"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967" y="660403"/>
            <a:ext cx="6257778" cy="5477933"/>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2" name="Rounded Rectangular Callout 1"/>
          <p:cNvSpPr/>
          <p:nvPr/>
        </p:nvSpPr>
        <p:spPr>
          <a:xfrm>
            <a:off x="6719312" y="2214613"/>
            <a:ext cx="1828800" cy="605947"/>
          </a:xfrm>
          <a:prstGeom prst="wedgeRoundRectCallout">
            <a:avLst>
              <a:gd name="adj1" fmla="val -105340"/>
              <a:gd name="adj2" fmla="val 167905"/>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747933" y="2997325"/>
            <a:ext cx="1800179" cy="869071"/>
          </a:xfrm>
          <a:prstGeom prst="wedgeRoundRectCallout">
            <a:avLst>
              <a:gd name="adj1" fmla="val -103593"/>
              <a:gd name="adj2" fmla="val 5444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747932" y="4103515"/>
            <a:ext cx="1800180" cy="654752"/>
          </a:xfrm>
          <a:prstGeom prst="wedgeRoundRectCallout">
            <a:avLst>
              <a:gd name="adj1" fmla="val -102076"/>
              <a:gd name="adj2" fmla="val -10819"/>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err="1" smtClean="0"/>
              <a:t>Kuali</a:t>
            </a:r>
            <a:r>
              <a:rPr lang="en-US" sz="1600" dirty="0" smtClean="0"/>
              <a:t> </a:t>
            </a:r>
            <a:r>
              <a:rPr lang="en-US" sz="1600" dirty="0" err="1" smtClean="0"/>
              <a:t>Id.Mgmt</a:t>
            </a:r>
            <a:r>
              <a:rPr lang="en-US" sz="1600" dirty="0" smtClean="0"/>
              <a:t> for </a:t>
            </a:r>
            <a:r>
              <a:rPr lang="en-US" sz="1600" dirty="0" err="1" smtClean="0"/>
              <a:t>Coeus</a:t>
            </a:r>
            <a:r>
              <a:rPr lang="en-US" sz="1600" dirty="0" smtClean="0"/>
              <a:t> and KFS</a:t>
            </a:r>
            <a:endParaRPr lang="en-US" sz="1600" dirty="0"/>
          </a:p>
        </p:txBody>
      </p:sp>
      <p:sp>
        <p:nvSpPr>
          <p:cNvPr id="13" name="Rounded Rectangular Callout 12"/>
          <p:cNvSpPr/>
          <p:nvPr/>
        </p:nvSpPr>
        <p:spPr>
          <a:xfrm>
            <a:off x="457200" y="3000508"/>
            <a:ext cx="1836977" cy="580414"/>
          </a:xfrm>
          <a:prstGeom prst="wedgeRoundRectCallout">
            <a:avLst>
              <a:gd name="adj1" fmla="val -1197"/>
              <a:gd name="adj2" fmla="val -250079"/>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
        <p:nvSpPr>
          <p:cNvPr id="12" name="Rounded Rectangular Callout 11"/>
          <p:cNvSpPr/>
          <p:nvPr/>
        </p:nvSpPr>
        <p:spPr>
          <a:xfrm>
            <a:off x="6747933" y="4893734"/>
            <a:ext cx="1800180" cy="654752"/>
          </a:xfrm>
          <a:prstGeom prst="wedgeRoundRectCallout">
            <a:avLst>
              <a:gd name="adj1" fmla="val -100665"/>
              <a:gd name="adj2" fmla="val -19870"/>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Tree>
    <p:extLst>
      <p:ext uri="{BB962C8B-B14F-4D97-AF65-F5344CB8AC3E}">
        <p14:creationId xmlns:p14="http://schemas.microsoft.com/office/powerpoint/2010/main" val="410346763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75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1800" dirty="0" smtClean="0">
                <a:solidFill>
                  <a:srgbClr val="000000"/>
                </a:solidFill>
              </a:rPr>
              <a:t>+ 28,409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Rounded Rectangular Callout 6"/>
          <p:cNvSpPr/>
          <p:nvPr/>
        </p:nvSpPr>
        <p:spPr>
          <a:xfrm>
            <a:off x="6248399" y="1275478"/>
            <a:ext cx="2099733" cy="3990789"/>
          </a:xfrm>
          <a:prstGeom prst="wedgeRoundRectCallout">
            <a:avLst>
              <a:gd name="adj1" fmla="val -174755"/>
              <a:gd name="adj2" fmla="val -2683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Workday</a:t>
            </a:r>
            <a:r>
              <a:rPr lang="en-US" sz="1600" dirty="0" smtClean="0"/>
              <a:t> is expected to take ownership of  records for employees active  the year it is deployed, which is under 20% of all employee records in PeopleSoft today. It is expected that historical employee records will not be converted.</a:t>
            </a:r>
            <a:endParaRPr lang="en-US" sz="1600" dirty="0"/>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WorkdayP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7420" y="84658"/>
            <a:ext cx="5907781" cy="6510867"/>
          </a:xfrm>
          <a:prstGeom prst="rect">
            <a:avLst/>
          </a:prstGeom>
        </p:spPr>
      </p:pic>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6</a:t>
            </a:fld>
            <a:endParaRPr lang="en-US"/>
          </a:p>
        </p:txBody>
      </p:sp>
      <p:sp>
        <p:nvSpPr>
          <p:cNvPr id="6" name="Rectangle 3"/>
          <p:cNvSpPr txBox="1">
            <a:spLocks noChangeArrowheads="1"/>
          </p:cNvSpPr>
          <p:nvPr/>
        </p:nvSpPr>
        <p:spPr>
          <a:xfrm>
            <a:off x="194733" y="381000"/>
            <a:ext cx="2929467" cy="1659466"/>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smtClean="0"/>
              <a:t>Synchronizing people data</a:t>
            </a:r>
            <a:endParaRPr lang="en-US" dirty="0" smtClean="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7</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8</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5/12/11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1920922847"/>
              </p:ext>
            </p:extLst>
          </p:nvPr>
        </p:nvGraphicFramePr>
        <p:xfrm>
          <a:off x="253998" y="1727200"/>
          <a:ext cx="8432802" cy="4312920"/>
        </p:xfrm>
        <a:graphic>
          <a:graphicData uri="http://schemas.openxmlformats.org/drawingml/2006/table">
            <a:tbl>
              <a:tblPr firstRow="1" bandRow="1">
                <a:tableStyleId>{5C22544A-7EE6-4342-B048-85BDC9FD1C3A}</a:tableStyleId>
              </a:tblPr>
              <a:tblGrid>
                <a:gridCol w="7167060"/>
                <a:gridCol w="1265742"/>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HRPY, Campus Solutions, CR</a:t>
                      </a:r>
                      <a:endParaRPr lang="en-US" dirty="0"/>
                    </a:p>
                  </a:txBody>
                  <a:tcPr/>
                </a:tc>
                <a:tc>
                  <a:txBody>
                    <a:bodyPr/>
                    <a:lstStyle/>
                    <a:p>
                      <a:r>
                        <a:rPr lang="en-US" dirty="0" smtClean="0"/>
                        <a:t>25</a:t>
                      </a:r>
                      <a:endParaRPr lang="en-US" dirty="0"/>
                    </a:p>
                  </a:txBody>
                  <a:tcPr/>
                </a:tc>
              </a:tr>
              <a:tr h="370840">
                <a:tc>
                  <a:txBody>
                    <a:bodyPr/>
                    <a:lstStyle/>
                    <a:p>
                      <a:pPr lvl="1"/>
                      <a:r>
                        <a:rPr lang="en-US" dirty="0" smtClean="0"/>
                        <a:t>#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HRPY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pPr lvl="1"/>
                      <a:r>
                        <a:rPr lang="en-US" dirty="0" smtClean="0"/>
                        <a:t>#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sz="1800" dirty="0" smtClean="0"/>
                        <a:t># of new Workday integration related batch jobs to create, test and schedule and monitor</a:t>
                      </a:r>
                      <a:endParaRPr lang="en-US" dirty="0"/>
                    </a:p>
                  </a:txBody>
                  <a:tcPr/>
                </a:tc>
                <a:tc>
                  <a:txBody>
                    <a:bodyPr/>
                    <a:lstStyle/>
                    <a:p>
                      <a:r>
                        <a:rPr lang="en-US" dirty="0" smtClean="0"/>
                        <a:t>~ dozen</a:t>
                      </a:r>
                      <a:endParaRPr lang="en-US" dirty="0"/>
                    </a:p>
                  </a:txBody>
                  <a:tcPr/>
                </a:tc>
              </a:tr>
              <a:tr h="370840">
                <a:tc>
                  <a:txBody>
                    <a:bodyPr/>
                    <a:lstStyle/>
                    <a:p>
                      <a:r>
                        <a:rPr lang="en-US" sz="1800" dirty="0" smtClean="0"/>
                        <a:t># of direct connections by other applications to PeopleSoft that are affected</a:t>
                      </a:r>
                      <a:endParaRPr lang="en-US" dirty="0"/>
                    </a:p>
                  </a:txBody>
                  <a:tcPr/>
                </a:tc>
                <a:tc>
                  <a:txBody>
                    <a:bodyPr/>
                    <a:lstStyle/>
                    <a:p>
                      <a:r>
                        <a:rPr lang="en-US" dirty="0" smtClean="0"/>
                        <a:t>~ dozen</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3363</TotalTime>
  <Words>3063</Words>
  <Application>Microsoft Macintosh PowerPoint</Application>
  <PresentationFormat>On-screen Show (4:3)</PresentationFormat>
  <Paragraphs>444</Paragraphs>
  <Slides>30</Slides>
  <Notes>26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 Technical Point of View</vt:lpstr>
      <vt:lpstr>Topics to cover</vt:lpstr>
      <vt:lpstr>PowerPoint Presentation</vt:lpstr>
      <vt:lpstr>PowerPoint Presentation</vt:lpstr>
      <vt:lpstr>Cornell’s People Records in PeopleSoft</vt:lpstr>
      <vt:lpstr>PowerPoint Presentation</vt:lpstr>
      <vt:lpstr>Search – Match :  match and avoid  duplicate People  records in  both systems.</vt:lpstr>
      <vt:lpstr>Recap: In Numbers</vt:lpstr>
      <vt:lpstr>PowerPoint Presentation</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Labor Subtotals</vt:lpstr>
      <vt:lpstr>Total Estimates</vt:lpstr>
      <vt:lpstr>Next steps</vt:lpstr>
      <vt:lpstr>More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174</cp:revision>
  <dcterms:created xsi:type="dcterms:W3CDTF">2011-05-12T12:07:17Z</dcterms:created>
  <dcterms:modified xsi:type="dcterms:W3CDTF">2011-05-12T14:51:38Z</dcterms:modified>
</cp:coreProperties>
</file>