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5"/>
  </p:notesMasterIdLst>
  <p:handoutMasterIdLst>
    <p:handoutMasterId r:id="rId26"/>
  </p:handoutMasterIdLst>
  <p:sldIdLst>
    <p:sldId id="475" r:id="rId2"/>
    <p:sldId id="500" r:id="rId3"/>
    <p:sldId id="479" r:id="rId4"/>
    <p:sldId id="477" r:id="rId5"/>
    <p:sldId id="506" r:id="rId6"/>
    <p:sldId id="482" r:id="rId7"/>
    <p:sldId id="510" r:id="rId8"/>
    <p:sldId id="484" r:id="rId9"/>
    <p:sldId id="486" r:id="rId10"/>
    <p:sldId id="505" r:id="rId11"/>
    <p:sldId id="503" r:id="rId12"/>
    <p:sldId id="490" r:id="rId13"/>
    <p:sldId id="493" r:id="rId14"/>
    <p:sldId id="487" r:id="rId15"/>
    <p:sldId id="498" r:id="rId16"/>
    <p:sldId id="499" r:id="rId17"/>
    <p:sldId id="489" r:id="rId18"/>
    <p:sldId id="502" r:id="rId19"/>
    <p:sldId id="496" r:id="rId20"/>
    <p:sldId id="497" r:id="rId21"/>
    <p:sldId id="494" r:id="rId22"/>
    <p:sldId id="495" r:id="rId23"/>
    <p:sldId id="511" r:id="rId24"/>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Century Gothic" pitchFamily="34" charset="0"/>
        <a:ea typeface="+mn-ea"/>
        <a:cs typeface="Arial" charset="0"/>
      </a:defRPr>
    </a:lvl1pPr>
    <a:lvl2pPr marL="457200" algn="l" rtl="0" fontAlgn="base">
      <a:spcBef>
        <a:spcPct val="0"/>
      </a:spcBef>
      <a:spcAft>
        <a:spcPct val="0"/>
      </a:spcAft>
      <a:defRPr kern="1200">
        <a:solidFill>
          <a:schemeClr val="tx1"/>
        </a:solidFill>
        <a:latin typeface="Century Gothic" pitchFamily="34" charset="0"/>
        <a:ea typeface="+mn-ea"/>
        <a:cs typeface="Arial" charset="0"/>
      </a:defRPr>
    </a:lvl2pPr>
    <a:lvl3pPr marL="914400" algn="l" rtl="0" fontAlgn="base">
      <a:spcBef>
        <a:spcPct val="0"/>
      </a:spcBef>
      <a:spcAft>
        <a:spcPct val="0"/>
      </a:spcAft>
      <a:defRPr kern="1200">
        <a:solidFill>
          <a:schemeClr val="tx1"/>
        </a:solidFill>
        <a:latin typeface="Century Gothic" pitchFamily="34" charset="0"/>
        <a:ea typeface="+mn-ea"/>
        <a:cs typeface="Arial" charset="0"/>
      </a:defRPr>
    </a:lvl3pPr>
    <a:lvl4pPr marL="1371600" algn="l" rtl="0" fontAlgn="base">
      <a:spcBef>
        <a:spcPct val="0"/>
      </a:spcBef>
      <a:spcAft>
        <a:spcPct val="0"/>
      </a:spcAft>
      <a:defRPr kern="1200">
        <a:solidFill>
          <a:schemeClr val="tx1"/>
        </a:solidFill>
        <a:latin typeface="Century Gothic" pitchFamily="34" charset="0"/>
        <a:ea typeface="+mn-ea"/>
        <a:cs typeface="Arial" charset="0"/>
      </a:defRPr>
    </a:lvl4pPr>
    <a:lvl5pPr marL="1828800" algn="l" rtl="0" fontAlgn="base">
      <a:spcBef>
        <a:spcPct val="0"/>
      </a:spcBef>
      <a:spcAft>
        <a:spcPct val="0"/>
      </a:spcAft>
      <a:defRPr kern="1200">
        <a:solidFill>
          <a:schemeClr val="tx1"/>
        </a:solidFill>
        <a:latin typeface="Century Gothic" pitchFamily="34" charset="0"/>
        <a:ea typeface="+mn-ea"/>
        <a:cs typeface="Arial" charset="0"/>
      </a:defRPr>
    </a:lvl5pPr>
    <a:lvl6pPr marL="2286000" algn="l" defTabSz="914400" rtl="0" eaLnBrk="1" latinLnBrk="0" hangingPunct="1">
      <a:defRPr kern="1200">
        <a:solidFill>
          <a:schemeClr val="tx1"/>
        </a:solidFill>
        <a:latin typeface="Century Gothic" pitchFamily="34" charset="0"/>
        <a:ea typeface="+mn-ea"/>
        <a:cs typeface="Arial" charset="0"/>
      </a:defRPr>
    </a:lvl6pPr>
    <a:lvl7pPr marL="2743200" algn="l" defTabSz="914400" rtl="0" eaLnBrk="1" latinLnBrk="0" hangingPunct="1">
      <a:defRPr kern="1200">
        <a:solidFill>
          <a:schemeClr val="tx1"/>
        </a:solidFill>
        <a:latin typeface="Century Gothic" pitchFamily="34" charset="0"/>
        <a:ea typeface="+mn-ea"/>
        <a:cs typeface="Arial" charset="0"/>
      </a:defRPr>
    </a:lvl7pPr>
    <a:lvl8pPr marL="3200400" algn="l" defTabSz="914400" rtl="0" eaLnBrk="1" latinLnBrk="0" hangingPunct="1">
      <a:defRPr kern="1200">
        <a:solidFill>
          <a:schemeClr val="tx1"/>
        </a:solidFill>
        <a:latin typeface="Century Gothic" pitchFamily="34" charset="0"/>
        <a:ea typeface="+mn-ea"/>
        <a:cs typeface="Arial" charset="0"/>
      </a:defRPr>
    </a:lvl8pPr>
    <a:lvl9pPr marL="3657600" algn="l" defTabSz="914400" rtl="0" eaLnBrk="1" latinLnBrk="0" hangingPunct="1">
      <a:defRPr kern="1200">
        <a:solidFill>
          <a:schemeClr val="tx1"/>
        </a:solidFill>
        <a:latin typeface="Century Gothic"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209" autoAdjust="0"/>
    <p:restoredTop sz="86471" autoAdjust="0"/>
  </p:normalViewPr>
  <p:slideViewPr>
    <p:cSldViewPr>
      <p:cViewPr>
        <p:scale>
          <a:sx n="100" d="100"/>
          <a:sy n="100" d="100"/>
        </p:scale>
        <p:origin x="-1380" y="-4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3132" y="-96"/>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bridge\AguaClaraFiles\aguaclara\AguaClara%20Team%20Folders\PSS\2011%20PSS%20Spring\Data%20Analysis\PSSMeta%20File.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bridge\AguaClaraFiles\aguaclara\AguaClara%20Team%20Folders\PSS\2011%20PSS%20Spring\Data%20Analysis\PSSMeta%20File.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bridge\AguaClaraFiles\aguaclara\AguaClara%20Team%20Folders\PSS\2011%20PSS%20Spring\Ying%20Zhang\Ying-Pi-ratio%20refin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0.14139839765665341"/>
          <c:y val="9.2493720584202202E-2"/>
          <c:w val="0.79538884385206576"/>
          <c:h val="0.70190192119509864"/>
        </c:manualLayout>
      </c:layout>
      <c:scatterChart>
        <c:scatterStyle val="lineMarker"/>
        <c:ser>
          <c:idx val="0"/>
          <c:order val="0"/>
          <c:spPr>
            <a:ln w="28575">
              <a:noFill/>
            </a:ln>
          </c:spPr>
          <c:marker>
            <c:symbol val="diamond"/>
            <c:size val="5"/>
          </c:marker>
          <c:errBars>
            <c:errDir val="x"/>
            <c:errBarType val="both"/>
            <c:errValType val="fixedVal"/>
            <c:val val="0"/>
          </c:errBars>
          <c:errBars>
            <c:errDir val="y"/>
            <c:errBarType val="both"/>
            <c:errValType val="cust"/>
            <c:plus>
              <c:numRef>
                <c:f>('Meta File'!$AD$5:$AD$10,'Meta File'!$AD$12,'Meta File'!$AD$14)</c:f>
                <c:numCache>
                  <c:formatCode>General</c:formatCode>
                  <c:ptCount val="8"/>
                  <c:pt idx="0">
                    <c:v>7.7930000000000138E-2</c:v>
                  </c:pt>
                  <c:pt idx="1">
                    <c:v>4.8400000000000033E-2</c:v>
                  </c:pt>
                  <c:pt idx="2">
                    <c:v>5.7290000000000112E-2</c:v>
                  </c:pt>
                  <c:pt idx="3">
                    <c:v>7.7090000000000214E-2</c:v>
                  </c:pt>
                  <c:pt idx="4">
                    <c:v>0.89981000000000089</c:v>
                  </c:pt>
                  <c:pt idx="5">
                    <c:v>6.727000000000001E-2</c:v>
                  </c:pt>
                  <c:pt idx="6">
                    <c:v>0.16208000000000025</c:v>
                  </c:pt>
                  <c:pt idx="7">
                    <c:v>0.75222000000000122</c:v>
                  </c:pt>
                </c:numCache>
              </c:numRef>
            </c:plus>
            <c:minus>
              <c:numRef>
                <c:f>('Meta File'!$AD$5:$AD$10,'Meta File'!$AD$12,'Meta File'!$AD$14)</c:f>
                <c:numCache>
                  <c:formatCode>General</c:formatCode>
                  <c:ptCount val="8"/>
                  <c:pt idx="0">
                    <c:v>7.7930000000000138E-2</c:v>
                  </c:pt>
                  <c:pt idx="1">
                    <c:v>4.8400000000000033E-2</c:v>
                  </c:pt>
                  <c:pt idx="2">
                    <c:v>5.7290000000000112E-2</c:v>
                  </c:pt>
                  <c:pt idx="3">
                    <c:v>7.7090000000000214E-2</c:v>
                  </c:pt>
                  <c:pt idx="4">
                    <c:v>0.89981000000000089</c:v>
                  </c:pt>
                  <c:pt idx="5">
                    <c:v>6.727000000000001E-2</c:v>
                  </c:pt>
                  <c:pt idx="6">
                    <c:v>0.16208000000000025</c:v>
                  </c:pt>
                  <c:pt idx="7">
                    <c:v>0.75222000000000122</c:v>
                  </c:pt>
                </c:numCache>
              </c:numRef>
            </c:minus>
          </c:errBars>
          <c:xVal>
            <c:numRef>
              <c:f>('Meta File'!$N$5:$N$10,'Meta File'!$N$12,'Meta File'!$N$14)</c:f>
              <c:numCache>
                <c:formatCode>0.00</c:formatCode>
                <c:ptCount val="8"/>
                <c:pt idx="0">
                  <c:v>0.58600000000000052</c:v>
                </c:pt>
                <c:pt idx="1">
                  <c:v>0.23400000000000001</c:v>
                </c:pt>
                <c:pt idx="2">
                  <c:v>1.746000000000002</c:v>
                </c:pt>
                <c:pt idx="3">
                  <c:v>0.35000000000000031</c:v>
                </c:pt>
                <c:pt idx="4">
                  <c:v>9.3000000000000263E-2</c:v>
                </c:pt>
                <c:pt idx="5">
                  <c:v>0.87400000000000122</c:v>
                </c:pt>
                <c:pt idx="6">
                  <c:v>0.41500000000000031</c:v>
                </c:pt>
                <c:pt idx="7">
                  <c:v>0.14100000000000001</c:v>
                </c:pt>
              </c:numCache>
            </c:numRef>
          </c:xVal>
          <c:yVal>
            <c:numRef>
              <c:f>('Meta File'!$AC$5:$AC$10,'Meta File'!$AC$12,'Meta File'!$AC$14)</c:f>
              <c:numCache>
                <c:formatCode>General</c:formatCode>
                <c:ptCount val="8"/>
                <c:pt idx="0">
                  <c:v>1.1759999999999975</c:v>
                </c:pt>
                <c:pt idx="1">
                  <c:v>0.96000000000000063</c:v>
                </c:pt>
                <c:pt idx="2">
                  <c:v>1.256</c:v>
                </c:pt>
                <c:pt idx="3">
                  <c:v>0.91900000000000004</c:v>
                </c:pt>
                <c:pt idx="4">
                  <c:v>0.129</c:v>
                </c:pt>
                <c:pt idx="5">
                  <c:v>1.0720000000000001</c:v>
                </c:pt>
                <c:pt idx="6">
                  <c:v>0.90800000000000003</c:v>
                </c:pt>
                <c:pt idx="7">
                  <c:v>0.13900000000000001</c:v>
                </c:pt>
              </c:numCache>
            </c:numRef>
          </c:yVal>
        </c:ser>
        <c:axId val="105879808"/>
        <c:axId val="53436800"/>
      </c:scatterChart>
      <c:valAx>
        <c:axId val="105879808"/>
        <c:scaling>
          <c:orientation val="minMax"/>
        </c:scaling>
        <c:axPos val="b"/>
        <c:title>
          <c:tx>
            <c:rich>
              <a:bodyPr/>
              <a:lstStyle/>
              <a:p>
                <a:pPr>
                  <a:defRPr sz="1000" b="1" i="0" u="none" strike="noStrike" baseline="0">
                    <a:solidFill>
                      <a:srgbClr val="000000"/>
                    </a:solidFill>
                    <a:latin typeface="Calibri"/>
                    <a:ea typeface="Calibri"/>
                    <a:cs typeface="Calibri"/>
                  </a:defRPr>
                </a:pPr>
                <a:r>
                  <a:rPr lang="en-US"/>
                  <a:t>Pi-ratio</a:t>
                </a:r>
              </a:p>
            </c:rich>
          </c:tx>
        </c:title>
        <c:numFmt formatCode="0.00" sourceLinked="1"/>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53436800"/>
        <c:crosses val="autoZero"/>
        <c:crossBetween val="midCat"/>
      </c:valAx>
      <c:valAx>
        <c:axId val="53436800"/>
        <c:scaling>
          <c:orientation val="minMax"/>
        </c:scaling>
        <c:axPos val="l"/>
        <c:majorGridlines>
          <c:spPr>
            <a:ln>
              <a:prstDash val="sysDot"/>
            </a:ln>
          </c:spPr>
        </c:majorGridlines>
        <c:title>
          <c:tx>
            <c:rich>
              <a:bodyPr/>
              <a:lstStyle/>
              <a:p>
                <a:pPr>
                  <a:defRPr sz="1000" b="1" i="0" u="none" strike="noStrike" baseline="0">
                    <a:solidFill>
                      <a:srgbClr val="000000"/>
                    </a:solidFill>
                    <a:latin typeface="Calibri"/>
                    <a:ea typeface="Calibri"/>
                    <a:cs typeface="Calibri"/>
                  </a:defRPr>
                </a:pPr>
                <a:r>
                  <a:rPr lang="en-US"/>
                  <a:t>pC*</a:t>
                </a:r>
              </a:p>
            </c:rich>
          </c:tx>
        </c:title>
        <c:numFmt formatCode="General" sourceLinked="1"/>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105879808"/>
        <c:crosses val="autoZero"/>
        <c:crossBetween val="midCat"/>
      </c:valAx>
    </c:plotArea>
    <c:plotVisOnly val="1"/>
    <c:dispBlanksAs val="gap"/>
  </c:chart>
  <c:txPr>
    <a:bodyPr/>
    <a:lstStyle/>
    <a:p>
      <a:pPr>
        <a:defRPr sz="1000" b="0" i="0" u="none" strike="noStrike" baseline="0">
          <a:solidFill>
            <a:srgbClr val="000000"/>
          </a:solidFill>
          <a:latin typeface="Calibri"/>
          <a:ea typeface="Calibri"/>
          <a:cs typeface="Calibri"/>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scatterChart>
        <c:scatterStyle val="lineMarker"/>
        <c:ser>
          <c:idx val="0"/>
          <c:order val="0"/>
          <c:spPr>
            <a:ln w="28575">
              <a:noFill/>
            </a:ln>
          </c:spPr>
          <c:marker>
            <c:symbol val="diamond"/>
            <c:size val="5"/>
          </c:marker>
          <c:errBars>
            <c:errDir val="x"/>
            <c:errBarType val="both"/>
            <c:errValType val="fixedVal"/>
            <c:val val="0"/>
          </c:errBars>
          <c:errBars>
            <c:errDir val="y"/>
            <c:errBarType val="both"/>
            <c:errValType val="cust"/>
            <c:plus>
              <c:numRef>
                <c:f>('Meta File'!$AD$5:$AD$10,'Meta File'!$AD$12,'Meta File'!$AD$14)</c:f>
                <c:numCache>
                  <c:formatCode>General</c:formatCode>
                  <c:ptCount val="8"/>
                  <c:pt idx="0">
                    <c:v>7.7929999999999999E-2</c:v>
                  </c:pt>
                  <c:pt idx="1">
                    <c:v>4.8400000000000012E-2</c:v>
                  </c:pt>
                  <c:pt idx="2">
                    <c:v>5.7290000000000084E-2</c:v>
                  </c:pt>
                  <c:pt idx="3">
                    <c:v>7.7090000000000033E-2</c:v>
                  </c:pt>
                  <c:pt idx="4">
                    <c:v>0.89981</c:v>
                  </c:pt>
                  <c:pt idx="5">
                    <c:v>6.7269999999999996E-2</c:v>
                  </c:pt>
                  <c:pt idx="6">
                    <c:v>0.16208</c:v>
                  </c:pt>
                  <c:pt idx="7">
                    <c:v>0.75222000000000122</c:v>
                  </c:pt>
                </c:numCache>
              </c:numRef>
            </c:plus>
            <c:minus>
              <c:numRef>
                <c:f>('Meta File'!$AD$5:$AD$10,'Meta File'!$AD$12,'Meta File'!$AD$14)</c:f>
                <c:numCache>
                  <c:formatCode>General</c:formatCode>
                  <c:ptCount val="8"/>
                  <c:pt idx="0">
                    <c:v>7.7929999999999999E-2</c:v>
                  </c:pt>
                  <c:pt idx="1">
                    <c:v>4.8400000000000012E-2</c:v>
                  </c:pt>
                  <c:pt idx="2">
                    <c:v>5.7290000000000084E-2</c:v>
                  </c:pt>
                  <c:pt idx="3">
                    <c:v>7.7090000000000033E-2</c:v>
                  </c:pt>
                  <c:pt idx="4">
                    <c:v>0.89981</c:v>
                  </c:pt>
                  <c:pt idx="5">
                    <c:v>6.7269999999999996E-2</c:v>
                  </c:pt>
                  <c:pt idx="6">
                    <c:v>0.16208</c:v>
                  </c:pt>
                  <c:pt idx="7">
                    <c:v>0.75222000000000122</c:v>
                  </c:pt>
                </c:numCache>
              </c:numRef>
            </c:minus>
          </c:errBars>
          <c:xVal>
            <c:numRef>
              <c:f>('Meta File'!$M$5:$M$10,'Meta File'!$M$12,'Meta File'!$M$14)</c:f>
              <c:numCache>
                <c:formatCode>0.00</c:formatCode>
                <c:ptCount val="8"/>
                <c:pt idx="0">
                  <c:v>2.5099999999999998</c:v>
                </c:pt>
                <c:pt idx="1">
                  <c:v>6.2889999999999997</c:v>
                </c:pt>
                <c:pt idx="2">
                  <c:v>0.83900000000000063</c:v>
                </c:pt>
                <c:pt idx="3">
                  <c:v>4.1859999999999955</c:v>
                </c:pt>
                <c:pt idx="4">
                  <c:v>18.251000000000001</c:v>
                </c:pt>
                <c:pt idx="5">
                  <c:v>2.27</c:v>
                </c:pt>
                <c:pt idx="6">
                  <c:v>3.548</c:v>
                </c:pt>
                <c:pt idx="7">
                  <c:v>12.055000000000019</c:v>
                </c:pt>
              </c:numCache>
            </c:numRef>
          </c:xVal>
          <c:yVal>
            <c:numRef>
              <c:f>('Meta File'!$AC$5:$AC$10,'Meta File'!$AC$12,'Meta File'!$AC$14)</c:f>
              <c:numCache>
                <c:formatCode>General</c:formatCode>
                <c:ptCount val="8"/>
                <c:pt idx="0">
                  <c:v>1.1759999999999975</c:v>
                </c:pt>
                <c:pt idx="1">
                  <c:v>0.96000000000000063</c:v>
                </c:pt>
                <c:pt idx="2">
                  <c:v>1.256</c:v>
                </c:pt>
                <c:pt idx="3">
                  <c:v>0.91900000000000004</c:v>
                </c:pt>
                <c:pt idx="4">
                  <c:v>0.129</c:v>
                </c:pt>
                <c:pt idx="5">
                  <c:v>1.0720000000000001</c:v>
                </c:pt>
                <c:pt idx="6">
                  <c:v>0.90800000000000003</c:v>
                </c:pt>
                <c:pt idx="7">
                  <c:v>0.13900000000000001</c:v>
                </c:pt>
              </c:numCache>
            </c:numRef>
          </c:yVal>
        </c:ser>
        <c:axId val="105439616"/>
        <c:axId val="105441536"/>
      </c:scatterChart>
      <c:valAx>
        <c:axId val="105439616"/>
        <c:scaling>
          <c:orientation val="minMax"/>
        </c:scaling>
        <c:axPos val="b"/>
        <c:title>
          <c:tx>
            <c:rich>
              <a:bodyPr/>
              <a:lstStyle/>
              <a:p>
                <a:pPr>
                  <a:defRPr sz="1000" b="1" i="0" u="none" strike="noStrike" baseline="0">
                    <a:solidFill>
                      <a:srgbClr val="000000"/>
                    </a:solidFill>
                    <a:latin typeface="Calibri"/>
                    <a:ea typeface="Calibri"/>
                    <a:cs typeface="Calibri"/>
                  </a:defRPr>
                </a:pPr>
                <a:r>
                  <a:rPr lang="en-US"/>
                  <a:t>Velocity gradient (1/s)</a:t>
                </a:r>
              </a:p>
            </c:rich>
          </c:tx>
        </c:title>
        <c:numFmt formatCode="0.00" sourceLinked="1"/>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105441536"/>
        <c:crosses val="autoZero"/>
        <c:crossBetween val="midCat"/>
      </c:valAx>
      <c:valAx>
        <c:axId val="105441536"/>
        <c:scaling>
          <c:orientation val="minMax"/>
        </c:scaling>
        <c:axPos val="l"/>
        <c:majorGridlines>
          <c:spPr>
            <a:ln>
              <a:prstDash val="sysDot"/>
            </a:ln>
          </c:spPr>
        </c:majorGridlines>
        <c:title>
          <c:tx>
            <c:rich>
              <a:bodyPr/>
              <a:lstStyle/>
              <a:p>
                <a:pPr>
                  <a:defRPr sz="1000" b="1" i="0" u="none" strike="noStrike" baseline="0">
                    <a:solidFill>
                      <a:srgbClr val="000000"/>
                    </a:solidFill>
                    <a:latin typeface="Calibri"/>
                    <a:ea typeface="Calibri"/>
                    <a:cs typeface="Calibri"/>
                  </a:defRPr>
                </a:pPr>
                <a:r>
                  <a:rPr lang="en-US"/>
                  <a:t>pC*</a:t>
                </a:r>
              </a:p>
            </c:rich>
          </c:tx>
        </c:title>
        <c:numFmt formatCode="General" sourceLinked="1"/>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105439616"/>
        <c:crosses val="autoZero"/>
        <c:crossBetween val="midCat"/>
      </c:valAx>
    </c:plotArea>
    <c:plotVisOnly val="1"/>
    <c:dispBlanksAs val="gap"/>
  </c:chart>
  <c:txPr>
    <a:bodyPr/>
    <a:lstStyle/>
    <a:p>
      <a:pPr>
        <a:defRPr sz="1000" b="0" i="0" u="none" strike="noStrike" baseline="0">
          <a:solidFill>
            <a:srgbClr val="000000"/>
          </a:solidFill>
          <a:latin typeface="Calibri"/>
          <a:ea typeface="Calibri"/>
          <a:cs typeface="Calibri"/>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5.4621145841618313E-2"/>
          <c:y val="6.4821884638157634E-2"/>
          <c:w val="0.85313144569050292"/>
          <c:h val="0.81821429518279909"/>
        </c:manualLayout>
      </c:layout>
      <c:scatterChart>
        <c:scatterStyle val="smoothMarker"/>
        <c:ser>
          <c:idx val="0"/>
          <c:order val="0"/>
          <c:tx>
            <c:v>d.tube</c:v>
          </c:tx>
          <c:marker>
            <c:symbol val="none"/>
          </c:marker>
          <c:xVal>
            <c:numRef>
              <c:f>sensitivity!$A$2:$A$42</c:f>
              <c:numCache>
                <c:formatCode>General</c:formatCode>
                <c:ptCount val="41"/>
                <c:pt idx="0">
                  <c:v>0.2</c:v>
                </c:pt>
                <c:pt idx="1">
                  <c:v>0.19</c:v>
                </c:pt>
                <c:pt idx="2">
                  <c:v>0.1800000000000001</c:v>
                </c:pt>
                <c:pt idx="3">
                  <c:v>0.17</c:v>
                </c:pt>
                <c:pt idx="4">
                  <c:v>0.16000000000000003</c:v>
                </c:pt>
                <c:pt idx="5">
                  <c:v>0.15000000000000008</c:v>
                </c:pt>
                <c:pt idx="6">
                  <c:v>0.14000000000000001</c:v>
                </c:pt>
                <c:pt idx="7">
                  <c:v>0.13</c:v>
                </c:pt>
                <c:pt idx="8">
                  <c:v>0.12000000000000012</c:v>
                </c:pt>
                <c:pt idx="9">
                  <c:v>0.1100000000000001</c:v>
                </c:pt>
                <c:pt idx="10">
                  <c:v>0.10000000000000009</c:v>
                </c:pt>
                <c:pt idx="11">
                  <c:v>9.0000000000000094E-2</c:v>
                </c:pt>
                <c:pt idx="12">
                  <c:v>8.0000000000000127E-2</c:v>
                </c:pt>
                <c:pt idx="13">
                  <c:v>7.000000000000009E-2</c:v>
                </c:pt>
                <c:pt idx="14">
                  <c:v>6.0000000000000095E-2</c:v>
                </c:pt>
                <c:pt idx="15">
                  <c:v>5.0000000000000086E-2</c:v>
                </c:pt>
                <c:pt idx="16">
                  <c:v>4.0000000000000063E-2</c:v>
                </c:pt>
                <c:pt idx="17">
                  <c:v>3.0000000000000051E-2</c:v>
                </c:pt>
                <c:pt idx="18">
                  <c:v>2.0000000000000032E-2</c:v>
                </c:pt>
                <c:pt idx="19">
                  <c:v>1.0000000000000019E-2</c:v>
                </c:pt>
                <c:pt idx="20">
                  <c:v>0</c:v>
                </c:pt>
                <c:pt idx="21">
                  <c:v>-1.0000000000000019E-2</c:v>
                </c:pt>
                <c:pt idx="22">
                  <c:v>-2.0000000000000032E-2</c:v>
                </c:pt>
                <c:pt idx="23">
                  <c:v>-3.0000000000000051E-2</c:v>
                </c:pt>
                <c:pt idx="24">
                  <c:v>-4.0000000000000063E-2</c:v>
                </c:pt>
                <c:pt idx="25">
                  <c:v>-5.0000000000000086E-2</c:v>
                </c:pt>
                <c:pt idx="26">
                  <c:v>-6.0000000000000095E-2</c:v>
                </c:pt>
                <c:pt idx="27">
                  <c:v>-6.9999999999999993E-2</c:v>
                </c:pt>
                <c:pt idx="28">
                  <c:v>-8.0000000000000029E-2</c:v>
                </c:pt>
                <c:pt idx="29">
                  <c:v>-9.0000000000000024E-2</c:v>
                </c:pt>
                <c:pt idx="30">
                  <c:v>-0.1</c:v>
                </c:pt>
                <c:pt idx="31">
                  <c:v>-0.10999999999999999</c:v>
                </c:pt>
                <c:pt idx="32">
                  <c:v>-0.12000000000000002</c:v>
                </c:pt>
                <c:pt idx="33">
                  <c:v>-0.13</c:v>
                </c:pt>
                <c:pt idx="34">
                  <c:v>-0.14000000000000001</c:v>
                </c:pt>
                <c:pt idx="35">
                  <c:v>-0.15000000000000016</c:v>
                </c:pt>
                <c:pt idx="36">
                  <c:v>-0.16000000000000003</c:v>
                </c:pt>
                <c:pt idx="37">
                  <c:v>-0.17000000000000004</c:v>
                </c:pt>
                <c:pt idx="38">
                  <c:v>-0.18000000000000019</c:v>
                </c:pt>
                <c:pt idx="39">
                  <c:v>-0.19</c:v>
                </c:pt>
                <c:pt idx="40">
                  <c:v>-0.2</c:v>
                </c:pt>
              </c:numCache>
            </c:numRef>
          </c:xVal>
          <c:yVal>
            <c:numRef>
              <c:f>sensitivity!$F$2:$F$42</c:f>
              <c:numCache>
                <c:formatCode>General</c:formatCode>
                <c:ptCount val="41"/>
                <c:pt idx="0">
                  <c:v>0.69006333840409362</c:v>
                </c:pt>
                <c:pt idx="1">
                  <c:v>0.64997405709143541</c:v>
                </c:pt>
                <c:pt idx="2">
                  <c:v>0.61049643103896278</c:v>
                </c:pt>
                <c:pt idx="3">
                  <c:v>0.57162659348740363</c:v>
                </c:pt>
                <c:pt idx="4">
                  <c:v>0.5333606606243706</c:v>
                </c:pt>
                <c:pt idx="5">
                  <c:v>0.49569473149025306</c:v>
                </c:pt>
                <c:pt idx="6">
                  <c:v>0.45862488788348127</c:v>
                </c:pt>
                <c:pt idx="7">
                  <c:v>0.42214719426515784</c:v>
                </c:pt>
                <c:pt idx="8">
                  <c:v>0.38625769766306273</c:v>
                </c:pt>
                <c:pt idx="9">
                  <c:v>0.35095242757500938</c:v>
                </c:pt>
                <c:pt idx="10">
                  <c:v>0.31622739587156795</c:v>
                </c:pt>
                <c:pt idx="11">
                  <c:v>0.28207859669813407</c:v>
                </c:pt>
                <c:pt idx="12">
                  <c:v>0.24850200637634517</c:v>
                </c:pt>
                <c:pt idx="13">
                  <c:v>0.21549358330483603</c:v>
                </c:pt>
                <c:pt idx="14">
                  <c:v>0.18304926785933787</c:v>
                </c:pt>
                <c:pt idx="15">
                  <c:v>0.15116498229209707</c:v>
                </c:pt>
                <c:pt idx="16">
                  <c:v>0.11983663063063096</c:v>
                </c:pt>
                <c:pt idx="17">
                  <c:v>8.9060098575794958E-2</c:v>
                </c:pt>
                <c:pt idx="18">
                  <c:v>5.8831253399171224E-2</c:v>
                </c:pt>
                <c:pt idx="19">
                  <c:v>2.9145943839764248E-2</c:v>
                </c:pt>
                <c:pt idx="20">
                  <c:v>0</c:v>
                </c:pt>
                <c:pt idx="21">
                  <c:v>2.8610766758973158E-2</c:v>
                </c:pt>
                <c:pt idx="22">
                  <c:v>5.6690563922694004E-2</c:v>
                </c:pt>
                <c:pt idx="23">
                  <c:v>8.4243617929505535E-2</c:v>
                </c:pt>
                <c:pt idx="24">
                  <c:v>0.11127417427739522</c:v>
                </c:pt>
                <c:pt idx="25">
                  <c:v>0.13778649763155329</c:v>
                </c:pt>
                <c:pt idx="26">
                  <c:v>0.1637848719326655</c:v>
                </c:pt>
                <c:pt idx="27">
                  <c:v>0.18927360050593683</c:v>
                </c:pt>
                <c:pt idx="28">
                  <c:v>0.21425700617085791</c:v>
                </c:pt>
                <c:pt idx="29">
                  <c:v>0.23873943135171849</c:v>
                </c:pt>
                <c:pt idx="30">
                  <c:v>0.26272523818887095</c:v>
                </c:pt>
                <c:pt idx="31">
                  <c:v>0.28621880865075777</c:v>
                </c:pt>
                <c:pt idx="32">
                  <c:v>0.30922454464669635</c:v>
                </c:pt>
                <c:pt idx="33">
                  <c:v>0.33174686814044285</c:v>
                </c:pt>
                <c:pt idx="34">
                  <c:v>0.35379022126452281</c:v>
                </c:pt>
                <c:pt idx="35">
                  <c:v>0.37535906643535832</c:v>
                </c:pt>
                <c:pt idx="36">
                  <c:v>0.39645788646917013</c:v>
                </c:pt>
                <c:pt idx="37">
                  <c:v>0.41709118469868561</c:v>
                </c:pt>
                <c:pt idx="38">
                  <c:v>0.43726348509064727</c:v>
                </c:pt>
                <c:pt idx="39">
                  <c:v>0.4569793323641223</c:v>
                </c:pt>
                <c:pt idx="40">
                  <c:v>0.47624329210964089</c:v>
                </c:pt>
              </c:numCache>
            </c:numRef>
          </c:yVal>
          <c:smooth val="1"/>
        </c:ser>
        <c:ser>
          <c:idx val="1"/>
          <c:order val="1"/>
          <c:tx>
            <c:v>tube length</c:v>
          </c:tx>
          <c:marker>
            <c:symbol val="none"/>
          </c:marker>
          <c:xVal>
            <c:numRef>
              <c:f>sensitivity!$A$2:$A$42</c:f>
              <c:numCache>
                <c:formatCode>General</c:formatCode>
                <c:ptCount val="41"/>
                <c:pt idx="0">
                  <c:v>0.2</c:v>
                </c:pt>
                <c:pt idx="1">
                  <c:v>0.19</c:v>
                </c:pt>
                <c:pt idx="2">
                  <c:v>0.1800000000000001</c:v>
                </c:pt>
                <c:pt idx="3">
                  <c:v>0.17</c:v>
                </c:pt>
                <c:pt idx="4">
                  <c:v>0.16000000000000003</c:v>
                </c:pt>
                <c:pt idx="5">
                  <c:v>0.15000000000000008</c:v>
                </c:pt>
                <c:pt idx="6">
                  <c:v>0.14000000000000001</c:v>
                </c:pt>
                <c:pt idx="7">
                  <c:v>0.13</c:v>
                </c:pt>
                <c:pt idx="8">
                  <c:v>0.12000000000000012</c:v>
                </c:pt>
                <c:pt idx="9">
                  <c:v>0.1100000000000001</c:v>
                </c:pt>
                <c:pt idx="10">
                  <c:v>0.10000000000000009</c:v>
                </c:pt>
                <c:pt idx="11">
                  <c:v>9.0000000000000094E-2</c:v>
                </c:pt>
                <c:pt idx="12">
                  <c:v>8.0000000000000127E-2</c:v>
                </c:pt>
                <c:pt idx="13">
                  <c:v>7.000000000000009E-2</c:v>
                </c:pt>
                <c:pt idx="14">
                  <c:v>6.0000000000000095E-2</c:v>
                </c:pt>
                <c:pt idx="15">
                  <c:v>5.0000000000000086E-2</c:v>
                </c:pt>
                <c:pt idx="16">
                  <c:v>4.0000000000000063E-2</c:v>
                </c:pt>
                <c:pt idx="17">
                  <c:v>3.0000000000000051E-2</c:v>
                </c:pt>
                <c:pt idx="18">
                  <c:v>2.0000000000000032E-2</c:v>
                </c:pt>
                <c:pt idx="19">
                  <c:v>1.0000000000000019E-2</c:v>
                </c:pt>
                <c:pt idx="20">
                  <c:v>0</c:v>
                </c:pt>
                <c:pt idx="21">
                  <c:v>-1.0000000000000019E-2</c:v>
                </c:pt>
                <c:pt idx="22">
                  <c:v>-2.0000000000000032E-2</c:v>
                </c:pt>
                <c:pt idx="23">
                  <c:v>-3.0000000000000051E-2</c:v>
                </c:pt>
                <c:pt idx="24">
                  <c:v>-4.0000000000000063E-2</c:v>
                </c:pt>
                <c:pt idx="25">
                  <c:v>-5.0000000000000086E-2</c:v>
                </c:pt>
                <c:pt idx="26">
                  <c:v>-6.0000000000000095E-2</c:v>
                </c:pt>
                <c:pt idx="27">
                  <c:v>-6.9999999999999993E-2</c:v>
                </c:pt>
                <c:pt idx="28">
                  <c:v>-8.0000000000000029E-2</c:v>
                </c:pt>
                <c:pt idx="29">
                  <c:v>-9.0000000000000024E-2</c:v>
                </c:pt>
                <c:pt idx="30">
                  <c:v>-0.1</c:v>
                </c:pt>
                <c:pt idx="31">
                  <c:v>-0.10999999999999999</c:v>
                </c:pt>
                <c:pt idx="32">
                  <c:v>-0.12000000000000002</c:v>
                </c:pt>
                <c:pt idx="33">
                  <c:v>-0.13</c:v>
                </c:pt>
                <c:pt idx="34">
                  <c:v>-0.14000000000000001</c:v>
                </c:pt>
                <c:pt idx="35">
                  <c:v>-0.15000000000000016</c:v>
                </c:pt>
                <c:pt idx="36">
                  <c:v>-0.16000000000000003</c:v>
                </c:pt>
                <c:pt idx="37">
                  <c:v>-0.17000000000000004</c:v>
                </c:pt>
                <c:pt idx="38">
                  <c:v>-0.18000000000000019</c:v>
                </c:pt>
                <c:pt idx="39">
                  <c:v>-0.19</c:v>
                </c:pt>
                <c:pt idx="40">
                  <c:v>-0.2</c:v>
                </c:pt>
              </c:numCache>
            </c:numRef>
          </c:xVal>
          <c:yVal>
            <c:numRef>
              <c:f>sensitivity!$J$2:$J$42</c:f>
              <c:numCache>
                <c:formatCode>General</c:formatCode>
                <c:ptCount val="41"/>
                <c:pt idx="0">
                  <c:v>0.15078140478749297</c:v>
                </c:pt>
                <c:pt idx="1">
                  <c:v>0.14433045196314889</c:v>
                </c:pt>
                <c:pt idx="2">
                  <c:v>0.13778074168716892</c:v>
                </c:pt>
                <c:pt idx="3">
                  <c:v>0.13112998865422651</c:v>
                </c:pt>
                <c:pt idx="4">
                  <c:v>0.12437583649980608</c:v>
                </c:pt>
                <c:pt idx="5">
                  <c:v>0.11751585501667369</c:v>
                </c:pt>
                <c:pt idx="6">
                  <c:v>0.11054753723947443</c:v>
                </c:pt>
                <c:pt idx="7">
                  <c:v>0.10346829639010401</c:v>
                </c:pt>
                <c:pt idx="8">
                  <c:v>9.6275462676039286E-2</c:v>
                </c:pt>
                <c:pt idx="9">
                  <c:v>8.8966279933298142E-2</c:v>
                </c:pt>
                <c:pt idx="10">
                  <c:v>8.1537902105167578E-2</c:v>
                </c:pt>
                <c:pt idx="11">
                  <c:v>7.3987389547242544E-2</c:v>
                </c:pt>
                <c:pt idx="12">
                  <c:v>6.6311705148702313E-2</c:v>
                </c:pt>
                <c:pt idx="13">
                  <c:v>5.850771025906757E-2</c:v>
                </c:pt>
                <c:pt idx="14">
                  <c:v>5.05721604089698E-2</c:v>
                </c:pt>
                <c:pt idx="15">
                  <c:v>4.2501700812666902E-2</c:v>
                </c:pt>
                <c:pt idx="16">
                  <c:v>3.4292861639213391E-2</c:v>
                </c:pt>
                <c:pt idx="17">
                  <c:v>2.5942053038279941E-2</c:v>
                </c:pt>
                <c:pt idx="18">
                  <c:v>1.7445559905638064E-2</c:v>
                </c:pt>
                <c:pt idx="19">
                  <c:v>8.7995363722811765E-3</c:v>
                </c:pt>
                <c:pt idx="20">
                  <c:v>0</c:v>
                </c:pt>
                <c:pt idx="21">
                  <c:v>8.9571743349886237E-3</c:v>
                </c:pt>
                <c:pt idx="22">
                  <c:v>1.8076260890094398E-2</c:v>
                </c:pt>
                <c:pt idx="23">
                  <c:v>2.7361689857268438E-2</c:v>
                </c:pt>
                <c:pt idx="24">
                  <c:v>3.6818054539510557E-2</c:v>
                </c:pt>
                <c:pt idx="25">
                  <c:v>4.6450118927397213E-2</c:v>
                </c:pt>
                <c:pt idx="26">
                  <c:v>5.6262825701885219E-2</c:v>
                </c:pt>
                <c:pt idx="27">
                  <c:v>6.6261304691640155E-2</c:v>
                </c:pt>
                <c:pt idx="28">
                  <c:v>7.6450881815289723E-2</c:v>
                </c:pt>
                <c:pt idx="29">
                  <c:v>8.6837088541358645E-2</c:v>
                </c:pt>
                <c:pt idx="30">
                  <c:v>9.7425671901185437E-2</c:v>
                </c:pt>
                <c:pt idx="31">
                  <c:v>0.10822260509291161</c:v>
                </c:pt>
                <c:pt idx="32">
                  <c:v>0.11923409871764266</c:v>
                </c:pt>
                <c:pt idx="33">
                  <c:v>0.13046661269220436</c:v>
                </c:pt>
                <c:pt idx="34">
                  <c:v>0.14192686888649975</c:v>
                </c:pt>
                <c:pt idx="35">
                  <c:v>0.15362186453741383</c:v>
                </c:pt>
                <c:pt idx="36">
                  <c:v>0.16555888649551972</c:v>
                </c:pt>
                <c:pt idx="37">
                  <c:v>0.1777455263655297</c:v>
                </c:pt>
                <c:pt idx="38">
                  <c:v>0.19018969660659837</c:v>
                </c:pt>
                <c:pt idx="39">
                  <c:v>0.20289964766423441</c:v>
                </c:pt>
                <c:pt idx="40">
                  <c:v>0.21588398621175808</c:v>
                </c:pt>
              </c:numCache>
            </c:numRef>
          </c:yVal>
          <c:smooth val="1"/>
        </c:ser>
        <c:ser>
          <c:idx val="3"/>
          <c:order val="2"/>
          <c:tx>
            <c:v>settler angle</c:v>
          </c:tx>
          <c:marker>
            <c:symbol val="none"/>
          </c:marker>
          <c:xVal>
            <c:numRef>
              <c:f>sensitivity!$A$2:$A$42</c:f>
              <c:numCache>
                <c:formatCode>General</c:formatCode>
                <c:ptCount val="41"/>
                <c:pt idx="0">
                  <c:v>0.2</c:v>
                </c:pt>
                <c:pt idx="1">
                  <c:v>0.19</c:v>
                </c:pt>
                <c:pt idx="2">
                  <c:v>0.1800000000000001</c:v>
                </c:pt>
                <c:pt idx="3">
                  <c:v>0.17</c:v>
                </c:pt>
                <c:pt idx="4">
                  <c:v>0.16000000000000003</c:v>
                </c:pt>
                <c:pt idx="5">
                  <c:v>0.15000000000000008</c:v>
                </c:pt>
                <c:pt idx="6">
                  <c:v>0.14000000000000001</c:v>
                </c:pt>
                <c:pt idx="7">
                  <c:v>0.13</c:v>
                </c:pt>
                <c:pt idx="8">
                  <c:v>0.12000000000000012</c:v>
                </c:pt>
                <c:pt idx="9">
                  <c:v>0.1100000000000001</c:v>
                </c:pt>
                <c:pt idx="10">
                  <c:v>0.10000000000000009</c:v>
                </c:pt>
                <c:pt idx="11">
                  <c:v>9.0000000000000094E-2</c:v>
                </c:pt>
                <c:pt idx="12">
                  <c:v>8.0000000000000127E-2</c:v>
                </c:pt>
                <c:pt idx="13">
                  <c:v>7.000000000000009E-2</c:v>
                </c:pt>
                <c:pt idx="14">
                  <c:v>6.0000000000000095E-2</c:v>
                </c:pt>
                <c:pt idx="15">
                  <c:v>5.0000000000000086E-2</c:v>
                </c:pt>
                <c:pt idx="16">
                  <c:v>4.0000000000000063E-2</c:v>
                </c:pt>
                <c:pt idx="17">
                  <c:v>3.0000000000000051E-2</c:v>
                </c:pt>
                <c:pt idx="18">
                  <c:v>2.0000000000000032E-2</c:v>
                </c:pt>
                <c:pt idx="19">
                  <c:v>1.0000000000000019E-2</c:v>
                </c:pt>
                <c:pt idx="20">
                  <c:v>0</c:v>
                </c:pt>
                <c:pt idx="21">
                  <c:v>-1.0000000000000019E-2</c:v>
                </c:pt>
                <c:pt idx="22">
                  <c:v>-2.0000000000000032E-2</c:v>
                </c:pt>
                <c:pt idx="23">
                  <c:v>-3.0000000000000051E-2</c:v>
                </c:pt>
                <c:pt idx="24">
                  <c:v>-4.0000000000000063E-2</c:v>
                </c:pt>
                <c:pt idx="25">
                  <c:v>-5.0000000000000086E-2</c:v>
                </c:pt>
                <c:pt idx="26">
                  <c:v>-6.0000000000000095E-2</c:v>
                </c:pt>
                <c:pt idx="27">
                  <c:v>-6.9999999999999993E-2</c:v>
                </c:pt>
                <c:pt idx="28">
                  <c:v>-8.0000000000000029E-2</c:v>
                </c:pt>
                <c:pt idx="29">
                  <c:v>-9.0000000000000024E-2</c:v>
                </c:pt>
                <c:pt idx="30">
                  <c:v>-0.1</c:v>
                </c:pt>
                <c:pt idx="31">
                  <c:v>-0.10999999999999999</c:v>
                </c:pt>
                <c:pt idx="32">
                  <c:v>-0.12000000000000002</c:v>
                </c:pt>
                <c:pt idx="33">
                  <c:v>-0.13</c:v>
                </c:pt>
                <c:pt idx="34">
                  <c:v>-0.14000000000000001</c:v>
                </c:pt>
                <c:pt idx="35">
                  <c:v>-0.15000000000000016</c:v>
                </c:pt>
                <c:pt idx="36">
                  <c:v>-0.16000000000000003</c:v>
                </c:pt>
                <c:pt idx="37">
                  <c:v>-0.17000000000000004</c:v>
                </c:pt>
                <c:pt idx="38">
                  <c:v>-0.18000000000000019</c:v>
                </c:pt>
                <c:pt idx="39">
                  <c:v>-0.19</c:v>
                </c:pt>
                <c:pt idx="40">
                  <c:v>-0.2</c:v>
                </c:pt>
              </c:numCache>
            </c:numRef>
          </c:xVal>
          <c:yVal>
            <c:numRef>
              <c:f>sensitivity!$S$2:$S$42</c:f>
              <c:numCache>
                <c:formatCode>General</c:formatCode>
                <c:ptCount val="41"/>
                <c:pt idx="0">
                  <c:v>0.53640901967247401</c:v>
                </c:pt>
                <c:pt idx="1">
                  <c:v>0.4950457574866694</c:v>
                </c:pt>
                <c:pt idx="2">
                  <c:v>0.45595367329542608</c:v>
                </c:pt>
                <c:pt idx="3">
                  <c:v>0.41895451723873223</c:v>
                </c:pt>
                <c:pt idx="4">
                  <c:v>0.38388821161652653</c:v>
                </c:pt>
                <c:pt idx="5">
                  <c:v>0.35061059245993281</c:v>
                </c:pt>
                <c:pt idx="6">
                  <c:v>0.31899147968224822</c:v>
                </c:pt>
                <c:pt idx="7">
                  <c:v>0.28891302135369068</c:v>
                </c:pt>
                <c:pt idx="8">
                  <c:v>0.26026826771947598</c:v>
                </c:pt>
                <c:pt idx="9">
                  <c:v>0.23295993860646647</c:v>
                </c:pt>
                <c:pt idx="10">
                  <c:v>0.20689935429263687</c:v>
                </c:pt>
                <c:pt idx="11">
                  <c:v>0.18200550509122179</c:v>
                </c:pt>
                <c:pt idx="12">
                  <c:v>0.15820423909251993</c:v>
                </c:pt>
                <c:pt idx="13">
                  <c:v>0.13542755091554742</c:v>
                </c:pt>
                <c:pt idx="14">
                  <c:v>0.11361295710770987</c:v>
                </c:pt>
                <c:pt idx="15">
                  <c:v>9.2702946117560747E-2</c:v>
                </c:pt>
                <c:pt idx="16">
                  <c:v>7.2644492650940307E-2</c:v>
                </c:pt>
                <c:pt idx="17">
                  <c:v>5.3388627781122813E-2</c:v>
                </c:pt>
                <c:pt idx="18">
                  <c:v>3.4890057480239829E-2</c:v>
                </c:pt>
                <c:pt idx="19">
                  <c:v>1.7106823320629044E-2</c:v>
                </c:pt>
                <c:pt idx="20">
                  <c:v>0</c:v>
                </c:pt>
                <c:pt idx="21">
                  <c:v>1.6466574895360551E-2</c:v>
                </c:pt>
                <c:pt idx="22">
                  <c:v>3.232654283436602E-2</c:v>
                </c:pt>
                <c:pt idx="23">
                  <c:v>4.7611241395159376E-2</c:v>
                </c:pt>
                <c:pt idx="24">
                  <c:v>6.2349899373281704E-2</c:v>
                </c:pt>
                <c:pt idx="25">
                  <c:v>7.6569812497096559E-2</c:v>
                </c:pt>
                <c:pt idx="26">
                  <c:v>9.0296501970297427E-2</c:v>
                </c:pt>
                <c:pt idx="27">
                  <c:v>0.10355385777622511</c:v>
                </c:pt>
                <c:pt idx="28">
                  <c:v>0.11636426843425179</c:v>
                </c:pt>
                <c:pt idx="29">
                  <c:v>0.12874873868826864</c:v>
                </c:pt>
                <c:pt idx="30">
                  <c:v>0.14072699642612482</c:v>
                </c:pt>
                <c:pt idx="31">
                  <c:v>0.15231758997234937</c:v>
                </c:pt>
                <c:pt idx="32">
                  <c:v>0.16353797676092013</c:v>
                </c:pt>
                <c:pt idx="33">
                  <c:v>0.17440460427721199</c:v>
                </c:pt>
                <c:pt idx="34">
                  <c:v>0.18493298405595687</c:v>
                </c:pt>
                <c:pt idx="35">
                  <c:v>0.19513775943287889</c:v>
                </c:pt>
                <c:pt idx="36">
                  <c:v>0.20503276766983997</c:v>
                </c:pt>
                <c:pt idx="37">
                  <c:v>0.21463109700521441</c:v>
                </c:pt>
                <c:pt idx="38">
                  <c:v>0.22394513912155789</c:v>
                </c:pt>
                <c:pt idx="39">
                  <c:v>0.23298663747024784</c:v>
                </c:pt>
                <c:pt idx="40">
                  <c:v>0.24176673184673886</c:v>
                </c:pt>
              </c:numCache>
            </c:numRef>
          </c:yVal>
          <c:smooth val="1"/>
        </c:ser>
        <c:axId val="53502720"/>
        <c:axId val="53504640"/>
      </c:scatterChart>
      <c:valAx>
        <c:axId val="53502720"/>
        <c:scaling>
          <c:orientation val="minMax"/>
          <c:max val="0.2"/>
          <c:min val="-0.2"/>
        </c:scaling>
        <c:axPos val="b"/>
        <c:title>
          <c:tx>
            <c:rich>
              <a:bodyPr/>
              <a:lstStyle/>
              <a:p>
                <a:pPr>
                  <a:defRPr/>
                </a:pPr>
                <a:r>
                  <a:rPr lang="en-US" dirty="0" smtClean="0"/>
                  <a:t>Perturbation</a:t>
                </a:r>
                <a:endParaRPr lang="en-US" dirty="0"/>
              </a:p>
            </c:rich>
          </c:tx>
        </c:title>
        <c:numFmt formatCode="0.00%" sourceLinked="0"/>
        <c:tickLblPos val="nextTo"/>
        <c:crossAx val="53504640"/>
        <c:crosses val="autoZero"/>
        <c:crossBetween val="midCat"/>
      </c:valAx>
      <c:valAx>
        <c:axId val="53504640"/>
        <c:scaling>
          <c:orientation val="minMax"/>
        </c:scaling>
        <c:axPos val="l"/>
        <c:majorGridlines>
          <c:spPr>
            <a:ln>
              <a:prstDash val="sysDot"/>
            </a:ln>
          </c:spPr>
        </c:majorGridlines>
        <c:title>
          <c:tx>
            <c:rich>
              <a:bodyPr rot="0" vert="horz"/>
              <a:lstStyle/>
              <a:p>
                <a:pPr>
                  <a:defRPr/>
                </a:pPr>
                <a:r>
                  <a:rPr lang="en-US" dirty="0"/>
                  <a:t>Relative </a:t>
                </a:r>
                <a:r>
                  <a:rPr lang="en-US" dirty="0" smtClean="0"/>
                  <a:t>error on the pi-ratio</a:t>
                </a:r>
                <a:endParaRPr lang="en-US" dirty="0"/>
              </a:p>
            </c:rich>
          </c:tx>
          <c:layout>
            <c:manualLayout>
              <c:xMode val="edge"/>
              <c:yMode val="edge"/>
              <c:x val="0.48231575035421576"/>
              <c:y val="5.1062221602542167E-2"/>
            </c:manualLayout>
          </c:layout>
        </c:title>
        <c:numFmt formatCode="0.00%" sourceLinked="0"/>
        <c:tickLblPos val="nextTo"/>
        <c:crossAx val="53502720"/>
        <c:crosses val="autoZero"/>
        <c:crossBetween val="midCat"/>
      </c:valAx>
    </c:plotArea>
    <c:legend>
      <c:legendPos val="r"/>
      <c:layout>
        <c:manualLayout>
          <c:xMode val="edge"/>
          <c:yMode val="edge"/>
          <c:x val="6.2359371745198532E-2"/>
          <c:y val="0.10317050218814669"/>
          <c:w val="0.26707794858975981"/>
          <c:h val="0.23098017329161652"/>
        </c:manualLayout>
      </c:layout>
      <c:spPr>
        <a:noFill/>
      </c:spPr>
    </c:legend>
    <c:plotVisOnly val="1"/>
    <c:dispBlanksAs val="gap"/>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D7273D-AB63-4418-92E4-FED2FD98C892}"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ACF171CE-F31A-4AE3-9593-FE538128496E}">
      <dgm:prSet phldrT="[Text]"/>
      <dgm:spPr/>
      <dgm:t>
        <a:bodyPr/>
        <a:lstStyle/>
        <a:p>
          <a:r>
            <a:rPr lang="en-US" dirty="0" smtClean="0"/>
            <a:t>Data</a:t>
          </a:r>
          <a:endParaRPr lang="en-US" dirty="0"/>
        </a:p>
      </dgm:t>
    </dgm:pt>
    <dgm:pt modelId="{9D25187F-3800-4CB9-ADB2-43FB049B773C}" type="parTrans" cxnId="{04BABE15-6B2E-49F5-8783-4E993ED2AD30}">
      <dgm:prSet/>
      <dgm:spPr/>
      <dgm:t>
        <a:bodyPr/>
        <a:lstStyle/>
        <a:p>
          <a:endParaRPr lang="en-US"/>
        </a:p>
      </dgm:t>
    </dgm:pt>
    <dgm:pt modelId="{090A9CB5-A974-4822-8566-BF985CEA3E38}" type="sibTrans" cxnId="{04BABE15-6B2E-49F5-8783-4E993ED2AD30}">
      <dgm:prSet/>
      <dgm:spPr/>
      <dgm:t>
        <a:bodyPr/>
        <a:lstStyle/>
        <a:p>
          <a:endParaRPr lang="en-US"/>
        </a:p>
      </dgm:t>
    </dgm:pt>
    <dgm:pt modelId="{91349EEC-0CEF-42F7-825A-3D3A194D5BCA}">
      <dgm:prSet phldrT="[Text]"/>
      <dgm:spPr/>
      <dgm:t>
        <a:bodyPr/>
        <a:lstStyle/>
        <a:p>
          <a:r>
            <a:rPr lang="en-US" dirty="0" smtClean="0"/>
            <a:t>Raw data</a:t>
          </a:r>
          <a:endParaRPr lang="en-US" dirty="0"/>
        </a:p>
      </dgm:t>
    </dgm:pt>
    <dgm:pt modelId="{620CE98B-814F-4308-92F6-C931527C567C}" type="parTrans" cxnId="{C1BED72B-DA96-48C7-9BF8-79A4A707F9CF}">
      <dgm:prSet/>
      <dgm:spPr/>
      <dgm:t>
        <a:bodyPr/>
        <a:lstStyle/>
        <a:p>
          <a:endParaRPr lang="en-US"/>
        </a:p>
      </dgm:t>
    </dgm:pt>
    <dgm:pt modelId="{AF6A71C3-2830-45C8-A85F-CF1E3804BE4F}" type="sibTrans" cxnId="{C1BED72B-DA96-48C7-9BF8-79A4A707F9CF}">
      <dgm:prSet/>
      <dgm:spPr/>
      <dgm:t>
        <a:bodyPr/>
        <a:lstStyle/>
        <a:p>
          <a:endParaRPr lang="en-US"/>
        </a:p>
      </dgm:t>
    </dgm:pt>
    <dgm:pt modelId="{691EFFF3-7AA3-4834-8A33-B23A1765559C}">
      <dgm:prSet phldrT="[Text]"/>
      <dgm:spPr/>
      <dgm:t>
        <a:bodyPr/>
        <a:lstStyle/>
        <a:p>
          <a:r>
            <a:rPr lang="en-US" dirty="0" smtClean="0"/>
            <a:t>Metafile (information about the experiment)</a:t>
          </a:r>
          <a:endParaRPr lang="en-US" dirty="0"/>
        </a:p>
      </dgm:t>
    </dgm:pt>
    <dgm:pt modelId="{4F64C785-9C1E-4AC2-A9E4-D555FEC2587C}" type="parTrans" cxnId="{16C96784-4E73-485A-A4FC-71F65195E0BB}">
      <dgm:prSet/>
      <dgm:spPr/>
      <dgm:t>
        <a:bodyPr/>
        <a:lstStyle/>
        <a:p>
          <a:endParaRPr lang="en-US"/>
        </a:p>
      </dgm:t>
    </dgm:pt>
    <dgm:pt modelId="{0D6EC1E6-82F7-47B0-8D7C-7E6587563A38}" type="sibTrans" cxnId="{16C96784-4E73-485A-A4FC-71F65195E0BB}">
      <dgm:prSet/>
      <dgm:spPr/>
      <dgm:t>
        <a:bodyPr/>
        <a:lstStyle/>
        <a:p>
          <a:endParaRPr lang="en-US"/>
        </a:p>
      </dgm:t>
    </dgm:pt>
    <dgm:pt modelId="{2F9F2E31-74BD-44DF-8A92-6B2945C816A6}">
      <dgm:prSet phldrT="[Text]"/>
      <dgm:spPr/>
      <dgm:t>
        <a:bodyPr/>
        <a:lstStyle/>
        <a:p>
          <a:r>
            <a:rPr lang="en-US" dirty="0" smtClean="0"/>
            <a:t>MathCAD</a:t>
          </a:r>
          <a:endParaRPr lang="en-US" dirty="0"/>
        </a:p>
      </dgm:t>
    </dgm:pt>
    <dgm:pt modelId="{1E3F8C66-60B9-4E19-8C67-EA1222503CB0}" type="parTrans" cxnId="{FB4AC78A-9FF8-4971-A394-580FE4DBCCC6}">
      <dgm:prSet/>
      <dgm:spPr/>
      <dgm:t>
        <a:bodyPr/>
        <a:lstStyle/>
        <a:p>
          <a:endParaRPr lang="en-US"/>
        </a:p>
      </dgm:t>
    </dgm:pt>
    <dgm:pt modelId="{D5829CB4-599A-43CB-90F9-06956E0CC4C3}" type="sibTrans" cxnId="{FB4AC78A-9FF8-4971-A394-580FE4DBCCC6}">
      <dgm:prSet/>
      <dgm:spPr/>
      <dgm:t>
        <a:bodyPr/>
        <a:lstStyle/>
        <a:p>
          <a:endParaRPr lang="en-US"/>
        </a:p>
      </dgm:t>
    </dgm:pt>
    <dgm:pt modelId="{4719A1CF-A841-4B60-A8B4-2CA916755C9A}">
      <dgm:prSet phldrT="[Text]"/>
      <dgm:spPr/>
      <dgm:t>
        <a:bodyPr/>
        <a:lstStyle/>
        <a:p>
          <a:r>
            <a:rPr lang="en-US" dirty="0" smtClean="0"/>
            <a:t>Collects data</a:t>
          </a:r>
          <a:endParaRPr lang="en-US" dirty="0"/>
        </a:p>
      </dgm:t>
    </dgm:pt>
    <dgm:pt modelId="{9CF50294-DC7A-4F4B-8227-178B1BA921A2}" type="parTrans" cxnId="{256703BD-2C9E-4DB0-AAEE-DD21EEF9392B}">
      <dgm:prSet/>
      <dgm:spPr/>
      <dgm:t>
        <a:bodyPr/>
        <a:lstStyle/>
        <a:p>
          <a:endParaRPr lang="en-US"/>
        </a:p>
      </dgm:t>
    </dgm:pt>
    <dgm:pt modelId="{85272837-C647-4B6B-9ECF-BDA6C9F7EDD0}" type="sibTrans" cxnId="{256703BD-2C9E-4DB0-AAEE-DD21EEF9392B}">
      <dgm:prSet/>
      <dgm:spPr/>
      <dgm:t>
        <a:bodyPr/>
        <a:lstStyle/>
        <a:p>
          <a:endParaRPr lang="en-US"/>
        </a:p>
      </dgm:t>
    </dgm:pt>
    <dgm:pt modelId="{28CDD9FF-A9FE-411F-9AB9-EDC5A916357E}">
      <dgm:prSet phldrT="[Text]"/>
      <dgm:spPr/>
      <dgm:t>
        <a:bodyPr/>
        <a:lstStyle/>
        <a:p>
          <a:r>
            <a:rPr lang="en-US" dirty="0" smtClean="0"/>
            <a:t>Loading + Withdrawal</a:t>
          </a:r>
          <a:endParaRPr lang="en-US" dirty="0"/>
        </a:p>
      </dgm:t>
    </dgm:pt>
    <dgm:pt modelId="{7B71B98F-DC9F-4F5B-B28F-30221A9C308C}" type="parTrans" cxnId="{DEED92D7-2605-43A7-B086-C6A98A782394}">
      <dgm:prSet/>
      <dgm:spPr/>
      <dgm:t>
        <a:bodyPr/>
        <a:lstStyle/>
        <a:p>
          <a:endParaRPr lang="en-US"/>
        </a:p>
      </dgm:t>
    </dgm:pt>
    <dgm:pt modelId="{1B4C7B8D-EFEB-4342-B60E-2ECE673D6189}" type="sibTrans" cxnId="{DEED92D7-2605-43A7-B086-C6A98A782394}">
      <dgm:prSet/>
      <dgm:spPr/>
      <dgm:t>
        <a:bodyPr/>
        <a:lstStyle/>
        <a:p>
          <a:endParaRPr lang="en-US"/>
        </a:p>
      </dgm:t>
    </dgm:pt>
    <dgm:pt modelId="{FBF973A8-4387-4DBC-97EB-17650DECBA1A}">
      <dgm:prSet phldrT="[Text]"/>
      <dgm:spPr/>
      <dgm:t>
        <a:bodyPr/>
        <a:lstStyle/>
        <a:p>
          <a:r>
            <a:rPr lang="en-US" dirty="0" smtClean="0"/>
            <a:t>Calculations</a:t>
          </a:r>
          <a:endParaRPr lang="en-US" dirty="0"/>
        </a:p>
      </dgm:t>
    </dgm:pt>
    <dgm:pt modelId="{6C95FF78-F0CD-42E0-86B8-921C0682A781}" type="parTrans" cxnId="{BA4D9B5D-05BF-4ED8-8FB6-6F949D664C24}">
      <dgm:prSet/>
      <dgm:spPr/>
      <dgm:t>
        <a:bodyPr/>
        <a:lstStyle/>
        <a:p>
          <a:endParaRPr lang="en-US"/>
        </a:p>
      </dgm:t>
    </dgm:pt>
    <dgm:pt modelId="{391BBBC8-A962-4935-82DE-A58AF1EDE67C}" type="sibTrans" cxnId="{BA4D9B5D-05BF-4ED8-8FB6-6F949D664C24}">
      <dgm:prSet/>
      <dgm:spPr/>
      <dgm:t>
        <a:bodyPr/>
        <a:lstStyle/>
        <a:p>
          <a:endParaRPr lang="en-US"/>
        </a:p>
      </dgm:t>
    </dgm:pt>
    <dgm:pt modelId="{1A480AFC-4F3C-407C-BBA8-7B21E49D5E81}">
      <dgm:prSet phldrT="[Text]"/>
      <dgm:spPr/>
      <dgm:t>
        <a:bodyPr/>
        <a:lstStyle/>
        <a:p>
          <a:r>
            <a:rPr lang="en-US" dirty="0" smtClean="0"/>
            <a:t>Graphs</a:t>
          </a:r>
          <a:endParaRPr lang="en-US" dirty="0"/>
        </a:p>
      </dgm:t>
    </dgm:pt>
    <dgm:pt modelId="{8DC99237-7261-41DE-A42B-D8DE47030165}" type="parTrans" cxnId="{D75FCC30-07EC-48F9-AE26-FEC924947564}">
      <dgm:prSet/>
      <dgm:spPr/>
      <dgm:t>
        <a:bodyPr/>
        <a:lstStyle/>
        <a:p>
          <a:endParaRPr lang="en-US"/>
        </a:p>
      </dgm:t>
    </dgm:pt>
    <dgm:pt modelId="{DC1B8C9E-678F-4EBF-B199-AB37B4FC5308}" type="sibTrans" cxnId="{D75FCC30-07EC-48F9-AE26-FEC924947564}">
      <dgm:prSet/>
      <dgm:spPr/>
      <dgm:t>
        <a:bodyPr/>
        <a:lstStyle/>
        <a:p>
          <a:endParaRPr lang="en-US"/>
        </a:p>
      </dgm:t>
    </dgm:pt>
    <dgm:pt modelId="{2B79399A-40C7-4758-B6C9-5B05A6F5FDA3}">
      <dgm:prSet phldrT="[Text]"/>
      <dgm:spPr/>
      <dgm:t>
        <a:bodyPr/>
        <a:lstStyle/>
        <a:p>
          <a:r>
            <a:rPr lang="en-US" dirty="0" err="1" smtClean="0"/>
            <a:t>pC</a:t>
          </a:r>
          <a:r>
            <a:rPr lang="en-US" dirty="0" smtClean="0"/>
            <a:t>*</a:t>
          </a:r>
          <a:endParaRPr lang="en-US" dirty="0"/>
        </a:p>
      </dgm:t>
    </dgm:pt>
    <dgm:pt modelId="{24A61843-0A4F-4371-A896-2512077F231A}" type="parTrans" cxnId="{0D8E4AAB-FDED-4072-BD38-D177DEFFF4C1}">
      <dgm:prSet/>
      <dgm:spPr/>
      <dgm:t>
        <a:bodyPr/>
        <a:lstStyle/>
        <a:p>
          <a:endParaRPr lang="en-US"/>
        </a:p>
      </dgm:t>
    </dgm:pt>
    <dgm:pt modelId="{36AAA2EE-B92D-4FCC-A0DA-A701DA38B8E3}" type="sibTrans" cxnId="{0D8E4AAB-FDED-4072-BD38-D177DEFFF4C1}">
      <dgm:prSet/>
      <dgm:spPr/>
      <dgm:t>
        <a:bodyPr/>
        <a:lstStyle/>
        <a:p>
          <a:endParaRPr lang="en-US"/>
        </a:p>
      </dgm:t>
    </dgm:pt>
    <dgm:pt modelId="{855F26E4-0346-487E-B9D8-4FF13BB433E0}">
      <dgm:prSet phldrT="[Text]"/>
      <dgm:spPr/>
      <dgm:t>
        <a:bodyPr/>
        <a:lstStyle/>
        <a:p>
          <a:r>
            <a:rPr lang="en-US" dirty="0" err="1" smtClean="0"/>
            <a:t>pC</a:t>
          </a:r>
          <a:r>
            <a:rPr lang="en-US" dirty="0" smtClean="0"/>
            <a:t>* </a:t>
          </a:r>
          <a:r>
            <a:rPr lang="en-US" dirty="0" err="1" smtClean="0"/>
            <a:t>vs</a:t>
          </a:r>
          <a:r>
            <a:rPr lang="en-US" dirty="0" smtClean="0"/>
            <a:t> </a:t>
          </a:r>
          <a:r>
            <a:rPr lang="en-US" dirty="0" err="1" smtClean="0"/>
            <a:t>vgrad</a:t>
          </a:r>
          <a:endParaRPr lang="en-US" dirty="0"/>
        </a:p>
      </dgm:t>
    </dgm:pt>
    <dgm:pt modelId="{BF60C116-89FE-4942-BBC6-41F3C2FF4B1C}" type="parTrans" cxnId="{A9BBBEAD-2643-4905-807F-57C3FC78E06F}">
      <dgm:prSet/>
      <dgm:spPr/>
      <dgm:t>
        <a:bodyPr/>
        <a:lstStyle/>
        <a:p>
          <a:endParaRPr lang="en-US"/>
        </a:p>
      </dgm:t>
    </dgm:pt>
    <dgm:pt modelId="{7D39798F-6827-4BBD-A702-FD11BBBF65A2}" type="sibTrans" cxnId="{A9BBBEAD-2643-4905-807F-57C3FC78E06F}">
      <dgm:prSet/>
      <dgm:spPr/>
      <dgm:t>
        <a:bodyPr/>
        <a:lstStyle/>
        <a:p>
          <a:endParaRPr lang="en-US"/>
        </a:p>
      </dgm:t>
    </dgm:pt>
    <dgm:pt modelId="{A75021C2-30A2-43BF-A0C0-64EC084BE172}">
      <dgm:prSet phldrT="[Text]"/>
      <dgm:spPr/>
      <dgm:t>
        <a:bodyPr/>
        <a:lstStyle/>
        <a:p>
          <a:r>
            <a:rPr lang="en-US" dirty="0" err="1" smtClean="0"/>
            <a:t>pC</a:t>
          </a:r>
          <a:r>
            <a:rPr lang="en-US" dirty="0" smtClean="0"/>
            <a:t>* </a:t>
          </a:r>
          <a:r>
            <a:rPr lang="en-US" dirty="0" err="1" smtClean="0"/>
            <a:t>vs</a:t>
          </a:r>
          <a:r>
            <a:rPr lang="en-US" dirty="0" smtClean="0"/>
            <a:t> Pi ratio</a:t>
          </a:r>
          <a:endParaRPr lang="en-US" dirty="0"/>
        </a:p>
      </dgm:t>
    </dgm:pt>
    <dgm:pt modelId="{3EADC508-72E0-4F1A-9A7A-8CEA20743CB2}" type="parTrans" cxnId="{8756ED43-C912-4DCD-B2FA-7B8192A86DBB}">
      <dgm:prSet/>
      <dgm:spPr/>
      <dgm:t>
        <a:bodyPr/>
        <a:lstStyle/>
        <a:p>
          <a:endParaRPr lang="en-US"/>
        </a:p>
      </dgm:t>
    </dgm:pt>
    <dgm:pt modelId="{7E251CD1-6710-4CFF-A5D9-84437190EBD9}" type="sibTrans" cxnId="{8756ED43-C912-4DCD-B2FA-7B8192A86DBB}">
      <dgm:prSet/>
      <dgm:spPr/>
      <dgm:t>
        <a:bodyPr/>
        <a:lstStyle/>
        <a:p>
          <a:endParaRPr lang="en-US"/>
        </a:p>
      </dgm:t>
    </dgm:pt>
    <dgm:pt modelId="{6F84B3EA-D564-4073-9278-6046672BBBAF}">
      <dgm:prSet phldrT="[Text]"/>
      <dgm:spPr/>
      <dgm:t>
        <a:bodyPr/>
        <a:lstStyle/>
        <a:p>
          <a:r>
            <a:rPr lang="en-US" dirty="0" smtClean="0"/>
            <a:t>Statistics</a:t>
          </a:r>
          <a:endParaRPr lang="en-US" dirty="0"/>
        </a:p>
      </dgm:t>
    </dgm:pt>
    <dgm:pt modelId="{33BDB90B-5DD0-4ED4-94E0-49C98335FFC5}" type="parTrans" cxnId="{1AB935FC-BBF2-44A1-9D2E-1804F7626373}">
      <dgm:prSet/>
      <dgm:spPr/>
      <dgm:t>
        <a:bodyPr/>
        <a:lstStyle/>
        <a:p>
          <a:endParaRPr lang="en-US"/>
        </a:p>
      </dgm:t>
    </dgm:pt>
    <dgm:pt modelId="{9EDA8A49-6A07-44D0-B918-94ADE31E6769}" type="sibTrans" cxnId="{1AB935FC-BBF2-44A1-9D2E-1804F7626373}">
      <dgm:prSet/>
      <dgm:spPr/>
      <dgm:t>
        <a:bodyPr/>
        <a:lstStyle/>
        <a:p>
          <a:endParaRPr lang="en-US"/>
        </a:p>
      </dgm:t>
    </dgm:pt>
    <dgm:pt modelId="{21DFBC9D-78EB-4D80-97D7-DD23E38E1E00}" type="pres">
      <dgm:prSet presAssocID="{51D7273D-AB63-4418-92E4-FED2FD98C892}" presName="linearFlow" presStyleCnt="0">
        <dgm:presLayoutVars>
          <dgm:dir/>
          <dgm:animLvl val="lvl"/>
          <dgm:resizeHandles val="exact"/>
        </dgm:presLayoutVars>
      </dgm:prSet>
      <dgm:spPr/>
      <dgm:t>
        <a:bodyPr/>
        <a:lstStyle/>
        <a:p>
          <a:endParaRPr lang="en-US"/>
        </a:p>
      </dgm:t>
    </dgm:pt>
    <dgm:pt modelId="{8F745F42-8C7B-4AE9-B022-8F17ED6201D5}" type="pres">
      <dgm:prSet presAssocID="{ACF171CE-F31A-4AE3-9593-FE538128496E}" presName="composite" presStyleCnt="0"/>
      <dgm:spPr/>
    </dgm:pt>
    <dgm:pt modelId="{EEB9DEE8-DBC3-4DCC-844C-EC2E75443FEE}" type="pres">
      <dgm:prSet presAssocID="{ACF171CE-F31A-4AE3-9593-FE538128496E}" presName="parentText" presStyleLbl="alignNode1" presStyleIdx="0" presStyleCnt="4">
        <dgm:presLayoutVars>
          <dgm:chMax val="1"/>
          <dgm:bulletEnabled val="1"/>
        </dgm:presLayoutVars>
      </dgm:prSet>
      <dgm:spPr/>
      <dgm:t>
        <a:bodyPr/>
        <a:lstStyle/>
        <a:p>
          <a:endParaRPr lang="en-US"/>
        </a:p>
      </dgm:t>
    </dgm:pt>
    <dgm:pt modelId="{926A2A9D-5796-4DCF-85FB-FB76DFA13A09}" type="pres">
      <dgm:prSet presAssocID="{ACF171CE-F31A-4AE3-9593-FE538128496E}" presName="descendantText" presStyleLbl="alignAcc1" presStyleIdx="0" presStyleCnt="4" custLinFactNeighborX="1361" custLinFactNeighborY="-230">
        <dgm:presLayoutVars>
          <dgm:bulletEnabled val="1"/>
        </dgm:presLayoutVars>
      </dgm:prSet>
      <dgm:spPr/>
      <dgm:t>
        <a:bodyPr/>
        <a:lstStyle/>
        <a:p>
          <a:endParaRPr lang="en-US"/>
        </a:p>
      </dgm:t>
    </dgm:pt>
    <dgm:pt modelId="{B769F620-34A9-478B-8F93-5A97A5703245}" type="pres">
      <dgm:prSet presAssocID="{090A9CB5-A974-4822-8566-BF985CEA3E38}" presName="sp" presStyleCnt="0"/>
      <dgm:spPr/>
    </dgm:pt>
    <dgm:pt modelId="{A90ABD1D-DF54-4D78-B7EC-3869895DB85E}" type="pres">
      <dgm:prSet presAssocID="{2F9F2E31-74BD-44DF-8A92-6B2945C816A6}" presName="composite" presStyleCnt="0"/>
      <dgm:spPr/>
    </dgm:pt>
    <dgm:pt modelId="{AC769F42-BF1D-4C23-AF1C-5BB21EEFD81C}" type="pres">
      <dgm:prSet presAssocID="{2F9F2E31-74BD-44DF-8A92-6B2945C816A6}" presName="parentText" presStyleLbl="alignNode1" presStyleIdx="1" presStyleCnt="4">
        <dgm:presLayoutVars>
          <dgm:chMax val="1"/>
          <dgm:bulletEnabled val="1"/>
        </dgm:presLayoutVars>
      </dgm:prSet>
      <dgm:spPr/>
      <dgm:t>
        <a:bodyPr/>
        <a:lstStyle/>
        <a:p>
          <a:endParaRPr lang="en-US"/>
        </a:p>
      </dgm:t>
    </dgm:pt>
    <dgm:pt modelId="{323BFF61-75BB-4EAA-9348-66765A3D65D9}" type="pres">
      <dgm:prSet presAssocID="{2F9F2E31-74BD-44DF-8A92-6B2945C816A6}" presName="descendantText" presStyleLbl="alignAcc1" presStyleIdx="1" presStyleCnt="4">
        <dgm:presLayoutVars>
          <dgm:bulletEnabled val="1"/>
        </dgm:presLayoutVars>
      </dgm:prSet>
      <dgm:spPr/>
      <dgm:t>
        <a:bodyPr/>
        <a:lstStyle/>
        <a:p>
          <a:endParaRPr lang="en-US"/>
        </a:p>
      </dgm:t>
    </dgm:pt>
    <dgm:pt modelId="{205A9398-7B95-4602-A0A3-C80C104632C5}" type="pres">
      <dgm:prSet presAssocID="{D5829CB4-599A-43CB-90F9-06956E0CC4C3}" presName="sp" presStyleCnt="0"/>
      <dgm:spPr/>
    </dgm:pt>
    <dgm:pt modelId="{70418E4E-3755-4875-B342-4321A130F219}" type="pres">
      <dgm:prSet presAssocID="{FBF973A8-4387-4DBC-97EB-17650DECBA1A}" presName="composite" presStyleCnt="0"/>
      <dgm:spPr/>
    </dgm:pt>
    <dgm:pt modelId="{0D302CB8-E0C5-44AB-B5BE-F137B96F76BD}" type="pres">
      <dgm:prSet presAssocID="{FBF973A8-4387-4DBC-97EB-17650DECBA1A}" presName="parentText" presStyleLbl="alignNode1" presStyleIdx="2" presStyleCnt="4">
        <dgm:presLayoutVars>
          <dgm:chMax val="1"/>
          <dgm:bulletEnabled val="1"/>
        </dgm:presLayoutVars>
      </dgm:prSet>
      <dgm:spPr/>
      <dgm:t>
        <a:bodyPr/>
        <a:lstStyle/>
        <a:p>
          <a:endParaRPr lang="en-US"/>
        </a:p>
      </dgm:t>
    </dgm:pt>
    <dgm:pt modelId="{C1B46A89-1493-4094-852D-F3843EDE2642}" type="pres">
      <dgm:prSet presAssocID="{FBF973A8-4387-4DBC-97EB-17650DECBA1A}" presName="descendantText" presStyleLbl="alignAcc1" presStyleIdx="2" presStyleCnt="4" custLinFactNeighborY="-393">
        <dgm:presLayoutVars>
          <dgm:bulletEnabled val="1"/>
        </dgm:presLayoutVars>
      </dgm:prSet>
      <dgm:spPr/>
      <dgm:t>
        <a:bodyPr/>
        <a:lstStyle/>
        <a:p>
          <a:endParaRPr lang="en-US"/>
        </a:p>
      </dgm:t>
    </dgm:pt>
    <dgm:pt modelId="{5E39E623-9AF4-4AE7-A028-0A02CDC5BFBE}" type="pres">
      <dgm:prSet presAssocID="{391BBBC8-A962-4935-82DE-A58AF1EDE67C}" presName="sp" presStyleCnt="0"/>
      <dgm:spPr/>
    </dgm:pt>
    <dgm:pt modelId="{9090D5D8-0C81-415F-A830-64926B0A5B8B}" type="pres">
      <dgm:prSet presAssocID="{1A480AFC-4F3C-407C-BBA8-7B21E49D5E81}" presName="composite" presStyleCnt="0"/>
      <dgm:spPr/>
    </dgm:pt>
    <dgm:pt modelId="{251FB354-E45F-417C-A035-1674AEC2ECE5}" type="pres">
      <dgm:prSet presAssocID="{1A480AFC-4F3C-407C-BBA8-7B21E49D5E81}" presName="parentText" presStyleLbl="alignNode1" presStyleIdx="3" presStyleCnt="4" custLinFactNeighborX="-8780" custLinFactNeighborY="-488">
        <dgm:presLayoutVars>
          <dgm:chMax val="1"/>
          <dgm:bulletEnabled val="1"/>
        </dgm:presLayoutVars>
      </dgm:prSet>
      <dgm:spPr/>
      <dgm:t>
        <a:bodyPr/>
        <a:lstStyle/>
        <a:p>
          <a:endParaRPr lang="en-US"/>
        </a:p>
      </dgm:t>
    </dgm:pt>
    <dgm:pt modelId="{8D2DA7E6-F21F-46AC-9515-955600E8AA83}" type="pres">
      <dgm:prSet presAssocID="{1A480AFC-4F3C-407C-BBA8-7B21E49D5E81}" presName="descendantText" presStyleLbl="alignAcc1" presStyleIdx="3" presStyleCnt="4">
        <dgm:presLayoutVars>
          <dgm:bulletEnabled val="1"/>
        </dgm:presLayoutVars>
      </dgm:prSet>
      <dgm:spPr/>
      <dgm:t>
        <a:bodyPr/>
        <a:lstStyle/>
        <a:p>
          <a:endParaRPr lang="en-US"/>
        </a:p>
      </dgm:t>
    </dgm:pt>
  </dgm:ptLst>
  <dgm:cxnLst>
    <dgm:cxn modelId="{256703BD-2C9E-4DB0-AAEE-DD21EEF9392B}" srcId="{2F9F2E31-74BD-44DF-8A92-6B2945C816A6}" destId="{4719A1CF-A841-4B60-A8B4-2CA916755C9A}" srcOrd="0" destOrd="0" parTransId="{9CF50294-DC7A-4F4B-8227-178B1BA921A2}" sibTransId="{85272837-C647-4B6B-9ECF-BDA6C9F7EDD0}"/>
    <dgm:cxn modelId="{7469903E-3483-4D21-85DF-095B093807C4}" type="presOf" srcId="{ACF171CE-F31A-4AE3-9593-FE538128496E}" destId="{EEB9DEE8-DBC3-4DCC-844C-EC2E75443FEE}" srcOrd="0" destOrd="0" presId="urn:microsoft.com/office/officeart/2005/8/layout/chevron2"/>
    <dgm:cxn modelId="{04BABE15-6B2E-49F5-8783-4E993ED2AD30}" srcId="{51D7273D-AB63-4418-92E4-FED2FD98C892}" destId="{ACF171CE-F31A-4AE3-9593-FE538128496E}" srcOrd="0" destOrd="0" parTransId="{9D25187F-3800-4CB9-ADB2-43FB049B773C}" sibTransId="{090A9CB5-A974-4822-8566-BF985CEA3E38}"/>
    <dgm:cxn modelId="{65AFB667-6D7D-4910-A6C7-79AEDF5AC5FA}" type="presOf" srcId="{2F9F2E31-74BD-44DF-8A92-6B2945C816A6}" destId="{AC769F42-BF1D-4C23-AF1C-5BB21EEFD81C}" srcOrd="0" destOrd="0" presId="urn:microsoft.com/office/officeart/2005/8/layout/chevron2"/>
    <dgm:cxn modelId="{16C96784-4E73-485A-A4FC-71F65195E0BB}" srcId="{ACF171CE-F31A-4AE3-9593-FE538128496E}" destId="{691EFFF3-7AA3-4834-8A33-B23A1765559C}" srcOrd="1" destOrd="0" parTransId="{4F64C785-9C1E-4AC2-A9E4-D555FEC2587C}" sibTransId="{0D6EC1E6-82F7-47B0-8D7C-7E6587563A38}"/>
    <dgm:cxn modelId="{8F83898F-A72B-4AFF-8C84-901BC546AA67}" type="presOf" srcId="{A75021C2-30A2-43BF-A0C0-64EC084BE172}" destId="{8D2DA7E6-F21F-46AC-9515-955600E8AA83}" srcOrd="0" destOrd="1" presId="urn:microsoft.com/office/officeart/2005/8/layout/chevron2"/>
    <dgm:cxn modelId="{C1BED72B-DA96-48C7-9BF8-79A4A707F9CF}" srcId="{ACF171CE-F31A-4AE3-9593-FE538128496E}" destId="{91349EEC-0CEF-42F7-825A-3D3A194D5BCA}" srcOrd="0" destOrd="0" parTransId="{620CE98B-814F-4308-92F6-C931527C567C}" sibTransId="{AF6A71C3-2830-45C8-A85F-CF1E3804BE4F}"/>
    <dgm:cxn modelId="{6FC33495-EEF8-4EEC-83C8-D94B2EA96911}" type="presOf" srcId="{2B79399A-40C7-4758-B6C9-5B05A6F5FDA3}" destId="{C1B46A89-1493-4094-852D-F3843EDE2642}" srcOrd="0" destOrd="0" presId="urn:microsoft.com/office/officeart/2005/8/layout/chevron2"/>
    <dgm:cxn modelId="{8987041A-A45C-4882-AF49-0222EDAAB4D0}" type="presOf" srcId="{FBF973A8-4387-4DBC-97EB-17650DECBA1A}" destId="{0D302CB8-E0C5-44AB-B5BE-F137B96F76BD}" srcOrd="0" destOrd="0" presId="urn:microsoft.com/office/officeart/2005/8/layout/chevron2"/>
    <dgm:cxn modelId="{FB4AC78A-9FF8-4971-A394-580FE4DBCCC6}" srcId="{51D7273D-AB63-4418-92E4-FED2FD98C892}" destId="{2F9F2E31-74BD-44DF-8A92-6B2945C816A6}" srcOrd="1" destOrd="0" parTransId="{1E3F8C66-60B9-4E19-8C67-EA1222503CB0}" sibTransId="{D5829CB4-599A-43CB-90F9-06956E0CC4C3}"/>
    <dgm:cxn modelId="{1AB935FC-BBF2-44A1-9D2E-1804F7626373}" srcId="{FBF973A8-4387-4DBC-97EB-17650DECBA1A}" destId="{6F84B3EA-D564-4073-9278-6046672BBBAF}" srcOrd="1" destOrd="0" parTransId="{33BDB90B-5DD0-4ED4-94E0-49C98335FFC5}" sibTransId="{9EDA8A49-6A07-44D0-B918-94ADE31E6769}"/>
    <dgm:cxn modelId="{BA4D9B5D-05BF-4ED8-8FB6-6F949D664C24}" srcId="{51D7273D-AB63-4418-92E4-FED2FD98C892}" destId="{FBF973A8-4387-4DBC-97EB-17650DECBA1A}" srcOrd="2" destOrd="0" parTransId="{6C95FF78-F0CD-42E0-86B8-921C0682A781}" sibTransId="{391BBBC8-A962-4935-82DE-A58AF1EDE67C}"/>
    <dgm:cxn modelId="{D75FCC30-07EC-48F9-AE26-FEC924947564}" srcId="{51D7273D-AB63-4418-92E4-FED2FD98C892}" destId="{1A480AFC-4F3C-407C-BBA8-7B21E49D5E81}" srcOrd="3" destOrd="0" parTransId="{8DC99237-7261-41DE-A42B-D8DE47030165}" sibTransId="{DC1B8C9E-678F-4EBF-B199-AB37B4FC5308}"/>
    <dgm:cxn modelId="{DEED92D7-2605-43A7-B086-C6A98A782394}" srcId="{2F9F2E31-74BD-44DF-8A92-6B2945C816A6}" destId="{28CDD9FF-A9FE-411F-9AB9-EDC5A916357E}" srcOrd="1" destOrd="0" parTransId="{7B71B98F-DC9F-4F5B-B28F-30221A9C308C}" sibTransId="{1B4C7B8D-EFEB-4342-B60E-2ECE673D6189}"/>
    <dgm:cxn modelId="{F0DA0365-53CD-46A8-B010-A564F41BD72E}" type="presOf" srcId="{51D7273D-AB63-4418-92E4-FED2FD98C892}" destId="{21DFBC9D-78EB-4D80-97D7-DD23E38E1E00}" srcOrd="0" destOrd="0" presId="urn:microsoft.com/office/officeart/2005/8/layout/chevron2"/>
    <dgm:cxn modelId="{E2AD5BFF-5884-4CBE-965B-81189B03046A}" type="presOf" srcId="{28CDD9FF-A9FE-411F-9AB9-EDC5A916357E}" destId="{323BFF61-75BB-4EAA-9348-66765A3D65D9}" srcOrd="0" destOrd="1" presId="urn:microsoft.com/office/officeart/2005/8/layout/chevron2"/>
    <dgm:cxn modelId="{A9BBBEAD-2643-4905-807F-57C3FC78E06F}" srcId="{1A480AFC-4F3C-407C-BBA8-7B21E49D5E81}" destId="{855F26E4-0346-487E-B9D8-4FF13BB433E0}" srcOrd="0" destOrd="0" parTransId="{BF60C116-89FE-4942-BBC6-41F3C2FF4B1C}" sibTransId="{7D39798F-6827-4BBD-A702-FD11BBBF65A2}"/>
    <dgm:cxn modelId="{2A1E22C4-5CD3-49E0-A5ED-B6653DE02F7F}" type="presOf" srcId="{691EFFF3-7AA3-4834-8A33-B23A1765559C}" destId="{926A2A9D-5796-4DCF-85FB-FB76DFA13A09}" srcOrd="0" destOrd="1" presId="urn:microsoft.com/office/officeart/2005/8/layout/chevron2"/>
    <dgm:cxn modelId="{0D8E4AAB-FDED-4072-BD38-D177DEFFF4C1}" srcId="{FBF973A8-4387-4DBC-97EB-17650DECBA1A}" destId="{2B79399A-40C7-4758-B6C9-5B05A6F5FDA3}" srcOrd="0" destOrd="0" parTransId="{24A61843-0A4F-4371-A896-2512077F231A}" sibTransId="{36AAA2EE-B92D-4FCC-A0DA-A701DA38B8E3}"/>
    <dgm:cxn modelId="{C5CD2E94-899B-4FDF-AB4B-CD5E2D658514}" type="presOf" srcId="{91349EEC-0CEF-42F7-825A-3D3A194D5BCA}" destId="{926A2A9D-5796-4DCF-85FB-FB76DFA13A09}" srcOrd="0" destOrd="0" presId="urn:microsoft.com/office/officeart/2005/8/layout/chevron2"/>
    <dgm:cxn modelId="{CDC5C2F4-EF3E-4AD5-A95A-7B16E37131F9}" type="presOf" srcId="{1A480AFC-4F3C-407C-BBA8-7B21E49D5E81}" destId="{251FB354-E45F-417C-A035-1674AEC2ECE5}" srcOrd="0" destOrd="0" presId="urn:microsoft.com/office/officeart/2005/8/layout/chevron2"/>
    <dgm:cxn modelId="{D9D8B6F1-3604-4ABD-B84C-A70129235B7B}" type="presOf" srcId="{4719A1CF-A841-4B60-A8B4-2CA916755C9A}" destId="{323BFF61-75BB-4EAA-9348-66765A3D65D9}" srcOrd="0" destOrd="0" presId="urn:microsoft.com/office/officeart/2005/8/layout/chevron2"/>
    <dgm:cxn modelId="{41633DA8-8115-482E-9DF3-67700B2F7C5F}" type="presOf" srcId="{6F84B3EA-D564-4073-9278-6046672BBBAF}" destId="{C1B46A89-1493-4094-852D-F3843EDE2642}" srcOrd="0" destOrd="1" presId="urn:microsoft.com/office/officeart/2005/8/layout/chevron2"/>
    <dgm:cxn modelId="{8756ED43-C912-4DCD-B2FA-7B8192A86DBB}" srcId="{1A480AFC-4F3C-407C-BBA8-7B21E49D5E81}" destId="{A75021C2-30A2-43BF-A0C0-64EC084BE172}" srcOrd="1" destOrd="0" parTransId="{3EADC508-72E0-4F1A-9A7A-8CEA20743CB2}" sibTransId="{7E251CD1-6710-4CFF-A5D9-84437190EBD9}"/>
    <dgm:cxn modelId="{01EEC57C-3712-4739-9C72-C6C975B6858F}" type="presOf" srcId="{855F26E4-0346-487E-B9D8-4FF13BB433E0}" destId="{8D2DA7E6-F21F-46AC-9515-955600E8AA83}" srcOrd="0" destOrd="0" presId="urn:microsoft.com/office/officeart/2005/8/layout/chevron2"/>
    <dgm:cxn modelId="{A126BE25-AB90-403C-B681-9FE1844CA286}" type="presParOf" srcId="{21DFBC9D-78EB-4D80-97D7-DD23E38E1E00}" destId="{8F745F42-8C7B-4AE9-B022-8F17ED6201D5}" srcOrd="0" destOrd="0" presId="urn:microsoft.com/office/officeart/2005/8/layout/chevron2"/>
    <dgm:cxn modelId="{F6FFF289-40BF-43CB-A05F-D1B96B098D07}" type="presParOf" srcId="{8F745F42-8C7B-4AE9-B022-8F17ED6201D5}" destId="{EEB9DEE8-DBC3-4DCC-844C-EC2E75443FEE}" srcOrd="0" destOrd="0" presId="urn:microsoft.com/office/officeart/2005/8/layout/chevron2"/>
    <dgm:cxn modelId="{58295F67-930D-42A5-83DD-5B9E296D6F33}" type="presParOf" srcId="{8F745F42-8C7B-4AE9-B022-8F17ED6201D5}" destId="{926A2A9D-5796-4DCF-85FB-FB76DFA13A09}" srcOrd="1" destOrd="0" presId="urn:microsoft.com/office/officeart/2005/8/layout/chevron2"/>
    <dgm:cxn modelId="{8A920A50-9B53-4D8D-8082-060127F4442A}" type="presParOf" srcId="{21DFBC9D-78EB-4D80-97D7-DD23E38E1E00}" destId="{B769F620-34A9-478B-8F93-5A97A5703245}" srcOrd="1" destOrd="0" presId="urn:microsoft.com/office/officeart/2005/8/layout/chevron2"/>
    <dgm:cxn modelId="{14B07503-C6AB-4954-9AA5-C1D9A7EFCD11}" type="presParOf" srcId="{21DFBC9D-78EB-4D80-97D7-DD23E38E1E00}" destId="{A90ABD1D-DF54-4D78-B7EC-3869895DB85E}" srcOrd="2" destOrd="0" presId="urn:microsoft.com/office/officeart/2005/8/layout/chevron2"/>
    <dgm:cxn modelId="{99471E62-06B8-4E89-A80F-0509B8D2803E}" type="presParOf" srcId="{A90ABD1D-DF54-4D78-B7EC-3869895DB85E}" destId="{AC769F42-BF1D-4C23-AF1C-5BB21EEFD81C}" srcOrd="0" destOrd="0" presId="urn:microsoft.com/office/officeart/2005/8/layout/chevron2"/>
    <dgm:cxn modelId="{9AA425AC-15EB-4A31-806B-2C2FBF38129B}" type="presParOf" srcId="{A90ABD1D-DF54-4D78-B7EC-3869895DB85E}" destId="{323BFF61-75BB-4EAA-9348-66765A3D65D9}" srcOrd="1" destOrd="0" presId="urn:microsoft.com/office/officeart/2005/8/layout/chevron2"/>
    <dgm:cxn modelId="{02703123-CD29-4228-A32E-21CC468EF5F8}" type="presParOf" srcId="{21DFBC9D-78EB-4D80-97D7-DD23E38E1E00}" destId="{205A9398-7B95-4602-A0A3-C80C104632C5}" srcOrd="3" destOrd="0" presId="urn:microsoft.com/office/officeart/2005/8/layout/chevron2"/>
    <dgm:cxn modelId="{E55D1D3F-DDCD-47A8-A804-E57AC3A23039}" type="presParOf" srcId="{21DFBC9D-78EB-4D80-97D7-DD23E38E1E00}" destId="{70418E4E-3755-4875-B342-4321A130F219}" srcOrd="4" destOrd="0" presId="urn:microsoft.com/office/officeart/2005/8/layout/chevron2"/>
    <dgm:cxn modelId="{0D6A6655-EFF1-46E2-88A1-B9B25FE28469}" type="presParOf" srcId="{70418E4E-3755-4875-B342-4321A130F219}" destId="{0D302CB8-E0C5-44AB-B5BE-F137B96F76BD}" srcOrd="0" destOrd="0" presId="urn:microsoft.com/office/officeart/2005/8/layout/chevron2"/>
    <dgm:cxn modelId="{E8455833-4663-43D4-9D91-B353B6F18E4D}" type="presParOf" srcId="{70418E4E-3755-4875-B342-4321A130F219}" destId="{C1B46A89-1493-4094-852D-F3843EDE2642}" srcOrd="1" destOrd="0" presId="urn:microsoft.com/office/officeart/2005/8/layout/chevron2"/>
    <dgm:cxn modelId="{A888D5AA-1765-46CF-AFDB-C9669A2358F9}" type="presParOf" srcId="{21DFBC9D-78EB-4D80-97D7-DD23E38E1E00}" destId="{5E39E623-9AF4-4AE7-A028-0A02CDC5BFBE}" srcOrd="5" destOrd="0" presId="urn:microsoft.com/office/officeart/2005/8/layout/chevron2"/>
    <dgm:cxn modelId="{FCF6F4C4-6721-4FD9-9E1B-457FC90D21FA}" type="presParOf" srcId="{21DFBC9D-78EB-4D80-97D7-DD23E38E1E00}" destId="{9090D5D8-0C81-415F-A830-64926B0A5B8B}" srcOrd="6" destOrd="0" presId="urn:microsoft.com/office/officeart/2005/8/layout/chevron2"/>
    <dgm:cxn modelId="{941FF0B8-9980-453C-8514-D62BBD126854}" type="presParOf" srcId="{9090D5D8-0C81-415F-A830-64926B0A5B8B}" destId="{251FB354-E45F-417C-A035-1674AEC2ECE5}" srcOrd="0" destOrd="0" presId="urn:microsoft.com/office/officeart/2005/8/layout/chevron2"/>
    <dgm:cxn modelId="{D49834F3-AE8C-4F94-8875-831B36AD00D8}" type="presParOf" srcId="{9090D5D8-0C81-415F-A830-64926B0A5B8B}" destId="{8D2DA7E6-F21F-46AC-9515-955600E8AA83}" srcOrd="1" destOrd="0" presId="urn:microsoft.com/office/officeart/2005/8/layout/chevron2"/>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E7E40BE-96E1-4C75-BDC9-A0FF4C84B10D}">
      <dsp:nvSpPr>
        <dsp:cNvPr id="0" name=""/>
        <dsp:cNvSpPr/>
      </dsp:nvSpPr>
      <dsp:spPr>
        <a:xfrm>
          <a:off x="607981" y="496"/>
          <a:ext cx="1603437" cy="580429"/>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Smaller spacing</a:t>
          </a:r>
          <a:endParaRPr lang="en-US" sz="1100" kern="1200" dirty="0"/>
        </a:p>
      </dsp:txBody>
      <dsp:txXfrm>
        <a:off x="607981" y="496"/>
        <a:ext cx="1603437" cy="580429"/>
      </dsp:txXfrm>
    </dsp:sp>
    <dsp:sp modelId="{D753F1B1-40A6-4CFD-8427-654F03A62E43}">
      <dsp:nvSpPr>
        <dsp:cNvPr id="0" name=""/>
        <dsp:cNvSpPr/>
      </dsp:nvSpPr>
      <dsp:spPr>
        <a:xfrm rot="5400000">
          <a:off x="1300869" y="595436"/>
          <a:ext cx="217661" cy="261193"/>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rot="5400000">
        <a:off x="1300869" y="595436"/>
        <a:ext cx="217661" cy="261193"/>
      </dsp:txXfrm>
    </dsp:sp>
    <dsp:sp modelId="{38A74CD7-6B99-420C-A333-6AC162394F15}">
      <dsp:nvSpPr>
        <dsp:cNvPr id="0" name=""/>
        <dsp:cNvSpPr/>
      </dsp:nvSpPr>
      <dsp:spPr>
        <a:xfrm>
          <a:off x="607981" y="871140"/>
          <a:ext cx="1603437" cy="580429"/>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Reduces the distance a particle has to fall before being “captured”</a:t>
          </a:r>
          <a:endParaRPr lang="en-US" sz="1100" kern="1200" dirty="0"/>
        </a:p>
      </dsp:txBody>
      <dsp:txXfrm>
        <a:off x="607981" y="871140"/>
        <a:ext cx="1603437" cy="580429"/>
      </dsp:txXfrm>
    </dsp:sp>
    <dsp:sp modelId="{508CFBB6-7FC9-44A3-AFB9-196D098D1D7E}">
      <dsp:nvSpPr>
        <dsp:cNvPr id="0" name=""/>
        <dsp:cNvSpPr/>
      </dsp:nvSpPr>
      <dsp:spPr>
        <a:xfrm rot="5400000">
          <a:off x="1300869" y="1466081"/>
          <a:ext cx="217661" cy="261193"/>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rot="5400000">
        <a:off x="1300869" y="1466081"/>
        <a:ext cx="217661" cy="261193"/>
      </dsp:txXfrm>
    </dsp:sp>
    <dsp:sp modelId="{90875CE8-E1E5-4BB5-91E5-52A89C411F50}">
      <dsp:nvSpPr>
        <dsp:cNvPr id="0" name=""/>
        <dsp:cNvSpPr/>
      </dsp:nvSpPr>
      <dsp:spPr>
        <a:xfrm>
          <a:off x="607981" y="1741785"/>
          <a:ext cx="1603437" cy="580429"/>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Reduces plate settler height</a:t>
          </a:r>
        </a:p>
      </dsp:txBody>
      <dsp:txXfrm>
        <a:off x="607981" y="1741785"/>
        <a:ext cx="1603437" cy="580429"/>
      </dsp:txXfrm>
    </dsp:sp>
    <dsp:sp modelId="{BD5F78E2-B2A7-43D5-B0C9-2643E94CBF05}">
      <dsp:nvSpPr>
        <dsp:cNvPr id="0" name=""/>
        <dsp:cNvSpPr/>
      </dsp:nvSpPr>
      <dsp:spPr>
        <a:xfrm rot="5400000">
          <a:off x="1300869" y="2336725"/>
          <a:ext cx="217661" cy="261193"/>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rot="5400000">
        <a:off x="1300869" y="2336725"/>
        <a:ext cx="217661" cy="261193"/>
      </dsp:txXfrm>
    </dsp:sp>
    <dsp:sp modelId="{78D0978E-E911-4CAD-B47E-B3A10AA202DD}">
      <dsp:nvSpPr>
        <dsp:cNvPr id="0" name=""/>
        <dsp:cNvSpPr/>
      </dsp:nvSpPr>
      <dsp:spPr>
        <a:xfrm>
          <a:off x="607981" y="2612429"/>
          <a:ext cx="1603437" cy="580429"/>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Shallower Sedimentation tanks</a:t>
          </a:r>
        </a:p>
      </dsp:txBody>
      <dsp:txXfrm>
        <a:off x="607981" y="2612429"/>
        <a:ext cx="1603437" cy="580429"/>
      </dsp:txXfrm>
    </dsp:sp>
    <dsp:sp modelId="{34D1C3E9-17C1-4CC0-81BB-C4EAB2F7AC87}">
      <dsp:nvSpPr>
        <dsp:cNvPr id="0" name=""/>
        <dsp:cNvSpPr/>
      </dsp:nvSpPr>
      <dsp:spPr>
        <a:xfrm rot="5400000">
          <a:off x="1300869" y="3207370"/>
          <a:ext cx="217661" cy="261193"/>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rot="5400000">
        <a:off x="1300869" y="3207370"/>
        <a:ext cx="217661" cy="261193"/>
      </dsp:txXfrm>
    </dsp:sp>
    <dsp:sp modelId="{1337E1BB-54F5-43BD-90D7-A954DB5DEBF1}">
      <dsp:nvSpPr>
        <dsp:cNvPr id="0" name=""/>
        <dsp:cNvSpPr/>
      </dsp:nvSpPr>
      <dsp:spPr>
        <a:xfrm>
          <a:off x="607981" y="3483074"/>
          <a:ext cx="1603437" cy="580429"/>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Reduces Construction costs</a:t>
          </a:r>
          <a:endParaRPr lang="en-US" sz="1100" kern="1200" dirty="0"/>
        </a:p>
      </dsp:txBody>
      <dsp:txXfrm>
        <a:off x="607981" y="3483074"/>
        <a:ext cx="1603437" cy="58042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EB9DEE8-DBC3-4DCC-844C-EC2E75443FEE}">
      <dsp:nvSpPr>
        <dsp:cNvPr id="0" name=""/>
        <dsp:cNvSpPr/>
      </dsp:nvSpPr>
      <dsp:spPr>
        <a:xfrm rot="5400000">
          <a:off x="-204802" y="206847"/>
          <a:ext cx="1365349" cy="95574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Data</a:t>
          </a:r>
          <a:endParaRPr lang="en-US" sz="1400" kern="1200" dirty="0"/>
        </a:p>
      </dsp:txBody>
      <dsp:txXfrm rot="5400000">
        <a:off x="-204802" y="206847"/>
        <a:ext cx="1365349" cy="955744"/>
      </dsp:txXfrm>
    </dsp:sp>
    <dsp:sp modelId="{926A2A9D-5796-4DCF-85FB-FB76DFA13A09}">
      <dsp:nvSpPr>
        <dsp:cNvPr id="0" name=""/>
        <dsp:cNvSpPr/>
      </dsp:nvSpPr>
      <dsp:spPr>
        <a:xfrm rot="5400000">
          <a:off x="3269368" y="-2354985"/>
          <a:ext cx="887476" cy="559745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t>Raw data</a:t>
          </a:r>
          <a:endParaRPr lang="en-US" sz="2100" kern="1200" dirty="0"/>
        </a:p>
        <a:p>
          <a:pPr marL="228600" lvl="1" indent="-228600" algn="l" defTabSz="933450">
            <a:lnSpc>
              <a:spcPct val="90000"/>
            </a:lnSpc>
            <a:spcBef>
              <a:spcPct val="0"/>
            </a:spcBef>
            <a:spcAft>
              <a:spcPct val="15000"/>
            </a:spcAft>
            <a:buChar char="••"/>
          </a:pPr>
          <a:r>
            <a:rPr lang="en-US" sz="2100" kern="1200" dirty="0" smtClean="0"/>
            <a:t>Metafile (information about the experiment)</a:t>
          </a:r>
          <a:endParaRPr lang="en-US" sz="2100" kern="1200" dirty="0"/>
        </a:p>
      </dsp:txBody>
      <dsp:txXfrm rot="5400000">
        <a:off x="3269368" y="-2354985"/>
        <a:ext cx="887476" cy="5597455"/>
      </dsp:txXfrm>
    </dsp:sp>
    <dsp:sp modelId="{AC769F42-BF1D-4C23-AF1C-5BB21EEFD81C}">
      <dsp:nvSpPr>
        <dsp:cNvPr id="0" name=""/>
        <dsp:cNvSpPr/>
      </dsp:nvSpPr>
      <dsp:spPr>
        <a:xfrm rot="5400000">
          <a:off x="-204802" y="1426767"/>
          <a:ext cx="1365349" cy="95574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MathCAD</a:t>
          </a:r>
          <a:endParaRPr lang="en-US" sz="1400" kern="1200" dirty="0"/>
        </a:p>
      </dsp:txBody>
      <dsp:txXfrm rot="5400000">
        <a:off x="-204802" y="1426767"/>
        <a:ext cx="1365349" cy="955744"/>
      </dsp:txXfrm>
    </dsp:sp>
    <dsp:sp modelId="{323BFF61-75BB-4EAA-9348-66765A3D65D9}">
      <dsp:nvSpPr>
        <dsp:cNvPr id="0" name=""/>
        <dsp:cNvSpPr/>
      </dsp:nvSpPr>
      <dsp:spPr>
        <a:xfrm rot="5400000">
          <a:off x="3310733" y="-1133024"/>
          <a:ext cx="887476" cy="559745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t>Collects data</a:t>
          </a:r>
          <a:endParaRPr lang="en-US" sz="2100" kern="1200" dirty="0"/>
        </a:p>
        <a:p>
          <a:pPr marL="228600" lvl="1" indent="-228600" algn="l" defTabSz="933450">
            <a:lnSpc>
              <a:spcPct val="90000"/>
            </a:lnSpc>
            <a:spcBef>
              <a:spcPct val="0"/>
            </a:spcBef>
            <a:spcAft>
              <a:spcPct val="15000"/>
            </a:spcAft>
            <a:buChar char="••"/>
          </a:pPr>
          <a:r>
            <a:rPr lang="en-US" sz="2100" kern="1200" dirty="0" smtClean="0"/>
            <a:t>Loading + Withdrawal</a:t>
          </a:r>
          <a:endParaRPr lang="en-US" sz="2100" kern="1200" dirty="0"/>
        </a:p>
      </dsp:txBody>
      <dsp:txXfrm rot="5400000">
        <a:off x="3310733" y="-1133024"/>
        <a:ext cx="887476" cy="5597455"/>
      </dsp:txXfrm>
    </dsp:sp>
    <dsp:sp modelId="{0D302CB8-E0C5-44AB-B5BE-F137B96F76BD}">
      <dsp:nvSpPr>
        <dsp:cNvPr id="0" name=""/>
        <dsp:cNvSpPr/>
      </dsp:nvSpPr>
      <dsp:spPr>
        <a:xfrm rot="5400000">
          <a:off x="-204802" y="2646688"/>
          <a:ext cx="1365349" cy="95574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Calculations</a:t>
          </a:r>
          <a:endParaRPr lang="en-US" sz="1400" kern="1200" dirty="0"/>
        </a:p>
      </dsp:txBody>
      <dsp:txXfrm rot="5400000">
        <a:off x="-204802" y="2646688"/>
        <a:ext cx="1365349" cy="955744"/>
      </dsp:txXfrm>
    </dsp:sp>
    <dsp:sp modelId="{C1B46A89-1493-4094-852D-F3843EDE2642}">
      <dsp:nvSpPr>
        <dsp:cNvPr id="0" name=""/>
        <dsp:cNvSpPr/>
      </dsp:nvSpPr>
      <dsp:spPr>
        <a:xfrm rot="5400000">
          <a:off x="3310733" y="109127"/>
          <a:ext cx="887476" cy="559745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t>Statistics</a:t>
          </a:r>
          <a:endParaRPr lang="en-US" sz="2100" kern="1200" dirty="0"/>
        </a:p>
        <a:p>
          <a:pPr marL="228600" lvl="1" indent="-228600" algn="l" defTabSz="933450">
            <a:lnSpc>
              <a:spcPct val="90000"/>
            </a:lnSpc>
            <a:spcBef>
              <a:spcPct val="0"/>
            </a:spcBef>
            <a:spcAft>
              <a:spcPct val="15000"/>
            </a:spcAft>
            <a:buChar char="••"/>
          </a:pPr>
          <a:r>
            <a:rPr lang="en-US" sz="2100" kern="1200" dirty="0" smtClean="0"/>
            <a:t>Percent removal, </a:t>
          </a:r>
          <a:r>
            <a:rPr lang="en-US" sz="2100" kern="1200" dirty="0" err="1" smtClean="0"/>
            <a:t>pC</a:t>
          </a:r>
          <a:r>
            <a:rPr lang="en-US" sz="2100" kern="1200" dirty="0" smtClean="0"/>
            <a:t>*</a:t>
          </a:r>
          <a:endParaRPr lang="en-US" sz="2100" kern="1200" dirty="0"/>
        </a:p>
      </dsp:txBody>
      <dsp:txXfrm rot="5400000">
        <a:off x="3310733" y="109127"/>
        <a:ext cx="887476" cy="5597455"/>
      </dsp:txXfrm>
    </dsp:sp>
    <dsp:sp modelId="{251FB354-E45F-417C-A035-1674AEC2ECE5}">
      <dsp:nvSpPr>
        <dsp:cNvPr id="0" name=""/>
        <dsp:cNvSpPr/>
      </dsp:nvSpPr>
      <dsp:spPr>
        <a:xfrm rot="5400000">
          <a:off x="-204802" y="3859945"/>
          <a:ext cx="1365349" cy="95574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Graphs</a:t>
          </a:r>
          <a:endParaRPr lang="en-US" sz="1400" kern="1200" dirty="0"/>
        </a:p>
      </dsp:txBody>
      <dsp:txXfrm rot="5400000">
        <a:off x="-204802" y="3859945"/>
        <a:ext cx="1365349" cy="955744"/>
      </dsp:txXfrm>
    </dsp:sp>
    <dsp:sp modelId="{8D2DA7E6-F21F-46AC-9515-955600E8AA83}">
      <dsp:nvSpPr>
        <dsp:cNvPr id="0" name=""/>
        <dsp:cNvSpPr/>
      </dsp:nvSpPr>
      <dsp:spPr>
        <a:xfrm rot="5400000">
          <a:off x="3310733" y="1306816"/>
          <a:ext cx="887476" cy="559745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t>Percent removal, </a:t>
          </a:r>
          <a:r>
            <a:rPr lang="en-US" sz="2100" kern="1200" dirty="0" err="1" smtClean="0"/>
            <a:t>pC</a:t>
          </a:r>
          <a:r>
            <a:rPr lang="en-US" sz="2100" kern="1200" dirty="0" smtClean="0"/>
            <a:t>* </a:t>
          </a:r>
          <a:r>
            <a:rPr lang="en-US" sz="2100" kern="1200" dirty="0" err="1" smtClean="0"/>
            <a:t>vs</a:t>
          </a:r>
          <a:r>
            <a:rPr lang="en-US" sz="2100" kern="1200" dirty="0" smtClean="0"/>
            <a:t> </a:t>
          </a:r>
          <a:r>
            <a:rPr lang="en-US" sz="2100" kern="1200" dirty="0" err="1" smtClean="0"/>
            <a:t>vgrad</a:t>
          </a:r>
          <a:endParaRPr lang="en-US" sz="2100" kern="1200" dirty="0"/>
        </a:p>
        <a:p>
          <a:pPr marL="228600" lvl="1" indent="-228600" algn="l" defTabSz="933450">
            <a:lnSpc>
              <a:spcPct val="90000"/>
            </a:lnSpc>
            <a:spcBef>
              <a:spcPct val="0"/>
            </a:spcBef>
            <a:spcAft>
              <a:spcPct val="15000"/>
            </a:spcAft>
            <a:buChar char="••"/>
          </a:pPr>
          <a:r>
            <a:rPr lang="en-US" sz="2100" kern="1200" dirty="0" smtClean="0"/>
            <a:t>Percent removal, </a:t>
          </a:r>
          <a:r>
            <a:rPr lang="en-US" sz="2100" kern="1200" dirty="0" err="1" smtClean="0"/>
            <a:t>pC</a:t>
          </a:r>
          <a:r>
            <a:rPr lang="en-US" sz="2100" kern="1200" dirty="0" smtClean="0"/>
            <a:t>* </a:t>
          </a:r>
          <a:r>
            <a:rPr lang="en-US" sz="2100" kern="1200" dirty="0" err="1" smtClean="0"/>
            <a:t>vs</a:t>
          </a:r>
          <a:r>
            <a:rPr lang="en-US" sz="2100" kern="1200" dirty="0" smtClean="0"/>
            <a:t> Pi ratio</a:t>
          </a:r>
          <a:endParaRPr lang="en-US" sz="2100" kern="1200" dirty="0"/>
        </a:p>
      </dsp:txBody>
      <dsp:txXfrm rot="5400000">
        <a:off x="3310733" y="1306816"/>
        <a:ext cx="887476" cy="5597455"/>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Arial" charset="0"/>
              </a:defRPr>
            </a:lvl1pPr>
          </a:lstStyle>
          <a:p>
            <a:endParaRPr lang="en-US"/>
          </a:p>
        </p:txBody>
      </p:sp>
      <p:sp>
        <p:nvSpPr>
          <p:cNvPr id="68611"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Arial" charset="0"/>
              </a:defRPr>
            </a:lvl1pPr>
          </a:lstStyle>
          <a:p>
            <a:endParaRPr lang="en-US" dirty="0"/>
          </a:p>
        </p:txBody>
      </p:sp>
      <p:sp>
        <p:nvSpPr>
          <p:cNvPr id="68612" name="Rectangle 4"/>
          <p:cNvSpPr>
            <a:spLocks noGrp="1" noChangeArrowheads="1"/>
          </p:cNvSpPr>
          <p:nvPr>
            <p:ph type="ftr" sz="quarter" idx="2"/>
          </p:nvPr>
        </p:nvSpPr>
        <p:spPr bwMode="auto">
          <a:xfrm>
            <a:off x="0" y="9120188"/>
            <a:ext cx="4724400"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Arial" charset="0"/>
              </a:defRPr>
            </a:lvl1pPr>
          </a:lstStyle>
          <a:p>
            <a:r>
              <a:rPr lang="en-US" dirty="0" smtClean="0"/>
              <a:t>CEE 4540: Sustainable Municipal Drinking Water Treatment</a:t>
            </a:r>
          </a:p>
          <a:p>
            <a:r>
              <a:rPr lang="en-US" dirty="0" smtClean="0"/>
              <a:t>Monroe Weber-Shirk</a:t>
            </a:r>
            <a:endParaRPr lang="en-US" dirty="0"/>
          </a:p>
        </p:txBody>
      </p:sp>
      <p:sp>
        <p:nvSpPr>
          <p:cNvPr id="68613"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Arial" charset="0"/>
              </a:defRPr>
            </a:lvl1pPr>
          </a:lstStyle>
          <a:p>
            <a:fld id="{E5858FC7-A491-4C1D-BE15-441EB2A2CED3}" type="slidenum">
              <a:rPr lang="en-US"/>
              <a:pPr/>
              <a:t>‹#›</a:t>
            </a:fld>
            <a:endParaRPr lang="en-US" dirty="0"/>
          </a:p>
        </p:txBody>
      </p:sp>
    </p:spTree>
    <p:extLst>
      <p:ext uri="{BB962C8B-B14F-4D97-AF65-F5344CB8AC3E}">
        <p14:creationId xmlns="" xmlns:p14="http://schemas.microsoft.com/office/powerpoint/2010/main" val="4435261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Arial" charset="0"/>
              </a:defRPr>
            </a:lvl1pPr>
          </a:lstStyle>
          <a:p>
            <a:endParaRPr lang="en-US"/>
          </a:p>
        </p:txBody>
      </p:sp>
      <p:sp>
        <p:nvSpPr>
          <p:cNvPr id="3075"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Arial" charset="0"/>
              </a:defRPr>
            </a:lvl1pPr>
          </a:lstStyle>
          <a:p>
            <a:endParaRPr lang="en-US"/>
          </a:p>
        </p:txBody>
      </p:sp>
      <p:sp>
        <p:nvSpPr>
          <p:cNvPr id="307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Arial" charset="0"/>
              </a:defRPr>
            </a:lvl1pPr>
          </a:lstStyle>
          <a:p>
            <a:endParaRPr lang="en-US"/>
          </a:p>
        </p:txBody>
      </p:sp>
      <p:sp>
        <p:nvSpPr>
          <p:cNvPr id="3079"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Arial" charset="0"/>
              </a:defRPr>
            </a:lvl1pPr>
          </a:lstStyle>
          <a:p>
            <a:fld id="{7913D7C8-1D10-4E5B-8A9B-B2BE7F2B7605}" type="slidenum">
              <a:rPr lang="en-US"/>
              <a:pPr/>
              <a:t>‹#›</a:t>
            </a:fld>
            <a:endParaRPr lang="en-US"/>
          </a:p>
        </p:txBody>
      </p:sp>
    </p:spTree>
    <p:extLst>
      <p:ext uri="{BB962C8B-B14F-4D97-AF65-F5344CB8AC3E}">
        <p14:creationId xmlns="" xmlns:p14="http://schemas.microsoft.com/office/powerpoint/2010/main" val="122538161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913D7C8-1D10-4E5B-8A9B-B2BE7F2B7605}"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Draw boxes/change layout.</a:t>
            </a:r>
          </a:p>
          <a:p>
            <a:pPr>
              <a:buFontTx/>
              <a:buChar char="-"/>
            </a:pPr>
            <a:endParaRPr lang="en-US" dirty="0" smtClean="0"/>
          </a:p>
          <a:p>
            <a:pPr>
              <a:buFontTx/>
              <a:buChar char="-"/>
            </a:pPr>
            <a:r>
              <a:rPr lang="en-US" dirty="0" smtClean="0"/>
              <a:t>Emphasize</a:t>
            </a:r>
            <a:r>
              <a:rPr lang="en-US" baseline="0" dirty="0" smtClean="0"/>
              <a:t> on the turbidity measurements we collect</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Relationships between %</a:t>
            </a:r>
            <a:r>
              <a:rPr lang="en-US" baseline="0" dirty="0" smtClean="0"/>
              <a:t> removal and velocity gradient (from experiment) and Pi ratio (from theory)</a:t>
            </a:r>
          </a:p>
          <a:p>
            <a:pPr>
              <a:buFontTx/>
              <a:buChar char="-"/>
            </a:pPr>
            <a:r>
              <a:rPr lang="en-US" baseline="0" dirty="0" smtClean="0"/>
              <a:t>- change graphs</a:t>
            </a:r>
          </a:p>
          <a:p>
            <a:pPr>
              <a:buFontTx/>
              <a:buChar char="-"/>
            </a:pPr>
            <a:r>
              <a:rPr lang="en-US" baseline="0" dirty="0" smtClean="0"/>
              <a:t>-re number</a:t>
            </a:r>
          </a:p>
          <a:p>
            <a:pPr>
              <a:buFontTx/>
              <a:buChar char="-"/>
            </a:pPr>
            <a:r>
              <a:rPr lang="en-US" baseline="0" dirty="0" smtClean="0"/>
              <a:t>-entrance region length</a:t>
            </a:r>
          </a:p>
          <a:p>
            <a:pPr>
              <a:buFontTx/>
              <a:buChar char="-"/>
            </a:pPr>
            <a:r>
              <a:rPr lang="en-US" baseline="0" dirty="0" smtClean="0"/>
              <a:t>negligible</a:t>
            </a:r>
          </a:p>
        </p:txBody>
      </p:sp>
      <p:sp>
        <p:nvSpPr>
          <p:cNvPr id="4" name="Slide Number Placeholder 3"/>
          <p:cNvSpPr>
            <a:spLocks noGrp="1"/>
          </p:cNvSpPr>
          <p:nvPr>
            <p:ph type="sldNum" sz="quarter" idx="10"/>
          </p:nvPr>
        </p:nvSpPr>
        <p:spPr/>
        <p:txBody>
          <a:bodyPr/>
          <a:lstStyle/>
          <a:p>
            <a:fld id="{7913D7C8-1D10-4E5B-8A9B-B2BE7F2B7605}"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 the field</a:t>
            </a:r>
            <a:endParaRPr lang="en-US" dirty="0"/>
          </a:p>
          <a:p>
            <a:r>
              <a:rPr lang="en-US" dirty="0" smtClean="0"/>
              <a:t>-</a:t>
            </a:r>
          </a:p>
        </p:txBody>
      </p:sp>
      <p:sp>
        <p:nvSpPr>
          <p:cNvPr id="4" name="Slide Number Placeholder 3"/>
          <p:cNvSpPr>
            <a:spLocks noGrp="1"/>
          </p:cNvSpPr>
          <p:nvPr>
            <p:ph type="sldNum" sz="quarter" idx="10"/>
          </p:nvPr>
        </p:nvSpPr>
        <p:spPr/>
        <p:txBody>
          <a:bodyPr/>
          <a:lstStyle/>
          <a:p>
            <a:fld id="{7913D7C8-1D10-4E5B-8A9B-B2BE7F2B7605}"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What have we done so far</a:t>
            </a:r>
          </a:p>
          <a:p>
            <a:pPr>
              <a:buFontTx/>
              <a:buChar char="-"/>
            </a:pPr>
            <a:r>
              <a:rPr lang="en-US" dirty="0" smtClean="0"/>
              <a:t> </a:t>
            </a:r>
            <a:r>
              <a:rPr lang="en-US" baseline="0" dirty="0" smtClean="0"/>
              <a:t> what are the future implications/suggestions?</a:t>
            </a:r>
          </a:p>
          <a:p>
            <a:pPr>
              <a:buFontTx/>
              <a:buChar char="-"/>
            </a:pPr>
            <a:endParaRPr lang="en-US" baseline="0" dirty="0" smtClean="0"/>
          </a:p>
          <a:p>
            <a:pPr>
              <a:buFontTx/>
              <a:buChar char="-"/>
            </a:pPr>
            <a:r>
              <a:rPr lang="en-US" baseline="0" dirty="0" smtClean="0"/>
              <a:t>Link to the data. As we saw in the graph, …</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Draw boxes/change layout</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More uniform</a:t>
            </a:r>
            <a:r>
              <a:rPr lang="en-US" baseline="0" dirty="0" smtClean="0"/>
              <a:t> flow distribution</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Your team will receive full credit for the teach-in if new team members participate in speaking, good visuals are used to clearly convey the concepts your team is working with, you try to follow the suggestions posted on this page and you respect the time limits.</a:t>
            </a:r>
          </a:p>
          <a:p>
            <a:r>
              <a:rPr lang="en-US" dirty="0" smtClean="0"/>
              <a:t>Don’t</a:t>
            </a:r>
            <a:r>
              <a:rPr lang="en-US" baseline="0" dirty="0" smtClean="0"/>
              <a:t> discuss why the height is the important</a:t>
            </a:r>
          </a:p>
          <a:p>
            <a:r>
              <a:rPr lang="en-US" dirty="0" err="1" smtClean="0"/>
              <a:t>Tr</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4</a:t>
            </a:fld>
            <a:endParaRPr lang="en-US"/>
          </a:p>
        </p:txBody>
      </p:sp>
    </p:spTree>
    <p:extLst>
      <p:ext uri="{BB962C8B-B14F-4D97-AF65-F5344CB8AC3E}">
        <p14:creationId xmlns="" xmlns:p14="http://schemas.microsoft.com/office/powerpoint/2010/main" val="895846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Draw boxes/change layout</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Capture velocity – only a definition</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Speak</a:t>
            </a:r>
            <a:r>
              <a:rPr lang="en-US" baseline="0" dirty="0" smtClean="0"/>
              <a:t> about Q plate</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a:t>
            </a:r>
            <a:r>
              <a:rPr lang="en-US" baseline="0" dirty="0" smtClean="0"/>
              <a:t> the “success condition” and “failure condition”.</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Looks like this slide is about Scaling down the real mechanism into an experimental design? (</a:t>
            </a:r>
            <a:r>
              <a:rPr lang="en-US" dirty="0" err="1" smtClean="0"/>
              <a:t>Cosme’s</a:t>
            </a:r>
            <a:r>
              <a:rPr lang="en-US" dirty="0" smtClean="0"/>
              <a:t> perception)</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170" name="Group 2"/>
          <p:cNvGrpSpPr>
            <a:grpSpLocks/>
          </p:cNvGrpSpPr>
          <p:nvPr/>
        </p:nvGrpSpPr>
        <p:grpSpPr bwMode="auto">
          <a:xfrm>
            <a:off x="0" y="0"/>
            <a:ext cx="9144000" cy="6858000"/>
            <a:chOff x="0" y="0"/>
            <a:chExt cx="5760" cy="4320"/>
          </a:xfrm>
        </p:grpSpPr>
        <p:pic>
          <p:nvPicPr>
            <p:cNvPr id="7171" name="Picture 3" descr="IMG_0249"/>
            <p:cNvPicPr>
              <a:picLocks noChangeAspect="1" noChangeArrowheads="1"/>
            </p:cNvPicPr>
            <p:nvPr/>
          </p:nvPicPr>
          <p:blipFill>
            <a:blip r:embed="rId2" cstate="print"/>
            <a:srcRect/>
            <a:stretch>
              <a:fillRect/>
            </a:stretch>
          </p:blipFill>
          <p:spPr bwMode="auto">
            <a:xfrm>
              <a:off x="0" y="0"/>
              <a:ext cx="5760" cy="4320"/>
            </a:xfrm>
            <a:prstGeom prst="rect">
              <a:avLst/>
            </a:prstGeom>
            <a:noFill/>
          </p:spPr>
        </p:pic>
        <p:pic>
          <p:nvPicPr>
            <p:cNvPr id="7172" name="Picture 4" descr="IMG_0249"/>
            <p:cNvPicPr>
              <a:picLocks noChangeAspect="1" noChangeArrowheads="1"/>
            </p:cNvPicPr>
            <p:nvPr userDrawn="1"/>
          </p:nvPicPr>
          <p:blipFill>
            <a:blip r:embed="rId2" cstate="print"/>
            <a:srcRect l="73334" t="74040" r="23334" b="17778"/>
            <a:stretch>
              <a:fillRect/>
            </a:stretch>
          </p:blipFill>
          <p:spPr bwMode="auto">
            <a:xfrm>
              <a:off x="4032" y="3216"/>
              <a:ext cx="192" cy="432"/>
            </a:xfrm>
            <a:prstGeom prst="rect">
              <a:avLst/>
            </a:prstGeom>
            <a:noFill/>
          </p:spPr>
        </p:pic>
        <p:pic>
          <p:nvPicPr>
            <p:cNvPr id="7173" name="Picture 5" descr="IMG_0249"/>
            <p:cNvPicPr>
              <a:picLocks noChangeAspect="1" noChangeArrowheads="1"/>
            </p:cNvPicPr>
            <p:nvPr userDrawn="1"/>
          </p:nvPicPr>
          <p:blipFill>
            <a:blip r:embed="rId2" cstate="print"/>
            <a:srcRect l="65834" t="84445" r="29166" b="13333"/>
            <a:stretch>
              <a:fillRect/>
            </a:stretch>
          </p:blipFill>
          <p:spPr bwMode="auto">
            <a:xfrm>
              <a:off x="3792" y="3552"/>
              <a:ext cx="288" cy="96"/>
            </a:xfrm>
            <a:prstGeom prst="rect">
              <a:avLst/>
            </a:prstGeom>
            <a:noFill/>
          </p:spPr>
        </p:pic>
      </p:grpSp>
      <p:sp>
        <p:nvSpPr>
          <p:cNvPr id="717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endParaRPr lang="en-US"/>
          </a:p>
        </p:txBody>
      </p:sp>
      <p:sp>
        <p:nvSpPr>
          <p:cNvPr id="7175" name="Rectangle 7"/>
          <p:cNvSpPr>
            <a:spLocks noGrp="1" noChangeArrowheads="1"/>
          </p:cNvSpPr>
          <p:nvPr>
            <p:ph type="dt" sz="half" idx="2"/>
          </p:nvPr>
        </p:nvSpPr>
        <p:spPr/>
        <p:txBody>
          <a:bodyPr/>
          <a:lstStyle>
            <a:lvl1pPr>
              <a:defRPr>
                <a:latin typeface="Arial" charset="0"/>
              </a:defRPr>
            </a:lvl1pPr>
          </a:lstStyle>
          <a:p>
            <a:endParaRPr lang="en-US"/>
          </a:p>
        </p:txBody>
      </p:sp>
      <p:sp>
        <p:nvSpPr>
          <p:cNvPr id="7176" name="Rectangle 8"/>
          <p:cNvSpPr>
            <a:spLocks noGrp="1" noChangeArrowheads="1"/>
          </p:cNvSpPr>
          <p:nvPr>
            <p:ph type="ftr" sz="quarter" idx="3"/>
          </p:nvPr>
        </p:nvSpPr>
        <p:spPr/>
        <p:txBody>
          <a:bodyPr/>
          <a:lstStyle>
            <a:lvl1pPr>
              <a:defRPr>
                <a:latin typeface="Arial" charset="0"/>
              </a:defRPr>
            </a:lvl1pPr>
          </a:lstStyle>
          <a:p>
            <a:endParaRPr lang="en-US" dirty="0"/>
          </a:p>
        </p:txBody>
      </p:sp>
      <p:sp>
        <p:nvSpPr>
          <p:cNvPr id="7177" name="Rectangle 9"/>
          <p:cNvSpPr>
            <a:spLocks noGrp="1" noChangeArrowheads="1"/>
          </p:cNvSpPr>
          <p:nvPr>
            <p:ph type="sldNum" sz="quarter" idx="4"/>
          </p:nvPr>
        </p:nvSpPr>
        <p:spPr/>
        <p:txBody>
          <a:bodyPr/>
          <a:lstStyle>
            <a:lvl1pPr>
              <a:defRPr>
                <a:latin typeface="Arial" charset="0"/>
              </a:defRPr>
            </a:lvl1pPr>
          </a:lstStyle>
          <a:p>
            <a:fld id="{35688495-61E6-4C43-9431-EA7C184628A2}" type="slidenum">
              <a:rPr lang="en-US"/>
              <a:pPr/>
              <a:t>‹#›</a:t>
            </a:fld>
            <a:endParaRPr lang="en-US"/>
          </a:p>
        </p:txBody>
      </p:sp>
      <p:sp>
        <p:nvSpPr>
          <p:cNvPr id="7178" name="Rectangle 10"/>
          <p:cNvSpPr>
            <a:spLocks noGrp="1" noChangeArrowheads="1"/>
          </p:cNvSpPr>
          <p:nvPr>
            <p:ph type="ctrTitle" sz="quarter"/>
          </p:nvPr>
        </p:nvSpPr>
        <p:spPr>
          <a:xfrm>
            <a:off x="1371600" y="990600"/>
            <a:ext cx="7772400" cy="1470025"/>
          </a:xfrm>
          <a:ln w="9525"/>
        </p:spPr>
        <p:txBody>
          <a:bodyPr/>
          <a:lstStyle>
            <a:lvl1pPr>
              <a:defRPr sz="5400"/>
            </a:lvl1pPr>
          </a:lstStyle>
          <a:p>
            <a:r>
              <a:rPr lang="en-US"/>
              <a:t>Click to edit Master title style</a:t>
            </a:r>
          </a:p>
        </p:txBody>
      </p:sp>
      <p:pic>
        <p:nvPicPr>
          <p:cNvPr id="7179" name="Picture 11" descr="AguaClara Logo Large"/>
          <p:cNvPicPr>
            <a:picLocks noChangeAspect="1" noChangeArrowheads="1"/>
          </p:cNvPicPr>
          <p:nvPr/>
        </p:nvPicPr>
        <p:blipFill>
          <a:blip r:embed="rId3" cstate="print"/>
          <a:srcRect/>
          <a:stretch>
            <a:fillRect/>
          </a:stretch>
        </p:blipFill>
        <p:spPr bwMode="auto">
          <a:xfrm>
            <a:off x="4953000" y="0"/>
            <a:ext cx="4191000" cy="1093788"/>
          </a:xfrm>
          <a:prstGeom prst="rect">
            <a:avLst/>
          </a:prstGeom>
          <a:noFill/>
        </p:spPr>
      </p:pic>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6CECB2E-A233-43CF-B1E2-6433B9CB7F1A}" type="slidenum">
              <a:rPr lang="en-US"/>
              <a:pPr/>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00A5AD3-08CC-4598-BE40-CD82AC38916C}" type="slidenum">
              <a:rPr lang="en-US"/>
              <a:pPr/>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2pPr>
              <a:buFont typeface="Courier New" pitchFamily="49" charset="0"/>
              <a:buChar char="o"/>
              <a:defRPr/>
            </a:lvl2pPr>
            <a:lvl3pPr>
              <a:buFont typeface="Arial" pitchFamily="34" charset="0"/>
              <a:buChar char="•"/>
              <a:defRPr/>
            </a:lvl3pPr>
            <a:lvl4pPr>
              <a:buFont typeface="Wingdings" pitchFamily="2" charset="2"/>
              <a:buChar char="§"/>
              <a:defRPr/>
            </a:lvl4pPr>
            <a:lvl5pPr>
              <a:buFont typeface="Wingdings" pitchFamily="2" charset="2"/>
              <a:buChar char="ü"/>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a:xfrm>
            <a:off x="4953000" y="6245225"/>
            <a:ext cx="2133600" cy="476250"/>
          </a:xfrm>
        </p:spPr>
        <p:txBody>
          <a:bodyPr/>
          <a:lstStyle>
            <a:lvl1pPr>
              <a:defRPr/>
            </a:lvl1pPr>
          </a:lstStyle>
          <a:p>
            <a:fld id="{33253CF1-E184-4C42-BF06-4252E09B8650}" type="slidenum">
              <a:rPr lang="en-US"/>
              <a:pPr/>
              <a:t>‹#›</a:t>
            </a:fld>
            <a:endParaRPr lang="en-US"/>
          </a:p>
        </p:txBody>
      </p:sp>
      <p:pic>
        <p:nvPicPr>
          <p:cNvPr id="7" name="Picture 5" descr="b"/>
          <p:cNvPicPr>
            <a:picLocks noChangeAspect="1" noChangeArrowheads="1"/>
          </p:cNvPicPr>
          <p:nvPr userDrawn="1"/>
        </p:nvPicPr>
        <p:blipFill>
          <a:blip r:embed="rId2" cstate="print"/>
          <a:srcRect/>
          <a:stretch>
            <a:fillRect/>
          </a:stretch>
        </p:blipFill>
        <p:spPr bwMode="auto">
          <a:xfrm>
            <a:off x="7209971" y="6206898"/>
            <a:ext cx="1934029" cy="574902"/>
          </a:xfrm>
          <a:prstGeom prst="rect">
            <a:avLst/>
          </a:prstGeom>
          <a:noFill/>
          <a:ln w="9525">
            <a:noFill/>
            <a:miter lim="800000"/>
            <a:headEnd/>
            <a:tailEnd/>
          </a:ln>
        </p:spPr>
      </p:pic>
      <p:pic>
        <p:nvPicPr>
          <p:cNvPr id="8" name="Picture 6" descr="a"/>
          <p:cNvPicPr>
            <a:picLocks noChangeAspect="1" noChangeArrowheads="1"/>
          </p:cNvPicPr>
          <p:nvPr userDrawn="1"/>
        </p:nvPicPr>
        <p:blipFill>
          <a:blip r:embed="rId3" cstate="print"/>
          <a:srcRect r="4546"/>
          <a:stretch>
            <a:fillRect/>
          </a:stretch>
        </p:blipFill>
        <p:spPr bwMode="auto">
          <a:xfrm>
            <a:off x="0" y="6224588"/>
            <a:ext cx="1981200" cy="5572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3859674A-2335-4D63-923F-889337434E61}" type="slidenum">
              <a:rPr lang="en-US"/>
              <a:pPr/>
              <a:t>‹#›</a:t>
            </a:fld>
            <a:endParaRPr lang="en-US"/>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85492B4-78F1-42E2-AFF8-75AECCA8D8C9}" type="slidenum">
              <a:rPr lang="en-US"/>
              <a:pPr/>
              <a:t>‹#›</a:t>
            </a:fld>
            <a:endParaRPr lang="en-US"/>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7426DE9-936A-4892-B48E-BC5981E69B5D}" type="slidenum">
              <a:rPr lang="en-US"/>
              <a:pPr/>
              <a:t>‹#›</a:t>
            </a:fld>
            <a:endParaRPr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4B7A795-0F78-44F3-A0FC-134940021AE9}" type="slidenum">
              <a:rPr lang="en-US"/>
              <a:pPr/>
              <a:t>‹#›</a:t>
            </a:fld>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3AA8437-DF20-408E-9EC8-9AD0F83404AE}" type="slidenum">
              <a:rPr lang="en-US"/>
              <a:pPr/>
              <a:t>‹#›</a:t>
            </a:fld>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1E97E3B-4BD4-4D27-AA52-CBAF8D6425BD}" type="slidenum">
              <a:rPr lang="en-US"/>
              <a:pPr/>
              <a:t>‹#›</a:t>
            </a:fld>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CE4635F-EEFC-45D6-A1A7-222B36D010FF}" type="slidenum">
              <a:rPr lang="en-US"/>
              <a:pPr/>
              <a:t>‹#›</a:t>
            </a:fld>
            <a:endParaRPr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28600"/>
            <a:ext cx="8458200" cy="1143000"/>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p>
        </p:txBody>
      </p:sp>
      <p:sp>
        <p:nvSpPr>
          <p:cNvPr id="614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dirty="0"/>
          </a:p>
        </p:txBody>
      </p:sp>
      <p:sp>
        <p:nvSpPr>
          <p:cNvPr id="615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F5E825E6-5608-4DD7-9AF8-76D49B509DEE}" type="slidenum">
              <a:rPr lang="en-US"/>
              <a:pPr/>
              <a:t>‹#›</a:t>
            </a:fld>
            <a:endParaRPr lang="en-US" dirty="0"/>
          </a:p>
        </p:txBody>
      </p:sp>
      <p:sp>
        <p:nvSpPr>
          <p:cNvPr id="6151" name="Line 7"/>
          <p:cNvSpPr>
            <a:spLocks noChangeShapeType="1"/>
          </p:cNvSpPr>
          <p:nvPr/>
        </p:nvSpPr>
        <p:spPr bwMode="auto">
          <a:xfrm>
            <a:off x="0" y="1447800"/>
            <a:ext cx="9144000" cy="0"/>
          </a:xfrm>
          <a:prstGeom prst="line">
            <a:avLst/>
          </a:prstGeom>
          <a:noFill/>
          <a:ln w="76200" cmpd="tri">
            <a:solidFill>
              <a:schemeClr val="accent1"/>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p:fade/>
  </p:transition>
  <p:timing>
    <p:tnLst>
      <p:par>
        <p:cTn id="1" dur="indefinite" restart="never" nodeType="tmRoot"/>
      </p:par>
    </p:tnLst>
  </p:timing>
  <p:hf hdr="0" ftr="0" dt="0"/>
  <p:txStyles>
    <p:titleStyle>
      <a:lvl1pPr algn="ctr" rtl="0" fontAlgn="base">
        <a:spcBef>
          <a:spcPct val="0"/>
        </a:spcBef>
        <a:spcAft>
          <a:spcPct val="0"/>
        </a:spcAft>
        <a:defRPr sz="4400" b="1">
          <a:solidFill>
            <a:schemeClr val="tx2"/>
          </a:solidFill>
          <a:latin typeface="+mj-lt"/>
          <a:ea typeface="+mj-ea"/>
          <a:cs typeface="+mj-cs"/>
        </a:defRPr>
      </a:lvl1pPr>
      <a:lvl2pPr algn="ctr" rtl="0" fontAlgn="base">
        <a:spcBef>
          <a:spcPct val="0"/>
        </a:spcBef>
        <a:spcAft>
          <a:spcPct val="0"/>
        </a:spcAft>
        <a:defRPr sz="4400" b="1">
          <a:solidFill>
            <a:schemeClr val="tx2"/>
          </a:solidFill>
          <a:latin typeface="Candara" pitchFamily="34" charset="0"/>
        </a:defRPr>
      </a:lvl2pPr>
      <a:lvl3pPr algn="ctr" rtl="0" fontAlgn="base">
        <a:spcBef>
          <a:spcPct val="0"/>
        </a:spcBef>
        <a:spcAft>
          <a:spcPct val="0"/>
        </a:spcAft>
        <a:defRPr sz="4400" b="1">
          <a:solidFill>
            <a:schemeClr val="tx2"/>
          </a:solidFill>
          <a:latin typeface="Candara" pitchFamily="34" charset="0"/>
        </a:defRPr>
      </a:lvl3pPr>
      <a:lvl4pPr algn="ctr" rtl="0" fontAlgn="base">
        <a:spcBef>
          <a:spcPct val="0"/>
        </a:spcBef>
        <a:spcAft>
          <a:spcPct val="0"/>
        </a:spcAft>
        <a:defRPr sz="4400" b="1">
          <a:solidFill>
            <a:schemeClr val="tx2"/>
          </a:solidFill>
          <a:latin typeface="Candara" pitchFamily="34" charset="0"/>
        </a:defRPr>
      </a:lvl4pPr>
      <a:lvl5pPr algn="ctr" rtl="0" fontAlgn="base">
        <a:spcBef>
          <a:spcPct val="0"/>
        </a:spcBef>
        <a:spcAft>
          <a:spcPct val="0"/>
        </a:spcAft>
        <a:defRPr sz="4400" b="1">
          <a:solidFill>
            <a:schemeClr val="tx2"/>
          </a:solidFill>
          <a:latin typeface="Candara" pitchFamily="34" charset="0"/>
        </a:defRPr>
      </a:lvl5pPr>
      <a:lvl6pPr marL="457200" algn="ctr" rtl="0" fontAlgn="base">
        <a:spcBef>
          <a:spcPct val="0"/>
        </a:spcBef>
        <a:spcAft>
          <a:spcPct val="0"/>
        </a:spcAft>
        <a:defRPr sz="4400" b="1">
          <a:solidFill>
            <a:schemeClr val="tx2"/>
          </a:solidFill>
          <a:latin typeface="Candara" pitchFamily="34" charset="0"/>
        </a:defRPr>
      </a:lvl6pPr>
      <a:lvl7pPr marL="914400" algn="ctr" rtl="0" fontAlgn="base">
        <a:spcBef>
          <a:spcPct val="0"/>
        </a:spcBef>
        <a:spcAft>
          <a:spcPct val="0"/>
        </a:spcAft>
        <a:defRPr sz="4400" b="1">
          <a:solidFill>
            <a:schemeClr val="tx2"/>
          </a:solidFill>
          <a:latin typeface="Candara" pitchFamily="34" charset="0"/>
        </a:defRPr>
      </a:lvl7pPr>
      <a:lvl8pPr marL="1371600" algn="ctr" rtl="0" fontAlgn="base">
        <a:spcBef>
          <a:spcPct val="0"/>
        </a:spcBef>
        <a:spcAft>
          <a:spcPct val="0"/>
        </a:spcAft>
        <a:defRPr sz="4400" b="1">
          <a:solidFill>
            <a:schemeClr val="tx2"/>
          </a:solidFill>
          <a:latin typeface="Candara" pitchFamily="34" charset="0"/>
        </a:defRPr>
      </a:lvl8pPr>
      <a:lvl9pPr marL="1828800" algn="ctr" rtl="0" fontAlgn="base">
        <a:spcBef>
          <a:spcPct val="0"/>
        </a:spcBef>
        <a:spcAft>
          <a:spcPct val="0"/>
        </a:spcAft>
        <a:defRPr sz="4400" b="1">
          <a:solidFill>
            <a:schemeClr val="tx2"/>
          </a:solidFill>
          <a:latin typeface="Candara" pitchFamily="34" charset="0"/>
        </a:defRPr>
      </a:lvl9pPr>
    </p:titleStyle>
    <p:bodyStyle>
      <a:lvl1pPr marL="342900" indent="-342900" algn="l" rtl="0" fontAlgn="base">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fontAlgn="base">
        <a:spcBef>
          <a:spcPct val="20000"/>
        </a:spcBef>
        <a:spcAft>
          <a:spcPct val="0"/>
        </a:spcAft>
        <a:buFont typeface="Wingdings" pitchFamily="2" charset="2"/>
        <a:buChar char="Ø"/>
        <a:defRPr sz="2800">
          <a:solidFill>
            <a:schemeClr val="tx1"/>
          </a:solidFill>
          <a:latin typeface="+mn-lt"/>
        </a:defRPr>
      </a:lvl2pPr>
      <a:lvl3pPr marL="1143000" indent="-228600" algn="l" rtl="0" fontAlgn="base">
        <a:spcBef>
          <a:spcPct val="20000"/>
        </a:spcBef>
        <a:spcAft>
          <a:spcPct val="0"/>
        </a:spcAft>
        <a:buFont typeface="Wingdings" pitchFamily="2" charset="2"/>
        <a:buChar char="Ø"/>
        <a:defRPr sz="2400">
          <a:solidFill>
            <a:schemeClr val="tx1"/>
          </a:solidFill>
          <a:latin typeface="+mn-lt"/>
        </a:defRPr>
      </a:lvl3pPr>
      <a:lvl4pPr marL="1600200" indent="-228600" algn="l" rtl="0" fontAlgn="base">
        <a:spcBef>
          <a:spcPct val="20000"/>
        </a:spcBef>
        <a:spcAft>
          <a:spcPct val="0"/>
        </a:spcAft>
        <a:buFont typeface="Wingdings" pitchFamily="2" charset="2"/>
        <a:buChar char="Ø"/>
        <a:defRPr sz="2000">
          <a:solidFill>
            <a:schemeClr val="tx1"/>
          </a:solidFill>
          <a:latin typeface="+mn-lt"/>
        </a:defRPr>
      </a:lvl4pPr>
      <a:lvl5pPr marL="2057400" indent="-228600" algn="l" rtl="0" fontAlgn="base">
        <a:spcBef>
          <a:spcPct val="20000"/>
        </a:spcBef>
        <a:spcAft>
          <a:spcPct val="0"/>
        </a:spcAft>
        <a:buFont typeface="Wingdings" pitchFamily="2" charset="2"/>
        <a:buChar char="Ø"/>
        <a:defRPr sz="2000">
          <a:solidFill>
            <a:schemeClr val="tx1"/>
          </a:solidFill>
          <a:latin typeface="+mn-lt"/>
        </a:defRPr>
      </a:lvl5pPr>
      <a:lvl6pPr marL="2514600" indent="-228600" algn="l" rtl="0" fontAlgn="base">
        <a:spcBef>
          <a:spcPct val="20000"/>
        </a:spcBef>
        <a:spcAft>
          <a:spcPct val="0"/>
        </a:spcAft>
        <a:buFont typeface="Wingdings" pitchFamily="2" charset="2"/>
        <a:buChar char="Ø"/>
        <a:defRPr sz="2000">
          <a:solidFill>
            <a:schemeClr val="tx1"/>
          </a:solidFill>
          <a:latin typeface="+mn-lt"/>
        </a:defRPr>
      </a:lvl6pPr>
      <a:lvl7pPr marL="2971800" indent="-228600" algn="l" rtl="0" fontAlgn="base">
        <a:spcBef>
          <a:spcPct val="20000"/>
        </a:spcBef>
        <a:spcAft>
          <a:spcPct val="0"/>
        </a:spcAft>
        <a:buFont typeface="Wingdings" pitchFamily="2" charset="2"/>
        <a:buChar char="Ø"/>
        <a:defRPr sz="2000">
          <a:solidFill>
            <a:schemeClr val="tx1"/>
          </a:solidFill>
          <a:latin typeface="+mn-lt"/>
        </a:defRPr>
      </a:lvl7pPr>
      <a:lvl8pPr marL="3429000" indent="-228600" algn="l" rtl="0" fontAlgn="base">
        <a:spcBef>
          <a:spcPct val="20000"/>
        </a:spcBef>
        <a:spcAft>
          <a:spcPct val="0"/>
        </a:spcAft>
        <a:buFont typeface="Wingdings" pitchFamily="2" charset="2"/>
        <a:buChar char="Ø"/>
        <a:defRPr sz="2000">
          <a:solidFill>
            <a:schemeClr val="tx1"/>
          </a:solidFill>
          <a:latin typeface="+mn-lt"/>
        </a:defRPr>
      </a:lvl8pPr>
      <a:lvl9pPr marL="3886200" indent="-228600" algn="l" rtl="0" fontAlgn="base">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microsoft.com/office/2007/relationships/diagramDrawing" Target="../diagrams/drawing2.xml"/><Relationship Id="rId3" Type="http://schemas.openxmlformats.org/officeDocument/2006/relationships/image" Target="../media/image13.png"/><Relationship Id="rId7" Type="http://schemas.openxmlformats.org/officeDocument/2006/relationships/diagramLayout" Target="../diagrams/layout1.xml"/><Relationship Id="rId12" Type="http://schemas.openxmlformats.org/officeDocument/2006/relationships/oleObject" Target="../embeddings/oleObject4.bin"/><Relationship Id="rId2" Type="http://schemas.openxmlformats.org/officeDocument/2006/relationships/slideLayout" Target="../slideLayouts/slideLayout4.xml"/><Relationship Id="rId1" Type="http://schemas.openxmlformats.org/officeDocument/2006/relationships/vmlDrawing" Target="../drawings/vmlDrawing4.vml"/><Relationship Id="rId6" Type="http://schemas.openxmlformats.org/officeDocument/2006/relationships/diagramData" Target="../diagrams/data1.xml"/><Relationship Id="rId11" Type="http://schemas.openxmlformats.org/officeDocument/2006/relationships/image" Target="../media/image17.png"/><Relationship Id="rId5" Type="http://schemas.openxmlformats.org/officeDocument/2006/relationships/image" Target="../media/image15.png"/><Relationship Id="rId10" Type="http://schemas.openxmlformats.org/officeDocument/2006/relationships/image" Target="../media/image16.png"/><Relationship Id="rId4" Type="http://schemas.openxmlformats.org/officeDocument/2006/relationships/image" Target="../media/image14.png"/><Relationship Id="rId9" Type="http://schemas.openxmlformats.org/officeDocument/2006/relationships/diagramColors" Target="../diagrams/colors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vmlDrawing" Target="../drawings/vmlDrawing5.vml"/><Relationship Id="rId6" Type="http://schemas.openxmlformats.org/officeDocument/2006/relationships/oleObject" Target="../embeddings/oleObject5.bin"/><Relationship Id="rId5" Type="http://schemas.openxmlformats.org/officeDocument/2006/relationships/chart" Target="../charts/chart2.xml"/><Relationship Id="rId4" Type="http://schemas.openxmlformats.org/officeDocument/2006/relationships/chart" Target="../charts/chart1.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22.png"/><Relationship Id="rId4" Type="http://schemas.openxmlformats.org/officeDocument/2006/relationships/oleObject" Target="../embeddings/oleObject6.bin"/></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slideLayout" Target="../slideLayouts/slideLayout4.xml"/><Relationship Id="rId4" Type="http://schemas.openxmlformats.org/officeDocument/2006/relationships/image" Target="../media/image28.wmf"/></Relationships>
</file>

<file path=ppt/slides/_rels/slide22.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7.png"/><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4724400" y="4519612"/>
            <a:ext cx="4343400" cy="2262188"/>
          </a:xfrm>
        </p:spPr>
        <p:txBody>
          <a:bodyPr/>
          <a:lstStyle/>
          <a:p>
            <a:r>
              <a:rPr lang="en-US" dirty="0" smtClean="0">
                <a:solidFill>
                  <a:schemeClr val="tx2">
                    <a:lumMod val="60000"/>
                    <a:lumOff val="40000"/>
                  </a:schemeClr>
                </a:solidFill>
              </a:rPr>
              <a:t>Ying Zhang </a:t>
            </a:r>
          </a:p>
          <a:p>
            <a:r>
              <a:rPr lang="en-US" dirty="0" smtClean="0">
                <a:solidFill>
                  <a:schemeClr val="tx2">
                    <a:lumMod val="60000"/>
                    <a:lumOff val="40000"/>
                  </a:schemeClr>
                </a:solidFill>
              </a:rPr>
              <a:t>Adela </a:t>
            </a:r>
            <a:r>
              <a:rPr lang="en-US" dirty="0" err="1" smtClean="0">
                <a:solidFill>
                  <a:schemeClr val="tx2">
                    <a:lumMod val="60000"/>
                    <a:lumOff val="40000"/>
                  </a:schemeClr>
                </a:solidFill>
              </a:rPr>
              <a:t>Kuzmiakova</a:t>
            </a:r>
            <a:endParaRPr lang="en-US" dirty="0" smtClean="0">
              <a:solidFill>
                <a:schemeClr val="tx2">
                  <a:lumMod val="60000"/>
                  <a:lumOff val="40000"/>
                </a:schemeClr>
              </a:solidFill>
            </a:endParaRPr>
          </a:p>
          <a:p>
            <a:r>
              <a:rPr lang="en-US" dirty="0" smtClean="0">
                <a:solidFill>
                  <a:schemeClr val="tx2">
                    <a:lumMod val="60000"/>
                    <a:lumOff val="40000"/>
                  </a:schemeClr>
                </a:solidFill>
              </a:rPr>
              <a:t>Ashleigh </a:t>
            </a:r>
            <a:r>
              <a:rPr lang="en-US" dirty="0" err="1" smtClean="0">
                <a:solidFill>
                  <a:schemeClr val="tx2">
                    <a:lumMod val="60000"/>
                    <a:lumOff val="40000"/>
                  </a:schemeClr>
                </a:solidFill>
              </a:rPr>
              <a:t>Choi</a:t>
            </a:r>
            <a:endParaRPr lang="en-US" dirty="0" smtClean="0">
              <a:solidFill>
                <a:schemeClr val="tx2">
                  <a:lumMod val="60000"/>
                  <a:lumOff val="40000"/>
                </a:schemeClr>
              </a:solidFill>
            </a:endParaRPr>
          </a:p>
          <a:p>
            <a:r>
              <a:rPr lang="en-US" dirty="0" err="1" smtClean="0">
                <a:solidFill>
                  <a:schemeClr val="tx2">
                    <a:lumMod val="60000"/>
                    <a:lumOff val="40000"/>
                  </a:schemeClr>
                </a:solidFill>
              </a:rPr>
              <a:t>Cosme</a:t>
            </a:r>
            <a:r>
              <a:rPr lang="en-US" dirty="0" smtClean="0">
                <a:solidFill>
                  <a:schemeClr val="tx2">
                    <a:lumMod val="60000"/>
                    <a:lumOff val="40000"/>
                  </a:schemeClr>
                </a:solidFill>
              </a:rPr>
              <a:t> </a:t>
            </a:r>
            <a:r>
              <a:rPr lang="en-US" dirty="0" err="1" smtClean="0">
                <a:solidFill>
                  <a:schemeClr val="tx2">
                    <a:lumMod val="60000"/>
                    <a:lumOff val="40000"/>
                  </a:schemeClr>
                </a:solidFill>
              </a:rPr>
              <a:t>Somogyi</a:t>
            </a:r>
            <a:endParaRPr lang="en-US" dirty="0">
              <a:solidFill>
                <a:schemeClr val="tx2">
                  <a:lumMod val="60000"/>
                  <a:lumOff val="40000"/>
                </a:schemeClr>
              </a:solidFill>
            </a:endParaRPr>
          </a:p>
        </p:txBody>
      </p:sp>
      <p:sp>
        <p:nvSpPr>
          <p:cNvPr id="6" name="Title 5"/>
          <p:cNvSpPr>
            <a:spLocks noGrp="1"/>
          </p:cNvSpPr>
          <p:nvPr>
            <p:ph type="ctrTitle" sz="quarter"/>
          </p:nvPr>
        </p:nvSpPr>
        <p:spPr/>
        <p:txBody>
          <a:bodyPr/>
          <a:lstStyle/>
          <a:p>
            <a:r>
              <a:rPr lang="en-US" dirty="0" smtClean="0"/>
              <a:t>Plate Settlers Spacing</a:t>
            </a:r>
            <a:endParaRPr lang="en-US" dirty="0"/>
          </a:p>
        </p:txBody>
      </p:sp>
      <p:pic>
        <p:nvPicPr>
          <p:cNvPr id="5" name="Picture 6" descr="a"/>
          <p:cNvPicPr>
            <a:picLocks noChangeAspect="1" noChangeArrowheads="1"/>
          </p:cNvPicPr>
          <p:nvPr/>
        </p:nvPicPr>
        <p:blipFill>
          <a:blip r:embed="rId2" cstate="print"/>
          <a:srcRect r="4546"/>
          <a:stretch>
            <a:fillRect/>
          </a:stretch>
        </p:blipFill>
        <p:spPr bwMode="auto">
          <a:xfrm>
            <a:off x="0" y="6300788"/>
            <a:ext cx="1981200" cy="5572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Experimental Design</a:t>
            </a:r>
            <a:endParaRPr lang="en-US" dirty="0"/>
          </a:p>
        </p:txBody>
      </p:sp>
      <p:sp>
        <p:nvSpPr>
          <p:cNvPr id="11" name="Content Placeholder 10"/>
          <p:cNvSpPr>
            <a:spLocks noGrp="1"/>
          </p:cNvSpPr>
          <p:nvPr>
            <p:ph idx="1"/>
          </p:nvPr>
        </p:nvSpPr>
        <p:spPr>
          <a:xfrm>
            <a:off x="457200" y="1600200"/>
            <a:ext cx="8382000" cy="4525963"/>
          </a:xfrm>
        </p:spPr>
        <p:txBody>
          <a:bodyPr/>
          <a:lstStyle/>
          <a:p>
            <a:r>
              <a:rPr lang="en-US" dirty="0" smtClean="0"/>
              <a:t>Small scale AguaClara plant with </a:t>
            </a:r>
          </a:p>
          <a:p>
            <a:pPr lvl="1"/>
            <a:r>
              <a:rPr lang="en-US" dirty="0" smtClean="0"/>
              <a:t>Constants, e.g.:</a:t>
            </a:r>
          </a:p>
          <a:p>
            <a:pPr lvl="2"/>
            <a:r>
              <a:rPr lang="en-US" dirty="0" smtClean="0"/>
              <a:t>Capture Velocity = 0.10 mm/s</a:t>
            </a:r>
          </a:p>
          <a:p>
            <a:pPr lvl="2"/>
            <a:r>
              <a:rPr lang="en-US" dirty="0" smtClean="0"/>
              <a:t>S=1/4” and </a:t>
            </a:r>
            <a:r>
              <a:rPr lang="el-GR" dirty="0" smtClean="0">
                <a:latin typeface="Century Schoolbook"/>
              </a:rPr>
              <a:t></a:t>
            </a:r>
            <a:r>
              <a:rPr lang="en-US" dirty="0" smtClean="0">
                <a:latin typeface="Century Schoolbook"/>
              </a:rPr>
              <a:t>=60˚</a:t>
            </a:r>
            <a:endParaRPr lang="en-US" dirty="0" smtClean="0"/>
          </a:p>
          <a:p>
            <a:pPr lvl="2"/>
            <a:r>
              <a:rPr lang="en-US" dirty="0" smtClean="0"/>
              <a:t>Raw water turbidity = 100 NTU</a:t>
            </a:r>
          </a:p>
          <a:p>
            <a:pPr lvl="2"/>
            <a:r>
              <a:rPr lang="en-US" dirty="0" smtClean="0"/>
              <a:t>Plant flow rate = 300 </a:t>
            </a:r>
            <a:r>
              <a:rPr lang="en-US" dirty="0" err="1" smtClean="0"/>
              <a:t>mL</a:t>
            </a:r>
            <a:r>
              <a:rPr lang="en-US" dirty="0" smtClean="0"/>
              <a:t>/min</a:t>
            </a:r>
          </a:p>
          <a:p>
            <a:pPr lvl="1"/>
            <a:r>
              <a:rPr lang="en-US" dirty="0" smtClean="0"/>
              <a:t>Varying Parameters:</a:t>
            </a:r>
          </a:p>
          <a:p>
            <a:pPr lvl="2"/>
            <a:r>
              <a:rPr lang="en-US" dirty="0" err="1" smtClean="0"/>
              <a:t>Qplate</a:t>
            </a:r>
            <a:r>
              <a:rPr lang="en-US" dirty="0" smtClean="0"/>
              <a:t> ; Corresponds to different tubes Lengths (L)</a:t>
            </a:r>
            <a:endParaRPr lang="en-US" baseline="-25000" dirty="0" smtClean="0"/>
          </a:p>
          <a:p>
            <a:pPr lvl="1"/>
            <a:r>
              <a:rPr lang="en-US" dirty="0" smtClean="0"/>
              <a:t>Measured: Turbidities</a:t>
            </a:r>
          </a:p>
        </p:txBody>
      </p:sp>
      <p:grpSp>
        <p:nvGrpSpPr>
          <p:cNvPr id="26" name="Group 25"/>
          <p:cNvGrpSpPr/>
          <p:nvPr/>
        </p:nvGrpSpPr>
        <p:grpSpPr>
          <a:xfrm>
            <a:off x="5791200" y="2057400"/>
            <a:ext cx="3124200" cy="3216544"/>
            <a:chOff x="1" y="3641456"/>
            <a:chExt cx="3124200" cy="3216544"/>
          </a:xfrm>
        </p:grpSpPr>
        <p:cxnSp>
          <p:nvCxnSpPr>
            <p:cNvPr id="27" name="Straight Connector 26"/>
            <p:cNvCxnSpPr/>
            <p:nvPr/>
          </p:nvCxnSpPr>
          <p:spPr>
            <a:xfrm rot="7200000">
              <a:off x="10595" y="4751658"/>
              <a:ext cx="2221992" cy="1588"/>
            </a:xfrm>
            <a:prstGeom prst="line">
              <a:avLst/>
            </a:prstGeom>
            <a:ln>
              <a:solidFill>
                <a:schemeClr val="tx1"/>
              </a:solidFill>
              <a:headEnd type="stealth" w="lg" len="med"/>
              <a:tailEnd type="stealth" w="lg" len="med"/>
            </a:ln>
          </p:spPr>
          <p:style>
            <a:lnRef idx="1">
              <a:schemeClr val="accent1"/>
            </a:lnRef>
            <a:fillRef idx="0">
              <a:schemeClr val="accent1"/>
            </a:fillRef>
            <a:effectRef idx="0">
              <a:schemeClr val="accent1"/>
            </a:effectRef>
            <a:fontRef idx="minor">
              <a:schemeClr val="tx1"/>
            </a:fontRef>
          </p:style>
        </p:cxnSp>
        <p:grpSp>
          <p:nvGrpSpPr>
            <p:cNvPr id="28" name="Group 14"/>
            <p:cNvGrpSpPr/>
            <p:nvPr/>
          </p:nvGrpSpPr>
          <p:grpSpPr>
            <a:xfrm>
              <a:off x="1" y="3758978"/>
              <a:ext cx="3124200" cy="3099022"/>
              <a:chOff x="4953000" y="3301778"/>
              <a:chExt cx="3124200" cy="3099022"/>
            </a:xfrm>
          </p:grpSpPr>
          <p:cxnSp>
            <p:nvCxnSpPr>
              <p:cNvPr id="29" name="Straight Connector 28"/>
              <p:cNvCxnSpPr/>
              <p:nvPr/>
            </p:nvCxnSpPr>
            <p:spPr>
              <a:xfrm>
                <a:off x="4953000" y="5789612"/>
                <a:ext cx="3124200" cy="1588"/>
              </a:xfrm>
              <a:prstGeom prst="line">
                <a:avLst/>
              </a:prstGeom>
              <a:ln w="3175">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800000">
                <a:off x="5227509" y="5637318"/>
                <a:ext cx="1828800" cy="1588"/>
              </a:xfrm>
              <a:prstGeom prst="line">
                <a:avLst/>
              </a:prstGeom>
              <a:ln w="3175">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7200000">
                <a:off x="5829987" y="4797882"/>
                <a:ext cx="2286000" cy="1588"/>
              </a:xfrm>
              <a:prstGeom prst="line">
                <a:avLst/>
              </a:prstGeom>
              <a:ln w="60325" cmpd="sng">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7200000">
                <a:off x="5220388" y="4443984"/>
                <a:ext cx="2286000" cy="1588"/>
              </a:xfrm>
              <a:prstGeom prst="line">
                <a:avLst/>
              </a:prstGeom>
              <a:ln w="60325" cmpd="sng">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rot="1800000">
                <a:off x="6284162" y="4800494"/>
                <a:ext cx="609600" cy="15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4" name="Arc 33"/>
              <p:cNvSpPr/>
              <p:nvPr/>
            </p:nvSpPr>
            <p:spPr>
              <a:xfrm>
                <a:off x="6324600" y="5181600"/>
                <a:ext cx="914400" cy="121920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p:cNvSpPr txBox="1"/>
              <p:nvPr/>
            </p:nvSpPr>
            <p:spPr>
              <a:xfrm>
                <a:off x="5867400" y="4114800"/>
                <a:ext cx="228600" cy="338554"/>
              </a:xfrm>
              <a:prstGeom prst="rect">
                <a:avLst/>
              </a:prstGeom>
              <a:solidFill>
                <a:schemeClr val="bg1"/>
              </a:solidFill>
            </p:spPr>
            <p:txBody>
              <a:bodyPr wrap="square" rtlCol="0">
                <a:spAutoFit/>
              </a:bodyPr>
              <a:lstStyle/>
              <a:p>
                <a:r>
                  <a:rPr lang="en-US" sz="1600" i="1" dirty="0" smtClean="0">
                    <a:latin typeface="Cambria Math" pitchFamily="18" charset="0"/>
                    <a:ea typeface="Cambria Math" pitchFamily="18" charset="0"/>
                  </a:rPr>
                  <a:t>L</a:t>
                </a:r>
                <a:endParaRPr lang="en-US" sz="1600" i="1" dirty="0">
                  <a:latin typeface="Cambria Math" pitchFamily="18" charset="0"/>
                  <a:ea typeface="Cambria Math" pitchFamily="18" charset="0"/>
                </a:endParaRPr>
              </a:p>
            </p:txBody>
          </p:sp>
          <p:sp>
            <p:nvSpPr>
              <p:cNvPr id="36" name="TextBox 35"/>
              <p:cNvSpPr txBox="1"/>
              <p:nvPr/>
            </p:nvSpPr>
            <p:spPr>
              <a:xfrm>
                <a:off x="6477000" y="4614446"/>
                <a:ext cx="228600" cy="338554"/>
              </a:xfrm>
              <a:prstGeom prst="rect">
                <a:avLst/>
              </a:prstGeom>
              <a:solidFill>
                <a:schemeClr val="bg1"/>
              </a:solidFill>
            </p:spPr>
            <p:txBody>
              <a:bodyPr wrap="square" rtlCol="0">
                <a:spAutoFit/>
              </a:bodyPr>
              <a:lstStyle/>
              <a:p>
                <a:r>
                  <a:rPr lang="en-US" sz="1600" i="1" dirty="0" smtClean="0">
                    <a:latin typeface="Cambria Math" pitchFamily="18" charset="0"/>
                    <a:ea typeface="Cambria Math" pitchFamily="18" charset="0"/>
                  </a:rPr>
                  <a:t>S</a:t>
                </a:r>
                <a:endParaRPr lang="en-US" sz="1600" i="1" dirty="0">
                  <a:latin typeface="Cambria Math" pitchFamily="18" charset="0"/>
                  <a:ea typeface="Cambria Math" pitchFamily="18" charset="0"/>
                </a:endParaRPr>
              </a:p>
            </p:txBody>
          </p:sp>
          <p:sp>
            <p:nvSpPr>
              <p:cNvPr id="37" name="TextBox 36"/>
              <p:cNvSpPr txBox="1"/>
              <p:nvPr/>
            </p:nvSpPr>
            <p:spPr>
              <a:xfrm>
                <a:off x="7086600" y="5181600"/>
                <a:ext cx="457200" cy="381000"/>
              </a:xfrm>
              <a:prstGeom prst="rect">
                <a:avLst/>
              </a:prstGeom>
              <a:noFill/>
            </p:spPr>
            <p:txBody>
              <a:bodyPr wrap="square" rtlCol="0">
                <a:spAutoFit/>
              </a:bodyPr>
              <a:lstStyle/>
              <a:p>
                <a:r>
                  <a:rPr lang="en-US" dirty="0" smtClean="0">
                    <a:latin typeface="Cambria Math"/>
                    <a:ea typeface="Cambria Math"/>
                  </a:rPr>
                  <a:t>𝛼</a:t>
                </a:r>
                <a:endParaRPr lang="en-US" dirty="0">
                  <a:latin typeface="Cambria Math" pitchFamily="18" charset="0"/>
                  <a:ea typeface="Cambria Math" pitchFamily="18" charset="0"/>
                </a:endParaRPr>
              </a:p>
            </p:txBody>
          </p:sp>
          <p:cxnSp>
            <p:nvCxnSpPr>
              <p:cNvPr id="39" name="Straight Arrow Connector 38"/>
              <p:cNvCxnSpPr/>
              <p:nvPr/>
            </p:nvCxnSpPr>
            <p:spPr>
              <a:xfrm rot="5400000" flipH="1" flipV="1">
                <a:off x="5980772" y="5218772"/>
                <a:ext cx="549544" cy="290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sp>
        <p:nvSpPr>
          <p:cNvPr id="18" name="Slide Number Placeholder 17"/>
          <p:cNvSpPr>
            <a:spLocks noGrp="1"/>
          </p:cNvSpPr>
          <p:nvPr>
            <p:ph type="sldNum" sz="quarter" idx="12"/>
          </p:nvPr>
        </p:nvSpPr>
        <p:spPr/>
        <p:txBody>
          <a:bodyPr/>
          <a:lstStyle/>
          <a:p>
            <a:fld id="{33253CF1-E184-4C42-BF06-4252E09B8650}" type="slidenum">
              <a:rPr lang="en-US" smtClean="0"/>
              <a:pPr/>
              <a:t>10</a:t>
            </a:fld>
            <a:endParaRPr lang="en-US"/>
          </a:p>
        </p:txBody>
      </p:sp>
      <p:sp>
        <p:nvSpPr>
          <p:cNvPr id="20" name="TextBox 19"/>
          <p:cNvSpPr txBox="1"/>
          <p:nvPr/>
        </p:nvSpPr>
        <p:spPr>
          <a:xfrm>
            <a:off x="6553200" y="4343400"/>
            <a:ext cx="1447800" cy="369332"/>
          </a:xfrm>
          <a:prstGeom prst="rect">
            <a:avLst/>
          </a:prstGeom>
          <a:noFill/>
        </p:spPr>
        <p:txBody>
          <a:bodyPr wrap="square" rtlCol="0">
            <a:spAutoFit/>
          </a:bodyPr>
          <a:lstStyle/>
          <a:p>
            <a:r>
              <a:rPr lang="en-US" dirty="0" err="1" smtClean="0">
                <a:latin typeface="+mn-lt"/>
              </a:rPr>
              <a:t>Q</a:t>
            </a:r>
            <a:r>
              <a:rPr lang="en-US" baseline="-25000" dirty="0" err="1" smtClean="0">
                <a:latin typeface="+mn-lt"/>
              </a:rPr>
              <a:t>plate</a:t>
            </a:r>
            <a:endParaRPr lang="en-US" baseline="-25000" dirty="0">
              <a:latin typeface="+mn-lt"/>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Apparatus</a:t>
            </a:r>
            <a:endParaRPr lang="en-US" dirty="0"/>
          </a:p>
        </p:txBody>
      </p:sp>
      <p:pic>
        <p:nvPicPr>
          <p:cNvPr id="6146" name="Picture 2" descr="https://confluence.cornell.edu/download/attachments/140414990/SchematicExpFall2010.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819400" y="1524000"/>
            <a:ext cx="6324600" cy="5079343"/>
          </a:xfrm>
          <a:prstGeom prst="rect">
            <a:avLst/>
          </a:prstGeom>
          <a:noFill/>
          <a:extLst>
            <a:ext uri="{909E8E84-426E-40DD-AFC4-6F175D3DCCD1}">
              <a14:hiddenFill xmlns="" xmlns:a14="http://schemas.microsoft.com/office/drawing/2010/main">
                <a:solidFill>
                  <a:srgbClr val="FFFFFF"/>
                </a:solidFill>
              </a14:hiddenFill>
            </a:ext>
          </a:extLst>
        </p:spPr>
      </p:pic>
      <p:sp>
        <p:nvSpPr>
          <p:cNvPr id="8" name="Content Placeholder 7"/>
          <p:cNvSpPr>
            <a:spLocks noGrp="1"/>
          </p:cNvSpPr>
          <p:nvPr>
            <p:ph sz="half" idx="1"/>
          </p:nvPr>
        </p:nvSpPr>
        <p:spPr>
          <a:xfrm>
            <a:off x="457200" y="1600201"/>
            <a:ext cx="1828800" cy="609600"/>
          </a:xfrm>
        </p:spPr>
        <p:txBody>
          <a:bodyPr/>
          <a:lstStyle/>
          <a:p>
            <a:r>
              <a:rPr lang="en-US" dirty="0" smtClean="0"/>
              <a:t>4 States</a:t>
            </a:r>
            <a:endParaRPr lang="en-US" dirty="0"/>
          </a:p>
        </p:txBody>
      </p:sp>
      <p:sp>
        <p:nvSpPr>
          <p:cNvPr id="12" name="Rounded Rectangle 11"/>
          <p:cNvSpPr/>
          <p:nvPr/>
        </p:nvSpPr>
        <p:spPr bwMode="auto">
          <a:xfrm>
            <a:off x="304800" y="2286000"/>
            <a:ext cx="2438400" cy="408623"/>
          </a:xfrm>
          <a:prstGeom prst="roundRect">
            <a:avLst/>
          </a:prstGeom>
          <a:ln>
            <a:headEnd type="none" w="lg" len="med"/>
            <a:tailEnd type="none" w="lg"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entury Gothic" pitchFamily="34" charset="0"/>
                <a:cs typeface="Arial" charset="0"/>
              </a:rPr>
              <a:t>Raw Water</a:t>
            </a:r>
            <a:r>
              <a:rPr kumimoji="0" lang="en-US" sz="1800" b="0" i="0" u="none" strike="noStrike" cap="none" normalizeH="0" dirty="0" smtClean="0">
                <a:ln>
                  <a:noFill/>
                </a:ln>
                <a:solidFill>
                  <a:schemeClr val="tx1"/>
                </a:solidFill>
                <a:effectLst/>
                <a:latin typeface="Century Gothic" pitchFamily="34" charset="0"/>
                <a:cs typeface="Arial" charset="0"/>
              </a:rPr>
              <a:t> Turbidity</a:t>
            </a:r>
            <a:endParaRPr kumimoji="0" lang="en-US" sz="1800" b="0" i="0" u="none" strike="noStrike" cap="none" normalizeH="0" baseline="0" dirty="0" smtClean="0">
              <a:ln>
                <a:noFill/>
              </a:ln>
              <a:solidFill>
                <a:schemeClr val="tx1"/>
              </a:solidFill>
              <a:effectLst/>
              <a:latin typeface="Century Gothic" pitchFamily="34" charset="0"/>
              <a:cs typeface="Arial" charset="0"/>
            </a:endParaRPr>
          </a:p>
        </p:txBody>
      </p:sp>
      <p:sp>
        <p:nvSpPr>
          <p:cNvPr id="13" name="Rounded Rectangle 12"/>
          <p:cNvSpPr/>
          <p:nvPr/>
        </p:nvSpPr>
        <p:spPr bwMode="auto">
          <a:xfrm>
            <a:off x="152400" y="3352800"/>
            <a:ext cx="2742073" cy="408623"/>
          </a:xfrm>
          <a:prstGeom prst="roundRect">
            <a:avLst/>
          </a:prstGeom>
          <a:ln>
            <a:headEnd type="none" w="lg" len="med"/>
            <a:tailEnd type="none" w="lg"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entury Gothic" pitchFamily="34" charset="0"/>
                <a:cs typeface="Arial" charset="0"/>
              </a:rPr>
              <a:t>Floc</a:t>
            </a:r>
            <a:r>
              <a:rPr kumimoji="0" lang="en-US" sz="1800" b="0" i="0" u="none" strike="noStrike" cap="none" normalizeH="0" dirty="0" smtClean="0">
                <a:ln>
                  <a:noFill/>
                </a:ln>
                <a:solidFill>
                  <a:schemeClr val="tx1"/>
                </a:solidFill>
                <a:effectLst/>
                <a:latin typeface="Century Gothic" pitchFamily="34" charset="0"/>
                <a:cs typeface="Arial" charset="0"/>
              </a:rPr>
              <a:t> Blanket Formation</a:t>
            </a:r>
            <a:endParaRPr kumimoji="0" lang="en-US" sz="1800" b="0" i="0" u="none" strike="noStrike" cap="none" normalizeH="0" baseline="0" dirty="0" smtClean="0">
              <a:ln>
                <a:noFill/>
              </a:ln>
              <a:solidFill>
                <a:schemeClr val="tx1"/>
              </a:solidFill>
              <a:effectLst/>
              <a:latin typeface="Century Gothic" pitchFamily="34" charset="0"/>
              <a:cs typeface="Arial" charset="0"/>
            </a:endParaRPr>
          </a:p>
        </p:txBody>
      </p:sp>
      <p:sp>
        <p:nvSpPr>
          <p:cNvPr id="14" name="Rounded Rectangle 13"/>
          <p:cNvSpPr/>
          <p:nvPr/>
        </p:nvSpPr>
        <p:spPr bwMode="auto">
          <a:xfrm>
            <a:off x="304800" y="4620577"/>
            <a:ext cx="2438400" cy="408623"/>
          </a:xfrm>
          <a:prstGeom prst="roundRect">
            <a:avLst/>
          </a:prstGeom>
          <a:ln>
            <a:headEnd type="none" w="lg" len="med"/>
            <a:tailEnd type="none" w="lg"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entury Gothic" pitchFamily="34" charset="0"/>
                <a:cs typeface="Arial" charset="0"/>
              </a:rPr>
              <a:t>Loading State</a:t>
            </a:r>
          </a:p>
        </p:txBody>
      </p:sp>
      <p:sp>
        <p:nvSpPr>
          <p:cNvPr id="15" name="Rounded Rectangle 14"/>
          <p:cNvSpPr/>
          <p:nvPr/>
        </p:nvSpPr>
        <p:spPr bwMode="auto">
          <a:xfrm>
            <a:off x="304800" y="5763577"/>
            <a:ext cx="2438400" cy="408623"/>
          </a:xfrm>
          <a:prstGeom prst="roundRect">
            <a:avLst/>
          </a:prstGeom>
          <a:ln>
            <a:headEnd type="none" w="lg" len="med"/>
            <a:tailEnd type="none" w="lg"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entury Gothic" pitchFamily="34" charset="0"/>
                <a:cs typeface="Arial" charset="0"/>
              </a:rPr>
              <a:t>Withdrawal state</a:t>
            </a:r>
          </a:p>
        </p:txBody>
      </p:sp>
      <p:cxnSp>
        <p:nvCxnSpPr>
          <p:cNvPr id="17" name="Straight Arrow Connector 16"/>
          <p:cNvCxnSpPr>
            <a:stCxn id="12" idx="2"/>
            <a:endCxn id="13" idx="0"/>
          </p:cNvCxnSpPr>
          <p:nvPr/>
        </p:nvCxnSpPr>
        <p:spPr bwMode="auto">
          <a:xfrm rot="5400000">
            <a:off x="1194631" y="3023430"/>
            <a:ext cx="658177" cy="563"/>
          </a:xfrm>
          <a:prstGeom prst="straightConnector1">
            <a:avLst/>
          </a:prstGeom>
          <a:ln w="25400">
            <a:headEnd type="none" w="lg" len="med"/>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3" idx="2"/>
            <a:endCxn id="14" idx="0"/>
          </p:cNvCxnSpPr>
          <p:nvPr/>
        </p:nvCxnSpPr>
        <p:spPr bwMode="auto">
          <a:xfrm rot="16200000" flipH="1">
            <a:off x="1094141" y="4190718"/>
            <a:ext cx="859154" cy="563"/>
          </a:xfrm>
          <a:prstGeom prst="straightConnector1">
            <a:avLst/>
          </a:prstGeom>
          <a:ln w="25400">
            <a:headEnd type="none" w="lg" len="med"/>
            <a:tailEnd type="arrow"/>
          </a:ln>
        </p:spPr>
        <p:style>
          <a:lnRef idx="1">
            <a:schemeClr val="accent2"/>
          </a:lnRef>
          <a:fillRef idx="0">
            <a:schemeClr val="accent2"/>
          </a:fillRef>
          <a:effectRef idx="0">
            <a:schemeClr val="accent2"/>
          </a:effectRef>
          <a:fontRef idx="minor">
            <a:schemeClr val="tx1"/>
          </a:fontRef>
        </p:style>
      </p:cxnSp>
      <p:cxnSp>
        <p:nvCxnSpPr>
          <p:cNvPr id="22" name="Straight Arrow Connector 21"/>
          <p:cNvCxnSpPr>
            <a:stCxn id="14" idx="2"/>
            <a:endCxn id="15" idx="0"/>
          </p:cNvCxnSpPr>
          <p:nvPr/>
        </p:nvCxnSpPr>
        <p:spPr bwMode="auto">
          <a:xfrm rot="5400000">
            <a:off x="1156812" y="5396388"/>
            <a:ext cx="734377" cy="1588"/>
          </a:xfrm>
          <a:prstGeom prst="straightConnector1">
            <a:avLst/>
          </a:prstGeom>
          <a:ln w="25400">
            <a:headEnd type="none" w="lg" len="med"/>
            <a:tailEnd type="arrow"/>
          </a:ln>
        </p:spPr>
        <p:style>
          <a:lnRef idx="1">
            <a:schemeClr val="accent3"/>
          </a:lnRef>
          <a:fillRef idx="0">
            <a:schemeClr val="accent3"/>
          </a:fillRef>
          <a:effectRef idx="0">
            <a:schemeClr val="accent3"/>
          </a:effectRef>
          <a:fontRef idx="minor">
            <a:schemeClr val="tx1"/>
          </a:fontRef>
        </p:style>
      </p:cxnSp>
      <p:cxnSp>
        <p:nvCxnSpPr>
          <p:cNvPr id="31" name="Elbow Connector 30"/>
          <p:cNvCxnSpPr>
            <a:stCxn id="15" idx="1"/>
            <a:endCxn id="14" idx="1"/>
          </p:cNvCxnSpPr>
          <p:nvPr/>
        </p:nvCxnSpPr>
        <p:spPr bwMode="auto">
          <a:xfrm rot="10800000">
            <a:off x="304800" y="4824889"/>
            <a:ext cx="1588" cy="1143000"/>
          </a:xfrm>
          <a:prstGeom prst="bentConnector3">
            <a:avLst>
              <a:gd name="adj1" fmla="val 14395466"/>
            </a:avLst>
          </a:prstGeom>
          <a:ln w="25400">
            <a:headEnd type="none" w="lg" len="med"/>
            <a:tailEnd type="arrow"/>
          </a:ln>
        </p:spPr>
        <p:style>
          <a:lnRef idx="1">
            <a:schemeClr val="accent4"/>
          </a:lnRef>
          <a:fillRef idx="0">
            <a:schemeClr val="accent4"/>
          </a:fillRef>
          <a:effectRef idx="0">
            <a:schemeClr val="accent4"/>
          </a:effectRef>
          <a:fontRef idx="minor">
            <a:schemeClr val="tx1"/>
          </a:fontRef>
        </p:style>
      </p:cxnSp>
      <p:sp>
        <p:nvSpPr>
          <p:cNvPr id="35" name="Rounded Rectangle 34"/>
          <p:cNvSpPr/>
          <p:nvPr/>
        </p:nvSpPr>
        <p:spPr bwMode="auto">
          <a:xfrm>
            <a:off x="2971800" y="1600200"/>
            <a:ext cx="2651760" cy="2286000"/>
          </a:xfrm>
          <a:prstGeom prst="roundRect">
            <a:avLst/>
          </a:prstGeom>
          <a:noFill/>
          <a:ln w="28575" cap="flat" cmpd="sng" algn="ctr">
            <a:solidFill>
              <a:schemeClr val="accent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39" name="L-Shape 38"/>
          <p:cNvSpPr/>
          <p:nvPr/>
        </p:nvSpPr>
        <p:spPr bwMode="auto">
          <a:xfrm>
            <a:off x="5791200" y="3962400"/>
            <a:ext cx="3120390" cy="2743200"/>
          </a:xfrm>
          <a:prstGeom prst="corner">
            <a:avLst>
              <a:gd name="adj1" fmla="val 43653"/>
              <a:gd name="adj2" fmla="val 67556"/>
            </a:avLst>
          </a:prstGeom>
          <a:noFill/>
          <a:ln w="28575" cap="rnd" cmpd="sng" algn="ctr">
            <a:solidFill>
              <a:schemeClr val="accent3"/>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41" name="Rounded Rectangle 40"/>
          <p:cNvSpPr/>
          <p:nvPr/>
        </p:nvSpPr>
        <p:spPr bwMode="auto">
          <a:xfrm>
            <a:off x="5867400" y="4087176"/>
            <a:ext cx="3048000" cy="2651760"/>
          </a:xfrm>
          <a:prstGeom prst="roundRect">
            <a:avLst/>
          </a:prstGeom>
          <a:noFill/>
          <a:ln w="28575" cap="flat" cmpd="sng" algn="ctr">
            <a:solidFill>
              <a:schemeClr val="accent4"/>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37" name="Rounded Rectangle 36"/>
          <p:cNvSpPr/>
          <p:nvPr/>
        </p:nvSpPr>
        <p:spPr bwMode="auto">
          <a:xfrm>
            <a:off x="2971800" y="1600200"/>
            <a:ext cx="3810000" cy="5105400"/>
          </a:xfrm>
          <a:prstGeom prst="roundRect">
            <a:avLst/>
          </a:prstGeom>
          <a:noFill/>
          <a:ln w="28575" cap="flat" cmpd="sng" algn="ctr">
            <a:solidFill>
              <a:schemeClr val="accent2"/>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8" name="Slide Number Placeholder 17"/>
          <p:cNvSpPr>
            <a:spLocks noGrp="1"/>
          </p:cNvSpPr>
          <p:nvPr>
            <p:ph type="sldNum" sz="quarter" idx="12"/>
          </p:nvPr>
        </p:nvSpPr>
        <p:spPr/>
        <p:txBody>
          <a:bodyPr/>
          <a:lstStyle/>
          <a:p>
            <a:fld id="{485492B4-78F1-42E2-AFF8-75AECCA8D8C9}" type="slidenum">
              <a:rPr lang="en-US" smtClean="0"/>
              <a:pPr/>
              <a:t>11</a:t>
            </a:fld>
            <a:endParaRPr lang="en-US"/>
          </a:p>
        </p:txBody>
      </p:sp>
    </p:spTree>
    <p:extLst>
      <p:ext uri="{BB962C8B-B14F-4D97-AF65-F5344CB8AC3E}">
        <p14:creationId xmlns="" xmlns:p14="http://schemas.microsoft.com/office/powerpoint/2010/main" val="12519385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1000"/>
                                        <p:tgtEl>
                                          <p:spTgt spid="3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1000"/>
                                        <p:tgtEl>
                                          <p:spTgt spid="3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00"/>
                                        <p:tgtEl>
                                          <p:spTgt spid="2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1000"/>
                                        <p:tgtEl>
                                          <p:spTgt spid="39"/>
                                        </p:tgtEl>
                                      </p:cBhvr>
                                    </p:animEffect>
                                  </p:childTnLst>
                                </p:cTn>
                              </p:par>
                              <p:par>
                                <p:cTn id="33" presetID="10" presetClass="exit" presetSubtype="0" fill="hold" grpId="1" nodeType="withEffect">
                                  <p:stCondLst>
                                    <p:cond delay="0"/>
                                  </p:stCondLst>
                                  <p:childTnLst>
                                    <p:animEffect transition="out" filter="fade">
                                      <p:cBhvr>
                                        <p:cTn id="34" dur="1000"/>
                                        <p:tgtEl>
                                          <p:spTgt spid="37"/>
                                        </p:tgtEl>
                                      </p:cBhvr>
                                    </p:animEffect>
                                    <p:set>
                                      <p:cBhvr>
                                        <p:cTn id="35" dur="1" fill="hold">
                                          <p:stCondLst>
                                            <p:cond delay="999"/>
                                          </p:stCondLst>
                                        </p:cTn>
                                        <p:tgtEl>
                                          <p:spTgt spid="37"/>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00"/>
                                        <p:tgtEl>
                                          <p:spTgt spid="35"/>
                                        </p:tgtEl>
                                      </p:cBhvr>
                                    </p:animEffect>
                                    <p:set>
                                      <p:cBhvr>
                                        <p:cTn id="38" dur="1" fill="hold">
                                          <p:stCondLst>
                                            <p:cond delay="999"/>
                                          </p:stCondLst>
                                        </p:cTn>
                                        <p:tgtEl>
                                          <p:spTgt spid="35"/>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childTnLst>
                                </p:cTn>
                              </p:par>
                              <p:par>
                                <p:cTn id="47" presetID="10" presetClass="entr" presetSubtype="0" fill="hold"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1000"/>
                                        <p:tgtEl>
                                          <p:spTgt spid="3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35" grpId="0" animBg="1"/>
      <p:bldP spid="35" grpId="1" animBg="1"/>
      <p:bldP spid="39" grpId="0" animBg="1"/>
      <p:bldP spid="41" grpId="0" animBg="1"/>
      <p:bldP spid="37" grpId="0" animBg="1"/>
      <p:bldP spid="37"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s://confluence.cornell.edu/download/attachments/140414990/SchematicExpFall2010.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81000" y="1600201"/>
            <a:ext cx="1138575" cy="914400"/>
          </a:xfrm>
          <a:prstGeom prst="rect">
            <a:avLst/>
          </a:prstGeom>
          <a:noFill/>
          <a:extLst>
            <a:ext uri="{909E8E84-426E-40DD-AFC4-6F175D3DCCD1}">
              <a14:hiddenFill xmlns=""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4" cstate="print"/>
          <a:srcRect l="53333" t="26381" r="41429" b="64476"/>
          <a:stretch>
            <a:fillRect/>
          </a:stretch>
        </p:blipFill>
        <p:spPr bwMode="auto">
          <a:xfrm>
            <a:off x="609600" y="1905000"/>
            <a:ext cx="488950" cy="533400"/>
          </a:xfrm>
          <a:prstGeom prst="rect">
            <a:avLst/>
          </a:prstGeom>
          <a:noFill/>
          <a:ln w="9525">
            <a:noFill/>
            <a:miter lim="800000"/>
            <a:headEnd/>
            <a:tailEnd/>
          </a:ln>
          <a:effectLst/>
        </p:spPr>
      </p:pic>
      <p:pic>
        <p:nvPicPr>
          <p:cNvPr id="1026" name="Picture 2"/>
          <p:cNvPicPr>
            <a:picLocks noChangeAspect="1" noChangeArrowheads="1"/>
          </p:cNvPicPr>
          <p:nvPr/>
        </p:nvPicPr>
        <p:blipFill>
          <a:blip r:embed="rId5" cstate="print"/>
          <a:srcRect l="46667" t="33524" r="48571" b="61143"/>
          <a:stretch>
            <a:fillRect/>
          </a:stretch>
        </p:blipFill>
        <p:spPr bwMode="auto">
          <a:xfrm>
            <a:off x="609600" y="2895600"/>
            <a:ext cx="762000" cy="53340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Data Analysis</a:t>
            </a:r>
            <a:endParaRPr lang="en-US" dirty="0"/>
          </a:p>
        </p:txBody>
      </p:sp>
      <p:graphicFrame>
        <p:nvGraphicFramePr>
          <p:cNvPr id="5" name="Content Placeholder 4"/>
          <p:cNvGraphicFramePr>
            <a:graphicFrameLocks noGrp="1"/>
          </p:cNvGraphicFramePr>
          <p:nvPr>
            <p:ph sz="half" idx="2"/>
          </p:nvPr>
        </p:nvGraphicFramePr>
        <p:xfrm>
          <a:off x="2133600" y="1600200"/>
          <a:ext cx="6553200" cy="50292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8" name="Down Arrow 7"/>
          <p:cNvSpPr/>
          <p:nvPr/>
        </p:nvSpPr>
        <p:spPr bwMode="auto">
          <a:xfrm>
            <a:off x="762000" y="2438400"/>
            <a:ext cx="228600" cy="457200"/>
          </a:xfrm>
          <a:prstGeom prst="downArrow">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22" name="Down Arrow 21"/>
          <p:cNvSpPr/>
          <p:nvPr/>
        </p:nvSpPr>
        <p:spPr bwMode="auto">
          <a:xfrm>
            <a:off x="762000" y="3581400"/>
            <a:ext cx="228600" cy="457200"/>
          </a:xfrm>
          <a:prstGeom prst="downArrow">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23" name="Down Arrow 22"/>
          <p:cNvSpPr/>
          <p:nvPr/>
        </p:nvSpPr>
        <p:spPr bwMode="auto">
          <a:xfrm>
            <a:off x="762000" y="4419600"/>
            <a:ext cx="228600" cy="457200"/>
          </a:xfrm>
          <a:prstGeom prst="downArrow">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pic>
        <p:nvPicPr>
          <p:cNvPr id="25" name="Picture 4"/>
          <p:cNvPicPr>
            <a:picLocks noChangeAspect="1" noChangeArrowheads="1"/>
          </p:cNvPicPr>
          <p:nvPr/>
        </p:nvPicPr>
        <p:blipFill>
          <a:blip r:embed="rId10" cstate="print"/>
          <a:srcRect l="4286" t="49524" r="59048" b="8571"/>
          <a:stretch>
            <a:fillRect/>
          </a:stretch>
        </p:blipFill>
        <p:spPr bwMode="auto">
          <a:xfrm>
            <a:off x="304800" y="4876800"/>
            <a:ext cx="1600200" cy="1143000"/>
          </a:xfrm>
          <a:prstGeom prst="rect">
            <a:avLst/>
          </a:prstGeom>
          <a:noFill/>
          <a:ln w="9525">
            <a:noFill/>
            <a:miter lim="800000"/>
            <a:headEnd/>
            <a:tailEnd/>
          </a:ln>
          <a:effectLst/>
        </p:spPr>
      </p:pic>
      <p:pic>
        <p:nvPicPr>
          <p:cNvPr id="14" name="Picture 13" descr="Picture1.png"/>
          <p:cNvPicPr>
            <a:picLocks noChangeAspect="1"/>
          </p:cNvPicPr>
          <p:nvPr/>
        </p:nvPicPr>
        <p:blipFill>
          <a:blip r:embed="rId11" cstate="print"/>
          <a:stretch>
            <a:fillRect/>
          </a:stretch>
        </p:blipFill>
        <p:spPr>
          <a:xfrm>
            <a:off x="381000" y="3962400"/>
            <a:ext cx="1200813" cy="420589"/>
          </a:xfrm>
          <a:prstGeom prst="rect">
            <a:avLst/>
          </a:prstGeom>
        </p:spPr>
      </p:pic>
      <p:sp>
        <p:nvSpPr>
          <p:cNvPr id="12" name="Slide Number Placeholder 11"/>
          <p:cNvSpPr>
            <a:spLocks noGrp="1"/>
          </p:cNvSpPr>
          <p:nvPr>
            <p:ph type="sldNum" sz="quarter" idx="12"/>
          </p:nvPr>
        </p:nvSpPr>
        <p:spPr/>
        <p:txBody>
          <a:bodyPr/>
          <a:lstStyle/>
          <a:p>
            <a:fld id="{485492B4-78F1-42E2-AFF8-75AECCA8D8C9}" type="slidenum">
              <a:rPr lang="en-US" smtClean="0"/>
              <a:pPr/>
              <a:t>12</a:t>
            </a:fld>
            <a:endParaRPr lang="en-US"/>
          </a:p>
        </p:txBody>
      </p:sp>
      <p:graphicFrame>
        <p:nvGraphicFramePr>
          <p:cNvPr id="57345" name="Object 1"/>
          <p:cNvGraphicFramePr>
            <a:graphicFrameLocks noChangeAspect="1"/>
          </p:cNvGraphicFramePr>
          <p:nvPr/>
        </p:nvGraphicFramePr>
        <p:xfrm>
          <a:off x="4648200" y="4114800"/>
          <a:ext cx="2895600" cy="493486"/>
        </p:xfrm>
        <a:graphic>
          <a:graphicData uri="http://schemas.openxmlformats.org/presentationml/2006/ole">
            <p:oleObj spid="_x0000_s57345" name="Equation" r:id="rId12" imgW="2933700" imgH="558800" progId="">
              <p:embed/>
            </p:oleObj>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027"/>
                                        </p:tgtEl>
                                        <p:attrNameLst>
                                          <p:attrName>style.visibility</p:attrName>
                                        </p:attrNameLst>
                                      </p:cBhvr>
                                      <p:to>
                                        <p:strVal val="visible"/>
                                      </p:to>
                                    </p:set>
                                    <p:animEffect transition="in" filter="fade">
                                      <p:cBhvr>
                                        <p:cTn id="10" dur="1000"/>
                                        <p:tgtEl>
                                          <p:spTgt spid="102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1026"/>
                                        </p:tgtEl>
                                        <p:attrNameLst>
                                          <p:attrName>style.visibility</p:attrName>
                                        </p:attrNameLst>
                                      </p:cBhvr>
                                      <p:to>
                                        <p:strVal val="visible"/>
                                      </p:to>
                                    </p:set>
                                    <p:animEffect transition="in" filter="fade">
                                      <p:cBhvr>
                                        <p:cTn id="18" dur="1000"/>
                                        <p:tgtEl>
                                          <p:spTgt spid="102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1000"/>
                                        <p:tgtEl>
                                          <p:spTgt spid="22"/>
                                        </p:tgtEl>
                                      </p:cBhvr>
                                    </p:animEffect>
                                  </p:childTnLst>
                                </p:cTn>
                              </p:par>
                              <p:par>
                                <p:cTn id="24" presetID="10"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childTnLst>
                                </p:cTn>
                              </p:par>
                              <p:par>
                                <p:cTn id="32" presetID="10" presetClass="entr" presetSubtype="0"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2" grpId="0" animBg="1"/>
      <p:bldP spid="2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and discussion</a:t>
            </a:r>
            <a:br>
              <a:rPr lang="en-US" dirty="0" smtClean="0"/>
            </a:br>
            <a:r>
              <a:rPr lang="en-US" sz="1800" b="0" dirty="0" smtClean="0"/>
              <a:t>constant </a:t>
            </a:r>
            <a:r>
              <a:rPr lang="en-US" sz="1800" b="0" dirty="0" err="1" smtClean="0"/>
              <a:t>v.capture</a:t>
            </a:r>
            <a:r>
              <a:rPr lang="en-US" sz="1800" b="0" dirty="0" smtClean="0"/>
              <a:t>=0.10mm/s</a:t>
            </a:r>
            <a:endParaRPr lang="en-US" b="0" dirty="0"/>
          </a:p>
        </p:txBody>
      </p:sp>
      <p:sp>
        <p:nvSpPr>
          <p:cNvPr id="3" name="Content Placeholder 2"/>
          <p:cNvSpPr>
            <a:spLocks noGrp="1"/>
          </p:cNvSpPr>
          <p:nvPr>
            <p:ph sz="half" idx="1"/>
          </p:nvPr>
        </p:nvSpPr>
        <p:spPr>
          <a:xfrm>
            <a:off x="457200" y="1600201"/>
            <a:ext cx="4114800" cy="762000"/>
          </a:xfrm>
        </p:spPr>
        <p:txBody>
          <a:bodyPr/>
          <a:lstStyle/>
          <a:p>
            <a:r>
              <a:rPr lang="en-US" dirty="0" err="1" smtClean="0"/>
              <a:t>pC</a:t>
            </a:r>
            <a:r>
              <a:rPr lang="en-US" dirty="0" smtClean="0"/>
              <a:t>* </a:t>
            </a:r>
            <a:r>
              <a:rPr lang="en-US" dirty="0" err="1" smtClean="0"/>
              <a:t>vs</a:t>
            </a:r>
            <a:r>
              <a:rPr lang="en-US" dirty="0" smtClean="0"/>
              <a:t> velocity gradient</a:t>
            </a:r>
            <a:endParaRPr lang="en-US" dirty="0"/>
          </a:p>
        </p:txBody>
      </p:sp>
      <p:sp>
        <p:nvSpPr>
          <p:cNvPr id="4" name="Content Placeholder 3"/>
          <p:cNvSpPr>
            <a:spLocks noGrp="1"/>
          </p:cNvSpPr>
          <p:nvPr>
            <p:ph sz="half" idx="2"/>
          </p:nvPr>
        </p:nvSpPr>
        <p:spPr>
          <a:xfrm>
            <a:off x="4648200" y="1600201"/>
            <a:ext cx="4038600" cy="533399"/>
          </a:xfrm>
        </p:spPr>
        <p:txBody>
          <a:bodyPr/>
          <a:lstStyle/>
          <a:p>
            <a:r>
              <a:rPr lang="en-US" dirty="0" err="1" smtClean="0"/>
              <a:t>pC</a:t>
            </a:r>
            <a:r>
              <a:rPr lang="en-US" dirty="0" smtClean="0"/>
              <a:t>* </a:t>
            </a:r>
            <a:r>
              <a:rPr lang="en-US" dirty="0" err="1" smtClean="0"/>
              <a:t>vs</a:t>
            </a:r>
            <a:r>
              <a:rPr lang="en-US" dirty="0" smtClean="0"/>
              <a:t> pi ratio</a:t>
            </a:r>
            <a:endParaRPr lang="en-US" dirty="0"/>
          </a:p>
        </p:txBody>
      </p:sp>
      <p:graphicFrame>
        <p:nvGraphicFramePr>
          <p:cNvPr id="9" name="Chart 8"/>
          <p:cNvGraphicFramePr>
            <a:graphicFrameLocks/>
          </p:cNvGraphicFramePr>
          <p:nvPr/>
        </p:nvGraphicFramePr>
        <p:xfrm>
          <a:off x="4267200" y="2133600"/>
          <a:ext cx="4706141" cy="33528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p:cNvGraphicFramePr>
            <a:graphicFrameLocks/>
          </p:cNvGraphicFramePr>
          <p:nvPr/>
        </p:nvGraphicFramePr>
        <p:xfrm>
          <a:off x="228600" y="2209800"/>
          <a:ext cx="3974370" cy="2993232"/>
        </p:xfrm>
        <a:graphic>
          <a:graphicData uri="http://schemas.openxmlformats.org/drawingml/2006/chart">
            <c:chart xmlns:c="http://schemas.openxmlformats.org/drawingml/2006/chart" xmlns:r="http://schemas.openxmlformats.org/officeDocument/2006/relationships" r:id="rId5"/>
          </a:graphicData>
        </a:graphic>
      </p:graphicFrame>
      <p:sp>
        <p:nvSpPr>
          <p:cNvPr id="133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331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Slide Number Placeholder 10"/>
          <p:cNvSpPr>
            <a:spLocks noGrp="1"/>
          </p:cNvSpPr>
          <p:nvPr>
            <p:ph type="sldNum" sz="quarter" idx="12"/>
          </p:nvPr>
        </p:nvSpPr>
        <p:spPr/>
        <p:txBody>
          <a:bodyPr/>
          <a:lstStyle/>
          <a:p>
            <a:fld id="{485492B4-78F1-42E2-AFF8-75AECCA8D8C9}" type="slidenum">
              <a:rPr lang="en-US" smtClean="0"/>
              <a:pPr/>
              <a:t>13</a:t>
            </a:fld>
            <a:endParaRPr lang="en-US" dirty="0"/>
          </a:p>
        </p:txBody>
      </p:sp>
      <p:graphicFrame>
        <p:nvGraphicFramePr>
          <p:cNvPr id="13328" name="Object 16"/>
          <p:cNvGraphicFramePr>
            <a:graphicFrameLocks noChangeAspect="1"/>
          </p:cNvGraphicFramePr>
          <p:nvPr/>
        </p:nvGraphicFramePr>
        <p:xfrm>
          <a:off x="2667000" y="5334000"/>
          <a:ext cx="2895600" cy="493713"/>
        </p:xfrm>
        <a:graphic>
          <a:graphicData uri="http://schemas.openxmlformats.org/presentationml/2006/ole">
            <p:oleObj spid="_x0000_s13328" name="Equation" r:id="rId6" imgW="2933700" imgH="558800" progId="">
              <p:embed/>
            </p:oleObj>
          </a:graphicData>
        </a:graphic>
      </p:graphicFrame>
      <p:sp>
        <p:nvSpPr>
          <p:cNvPr id="14" name="TextBox 13"/>
          <p:cNvSpPr txBox="1"/>
          <p:nvPr/>
        </p:nvSpPr>
        <p:spPr>
          <a:xfrm>
            <a:off x="381000" y="6172200"/>
            <a:ext cx="5638800" cy="533400"/>
          </a:xfrm>
          <a:prstGeom prst="rect">
            <a:avLst/>
          </a:prstGeom>
          <a:noFill/>
        </p:spPr>
        <p:txBody>
          <a:bodyPr wrap="square" rtlCol="0">
            <a:normAutofit fontScale="62500" lnSpcReduction="20000"/>
          </a:bodyPr>
          <a:lstStyle/>
          <a:p>
            <a:pPr>
              <a:buFont typeface="Arial" pitchFamily="34" charset="0"/>
              <a:buChar char="•"/>
            </a:pPr>
            <a:r>
              <a:rPr lang="en-US" dirty="0" smtClean="0"/>
              <a:t>Extra  info:</a:t>
            </a:r>
          </a:p>
          <a:p>
            <a:pPr lvl="1">
              <a:buFont typeface="Arial" pitchFamily="34" charset="0"/>
              <a:buChar char="•"/>
            </a:pPr>
            <a:r>
              <a:rPr lang="en-US" dirty="0" smtClean="0"/>
              <a:t>Reynolds number from 19 to 184 </a:t>
            </a:r>
            <a:r>
              <a:rPr lang="az-Cyrl-AZ" dirty="0" smtClean="0"/>
              <a:t>→</a:t>
            </a:r>
            <a:r>
              <a:rPr lang="en-US" dirty="0" smtClean="0"/>
              <a:t>Laminar</a:t>
            </a:r>
          </a:p>
          <a:p>
            <a:pPr lvl="1">
              <a:buFont typeface="Arial" pitchFamily="34" charset="0"/>
              <a:buChar char="•"/>
            </a:pPr>
            <a:r>
              <a:rPr lang="en-US" dirty="0" smtClean="0"/>
              <a:t>Entrance region length from 4% to 6% tube length</a:t>
            </a:r>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Pi-ratio sensitivity</a:t>
            </a:r>
            <a:endParaRPr lang="en-US" dirty="0"/>
          </a:p>
        </p:txBody>
      </p:sp>
      <p:sp>
        <p:nvSpPr>
          <p:cNvPr id="3" name="Content Placeholder 2"/>
          <p:cNvSpPr>
            <a:spLocks noGrp="1"/>
          </p:cNvSpPr>
          <p:nvPr>
            <p:ph idx="1"/>
          </p:nvPr>
        </p:nvSpPr>
        <p:spPr/>
        <p:txBody>
          <a:bodyPr/>
          <a:lstStyle/>
          <a:p>
            <a:r>
              <a:rPr lang="en-US" dirty="0" smtClean="0"/>
              <a:t>Sensitivity of the </a:t>
            </a:r>
            <a:r>
              <a:rPr lang="az-Cyrl-AZ" dirty="0" smtClean="0"/>
              <a:t>П</a:t>
            </a:r>
            <a:r>
              <a:rPr lang="en-US" dirty="0" smtClean="0"/>
              <a:t> ratio</a:t>
            </a:r>
          </a:p>
          <a:p>
            <a:endParaRPr lang="en-US" dirty="0"/>
          </a:p>
        </p:txBody>
      </p:sp>
      <p:graphicFrame>
        <p:nvGraphicFramePr>
          <p:cNvPr id="6" name="Chart 5"/>
          <p:cNvGraphicFramePr/>
          <p:nvPr/>
        </p:nvGraphicFramePr>
        <p:xfrm>
          <a:off x="1600200" y="2819400"/>
          <a:ext cx="6000750" cy="3624757"/>
        </p:xfrm>
        <a:graphic>
          <a:graphicData uri="http://schemas.openxmlformats.org/drawingml/2006/chart">
            <c:chart xmlns:c="http://schemas.openxmlformats.org/drawingml/2006/chart" xmlns:r="http://schemas.openxmlformats.org/officeDocument/2006/relationships" r:id="rId3"/>
          </a:graphicData>
        </a:graphic>
      </p:graphicFrame>
      <p:sp>
        <p:nvSpPr>
          <p:cNvPr id="5" name="Slide Number Placeholder 4"/>
          <p:cNvSpPr>
            <a:spLocks noGrp="1"/>
          </p:cNvSpPr>
          <p:nvPr>
            <p:ph type="sldNum" sz="quarter" idx="12"/>
          </p:nvPr>
        </p:nvSpPr>
        <p:spPr/>
        <p:txBody>
          <a:bodyPr/>
          <a:lstStyle/>
          <a:p>
            <a:fld id="{33253CF1-E184-4C42-BF06-4252E09B8650}" type="slidenum">
              <a:rPr lang="en-US" smtClean="0"/>
              <a:pPr/>
              <a:t>14</a:t>
            </a:fld>
            <a:endParaRPr 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6081"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828800" y="2286000"/>
            <a:ext cx="5181600" cy="428625"/>
          </a:xfrm>
          <a:prstGeom prst="rect">
            <a:avLst/>
          </a:prstGeom>
          <a:noFill/>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&amp; Future work</a:t>
            </a:r>
            <a:endParaRPr lang="en-US" dirty="0"/>
          </a:p>
        </p:txBody>
      </p:sp>
      <p:sp>
        <p:nvSpPr>
          <p:cNvPr id="3" name="Content Placeholder 2"/>
          <p:cNvSpPr>
            <a:spLocks noGrp="1"/>
          </p:cNvSpPr>
          <p:nvPr>
            <p:ph idx="1"/>
          </p:nvPr>
        </p:nvSpPr>
        <p:spPr>
          <a:xfrm>
            <a:off x="304800" y="1600200"/>
            <a:ext cx="8686800" cy="4525963"/>
          </a:xfrm>
        </p:spPr>
        <p:txBody>
          <a:bodyPr>
            <a:normAutofit lnSpcReduction="10000"/>
          </a:bodyPr>
          <a:lstStyle/>
          <a:p>
            <a:r>
              <a:rPr lang="en-US" sz="3300" dirty="0" smtClean="0">
                <a:latin typeface="Arial" pitchFamily="34" charset="0"/>
                <a:cs typeface="Arial" pitchFamily="34" charset="0"/>
              </a:rPr>
              <a:t>Conclusions</a:t>
            </a:r>
          </a:p>
          <a:p>
            <a:pPr lvl="1"/>
            <a:r>
              <a:rPr lang="en-US" dirty="0" smtClean="0">
                <a:latin typeface="Arial" pitchFamily="34" charset="0"/>
                <a:cs typeface="Arial" pitchFamily="34" charset="0"/>
              </a:rPr>
              <a:t>Smaller spacing are possible</a:t>
            </a:r>
          </a:p>
          <a:p>
            <a:pPr lvl="2"/>
            <a:r>
              <a:rPr lang="en-US" dirty="0" smtClean="0">
                <a:latin typeface="Arial" pitchFamily="34" charset="0"/>
                <a:cs typeface="Arial" pitchFamily="34" charset="0"/>
              </a:rPr>
              <a:t>But limited by floc roll-up</a:t>
            </a:r>
          </a:p>
          <a:p>
            <a:pPr lvl="2"/>
            <a:r>
              <a:rPr lang="en-US" dirty="0" smtClean="0">
                <a:latin typeface="Arial" pitchFamily="34" charset="0"/>
                <a:cs typeface="Arial" pitchFamily="34" charset="0"/>
              </a:rPr>
              <a:t>As velocity gradient increase, performance decreases     (for constant </a:t>
            </a:r>
            <a:r>
              <a:rPr lang="en-US" dirty="0" err="1" smtClean="0">
                <a:latin typeface="Arial" pitchFamily="34" charset="0"/>
                <a:cs typeface="Arial" pitchFamily="34" charset="0"/>
              </a:rPr>
              <a:t>V</a:t>
            </a:r>
            <a:r>
              <a:rPr lang="en-US" baseline="-25000" dirty="0" err="1" smtClean="0">
                <a:latin typeface="Arial" pitchFamily="34" charset="0"/>
                <a:cs typeface="Arial" pitchFamily="34" charset="0"/>
              </a:rPr>
              <a:t>c</a:t>
            </a:r>
            <a:r>
              <a:rPr lang="en-US" dirty="0" smtClean="0">
                <a:latin typeface="Arial" pitchFamily="34" charset="0"/>
                <a:cs typeface="Arial" pitchFamily="34" charset="0"/>
              </a:rPr>
              <a:t>) – as expected</a:t>
            </a:r>
          </a:p>
          <a:p>
            <a:pPr lvl="1"/>
            <a:r>
              <a:rPr lang="el-GR" dirty="0" smtClean="0">
                <a:latin typeface="Arial" pitchFamily="34" charset="0"/>
                <a:cs typeface="Arial" pitchFamily="34" charset="0"/>
              </a:rPr>
              <a:t>Π</a:t>
            </a:r>
            <a:r>
              <a:rPr lang="en-US" baseline="-25000" dirty="0" smtClean="0">
                <a:latin typeface="Arial" pitchFamily="34" charset="0"/>
                <a:cs typeface="Arial" pitchFamily="34" charset="0"/>
              </a:rPr>
              <a:t>v</a:t>
            </a:r>
            <a:r>
              <a:rPr lang="en-US" dirty="0" smtClean="0">
                <a:latin typeface="Arial" pitchFamily="34" charset="0"/>
                <a:cs typeface="Arial" pitchFamily="34" charset="0"/>
              </a:rPr>
              <a:t> can be used as a </a:t>
            </a:r>
            <a:r>
              <a:rPr lang="en-US" smtClean="0">
                <a:latin typeface="Arial" pitchFamily="34" charset="0"/>
                <a:cs typeface="Arial" pitchFamily="34" charset="0"/>
              </a:rPr>
              <a:t>design parameter</a:t>
            </a:r>
            <a:endParaRPr lang="en-US" dirty="0" smtClean="0">
              <a:latin typeface="Arial" pitchFamily="34" charset="0"/>
              <a:cs typeface="Arial" pitchFamily="34" charset="0"/>
            </a:endParaRPr>
          </a:p>
          <a:p>
            <a:r>
              <a:rPr lang="en-US" dirty="0" smtClean="0">
                <a:latin typeface="Arial" pitchFamily="34" charset="0"/>
                <a:cs typeface="Arial" pitchFamily="34" charset="0"/>
              </a:rPr>
              <a:t>Future work</a:t>
            </a:r>
          </a:p>
          <a:p>
            <a:pPr lvl="1"/>
            <a:r>
              <a:rPr lang="en-US" dirty="0" smtClean="0">
                <a:latin typeface="Arial" pitchFamily="34" charset="0"/>
                <a:cs typeface="Arial" pitchFamily="34" charset="0"/>
              </a:rPr>
              <a:t>Experiments</a:t>
            </a:r>
          </a:p>
          <a:p>
            <a:pPr lvl="2"/>
            <a:r>
              <a:rPr lang="en-US" dirty="0" smtClean="0">
                <a:latin typeface="Arial" pitchFamily="34" charset="0"/>
                <a:cs typeface="Arial" pitchFamily="34" charset="0"/>
              </a:rPr>
              <a:t>More data points in high velocity gradients</a:t>
            </a:r>
          </a:p>
          <a:p>
            <a:pPr lvl="2"/>
            <a:r>
              <a:rPr lang="en-US" dirty="0" smtClean="0">
                <a:latin typeface="Arial" pitchFamily="34" charset="0"/>
                <a:cs typeface="Arial" pitchFamily="34" charset="0"/>
              </a:rPr>
              <a:t>Change Alum to PAC</a:t>
            </a:r>
          </a:p>
          <a:p>
            <a:pPr lvl="2"/>
            <a:endParaRPr lang="en-US" dirty="0"/>
          </a:p>
        </p:txBody>
      </p:sp>
      <p:sp>
        <p:nvSpPr>
          <p:cNvPr id="4" name="Slide Number Placeholder 3"/>
          <p:cNvSpPr>
            <a:spLocks noGrp="1"/>
          </p:cNvSpPr>
          <p:nvPr>
            <p:ph type="sldNum" sz="quarter" idx="12"/>
          </p:nvPr>
        </p:nvSpPr>
        <p:spPr/>
        <p:txBody>
          <a:bodyPr/>
          <a:lstStyle/>
          <a:p>
            <a:fld id="{33253CF1-E184-4C42-BF06-4252E09B8650}" type="slidenum">
              <a:rPr lang="en-US" smtClean="0"/>
              <a:pPr/>
              <a:t>15</a:t>
            </a:fld>
            <a:endParaRPr lang="en-US"/>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pic>
        <p:nvPicPr>
          <p:cNvPr id="51202" name="Picture 2"/>
          <p:cNvPicPr>
            <a:picLocks noGrp="1" noChangeAspect="1" noChangeArrowheads="1"/>
          </p:cNvPicPr>
          <p:nvPr>
            <p:ph idx="1"/>
          </p:nvPr>
        </p:nvPicPr>
        <p:blipFill>
          <a:blip r:embed="rId2" cstate="print"/>
          <a:srcRect/>
          <a:stretch>
            <a:fillRect/>
          </a:stretch>
        </p:blipFill>
        <p:spPr bwMode="auto">
          <a:xfrm>
            <a:off x="1522747" y="1600200"/>
            <a:ext cx="6098506" cy="4525963"/>
          </a:xfrm>
          <a:prstGeom prst="rect">
            <a:avLst/>
          </a:prstGeom>
          <a:noFill/>
          <a:ln w="9525">
            <a:noFill/>
            <a:miter lim="800000"/>
            <a:headEnd/>
            <a:tailEnd/>
          </a:ln>
          <a:effectLst/>
        </p:spPr>
      </p:pic>
      <p:sp>
        <p:nvSpPr>
          <p:cNvPr id="8" name="Slide Number Placeholder 7"/>
          <p:cNvSpPr>
            <a:spLocks noGrp="1"/>
          </p:cNvSpPr>
          <p:nvPr>
            <p:ph type="sldNum" sz="quarter" idx="12"/>
          </p:nvPr>
        </p:nvSpPr>
        <p:spPr/>
        <p:txBody>
          <a:bodyPr/>
          <a:lstStyle/>
          <a:p>
            <a:fld id="{33253CF1-E184-4C42-BF06-4252E09B8650}" type="slidenum">
              <a:rPr lang="en-US" smtClean="0"/>
              <a:pPr/>
              <a:t>16</a:t>
            </a:fld>
            <a:endParaRPr lang="en-US"/>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a:t>
            </a:r>
            <a:endParaRPr lang="en-US" dirty="0"/>
          </a:p>
        </p:txBody>
      </p:sp>
      <p:sp>
        <p:nvSpPr>
          <p:cNvPr id="3" name="Slide Number Placeholder 2"/>
          <p:cNvSpPr>
            <a:spLocks noGrp="1"/>
          </p:cNvSpPr>
          <p:nvPr>
            <p:ph type="sldNum" sz="quarter" idx="12"/>
          </p:nvPr>
        </p:nvSpPr>
        <p:spPr/>
        <p:txBody>
          <a:bodyPr/>
          <a:lstStyle/>
          <a:p>
            <a:fld id="{485492B4-78F1-42E2-AFF8-75AECCA8D8C9}" type="slidenum">
              <a:rPr lang="en-US" smtClean="0"/>
              <a:pPr/>
              <a:t>17</a:t>
            </a:fld>
            <a:endParaRPr lang="en-US"/>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Appendix – Capture Velocity</a:t>
            </a:r>
            <a:endParaRPr lang="en-US" dirty="0"/>
          </a:p>
        </p:txBody>
      </p:sp>
      <p:pic>
        <p:nvPicPr>
          <p:cNvPr id="8" name="Picture 2"/>
          <p:cNvPicPr>
            <a:picLocks noChangeAspect="1" noChangeArrowheads="1"/>
          </p:cNvPicPr>
          <p:nvPr/>
        </p:nvPicPr>
        <p:blipFill>
          <a:blip r:embed="rId3" cstate="print"/>
          <a:srcRect l="31131" t="69359" r="49214" b="20889"/>
          <a:stretch>
            <a:fillRect/>
          </a:stretch>
        </p:blipFill>
        <p:spPr bwMode="auto">
          <a:xfrm>
            <a:off x="1152524" y="2209800"/>
            <a:ext cx="2994025" cy="871537"/>
          </a:xfrm>
          <a:prstGeom prst="rect">
            <a:avLst/>
          </a:prstGeom>
          <a:solidFill>
            <a:srgbClr val="FFFFFF"/>
          </a:solidFill>
          <a:ln w="6350">
            <a:solidFill>
              <a:srgbClr val="000000"/>
            </a:solidFill>
            <a:miter lim="800000"/>
            <a:headEnd/>
            <a:tailEnd/>
          </a:ln>
        </p:spPr>
      </p:pic>
      <p:graphicFrame>
        <p:nvGraphicFramePr>
          <p:cNvPr id="9" name="Object 3"/>
          <p:cNvGraphicFramePr>
            <a:graphicFrameLocks noChangeAspect="1"/>
          </p:cNvGraphicFramePr>
          <p:nvPr>
            <p:extLst>
              <p:ext uri="{D42A27DB-BD31-4B8C-83A1-F6EECF244321}">
                <p14:modId xmlns="" xmlns:p14="http://schemas.microsoft.com/office/powerpoint/2010/main" val="3651181174"/>
              </p:ext>
            </p:extLst>
          </p:nvPr>
        </p:nvGraphicFramePr>
        <p:xfrm>
          <a:off x="5191124" y="2269689"/>
          <a:ext cx="3495676" cy="751758"/>
        </p:xfrm>
        <a:graphic>
          <a:graphicData uri="http://schemas.openxmlformats.org/presentationml/2006/ole">
            <p:oleObj spid="_x0000_s1030" r:id="rId4" imgW="797763" imgH="185195" progId="">
              <p:embed/>
            </p:oleObj>
          </a:graphicData>
        </a:graphic>
      </p:graphicFrame>
      <p:cxnSp>
        <p:nvCxnSpPr>
          <p:cNvPr id="10" name="Straight Connector 9"/>
          <p:cNvCxnSpPr/>
          <p:nvPr/>
        </p:nvCxnSpPr>
        <p:spPr>
          <a:xfrm rot="7200000">
            <a:off x="5201718" y="4142059"/>
            <a:ext cx="2221992" cy="1588"/>
          </a:xfrm>
          <a:prstGeom prst="line">
            <a:avLst/>
          </a:prstGeom>
          <a:ln>
            <a:solidFill>
              <a:schemeClr val="tx1"/>
            </a:solidFill>
            <a:headEnd type="stealth" w="lg" len="med"/>
            <a:tailEnd type="stealth" w="lg" len="med"/>
          </a:ln>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771524" y="3428664"/>
            <a:ext cx="3429000" cy="2819737"/>
            <a:chOff x="533400" y="3581063"/>
            <a:chExt cx="3429000" cy="2819737"/>
          </a:xfrm>
        </p:grpSpPr>
        <p:cxnSp>
          <p:nvCxnSpPr>
            <p:cNvPr id="12" name="Straight Connector 11"/>
            <p:cNvCxnSpPr/>
            <p:nvPr/>
          </p:nvCxnSpPr>
          <p:spPr>
            <a:xfrm>
              <a:off x="533400" y="5791201"/>
              <a:ext cx="3429000" cy="1588"/>
            </a:xfrm>
            <a:prstGeom prst="line">
              <a:avLst/>
            </a:prstGeom>
            <a:ln w="3175">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7200000">
              <a:off x="953189" y="4799471"/>
              <a:ext cx="2286000" cy="1588"/>
            </a:xfrm>
            <a:prstGeom prst="line">
              <a:avLst/>
            </a:prstGeom>
            <a:ln w="60325" cmpd="sng">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7200000">
              <a:off x="1791387" y="4799471"/>
              <a:ext cx="2286000" cy="1588"/>
            </a:xfrm>
            <a:prstGeom prst="line">
              <a:avLst/>
            </a:prstGeom>
            <a:ln w="60325" cmpd="sng">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7200000">
              <a:off x="572188" y="4723269"/>
              <a:ext cx="2286000" cy="1588"/>
            </a:xfrm>
            <a:prstGeom prst="line">
              <a:avLst/>
            </a:prstGeom>
            <a:ln>
              <a:solidFill>
                <a:schemeClr val="tx1"/>
              </a:solidFill>
              <a:headEnd type="stealth" w="lg" len="med"/>
              <a:tailEnd type="stealth" w="lg"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800000">
              <a:off x="2021638" y="5105294"/>
              <a:ext cx="609600" cy="15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7" name="Arc 16"/>
            <p:cNvSpPr/>
            <p:nvPr/>
          </p:nvSpPr>
          <p:spPr>
            <a:xfrm>
              <a:off x="2286000" y="5181600"/>
              <a:ext cx="914400" cy="121920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p:cNvSpPr txBox="1"/>
            <p:nvPr/>
          </p:nvSpPr>
          <p:spPr>
            <a:xfrm>
              <a:off x="1524000" y="4538246"/>
              <a:ext cx="381000" cy="338554"/>
            </a:xfrm>
            <a:prstGeom prst="rect">
              <a:avLst/>
            </a:prstGeom>
            <a:solidFill>
              <a:schemeClr val="bg1"/>
            </a:solidFill>
          </p:spPr>
          <p:txBody>
            <a:bodyPr wrap="square" rtlCol="0">
              <a:spAutoFit/>
            </a:bodyPr>
            <a:lstStyle/>
            <a:p>
              <a:r>
                <a:rPr lang="en-US" sz="1600" i="1" dirty="0" smtClean="0">
                  <a:latin typeface="Cambria Math" pitchFamily="18" charset="0"/>
                  <a:ea typeface="Cambria Math" pitchFamily="18" charset="0"/>
                </a:rPr>
                <a:t>L</a:t>
              </a:r>
              <a:endParaRPr lang="en-US" sz="1600" i="1" dirty="0">
                <a:latin typeface="Cambria Math" pitchFamily="18" charset="0"/>
                <a:ea typeface="Cambria Math" pitchFamily="18" charset="0"/>
              </a:endParaRPr>
            </a:p>
          </p:txBody>
        </p:sp>
        <p:sp>
          <p:nvSpPr>
            <p:cNvPr id="19" name="TextBox 18"/>
            <p:cNvSpPr txBox="1"/>
            <p:nvPr/>
          </p:nvSpPr>
          <p:spPr>
            <a:xfrm>
              <a:off x="2209800" y="4919246"/>
              <a:ext cx="228600" cy="338554"/>
            </a:xfrm>
            <a:prstGeom prst="rect">
              <a:avLst/>
            </a:prstGeom>
            <a:solidFill>
              <a:schemeClr val="bg1"/>
            </a:solidFill>
          </p:spPr>
          <p:txBody>
            <a:bodyPr wrap="square" rtlCol="0">
              <a:spAutoFit/>
            </a:bodyPr>
            <a:lstStyle/>
            <a:p>
              <a:r>
                <a:rPr lang="en-US" sz="1600" i="1" dirty="0" smtClean="0">
                  <a:latin typeface="Cambria Math" pitchFamily="18" charset="0"/>
                  <a:ea typeface="Cambria Math" pitchFamily="18" charset="0"/>
                </a:rPr>
                <a:t>S</a:t>
              </a:r>
              <a:endParaRPr lang="en-US" sz="1600" i="1" dirty="0">
                <a:latin typeface="Cambria Math" pitchFamily="18" charset="0"/>
                <a:ea typeface="Cambria Math" pitchFamily="18" charset="0"/>
              </a:endParaRPr>
            </a:p>
          </p:txBody>
        </p:sp>
        <p:sp>
          <p:nvSpPr>
            <p:cNvPr id="20" name="TextBox 19"/>
            <p:cNvSpPr txBox="1"/>
            <p:nvPr/>
          </p:nvSpPr>
          <p:spPr>
            <a:xfrm>
              <a:off x="3048000" y="5105400"/>
              <a:ext cx="457200" cy="381000"/>
            </a:xfrm>
            <a:prstGeom prst="rect">
              <a:avLst/>
            </a:prstGeom>
            <a:noFill/>
          </p:spPr>
          <p:txBody>
            <a:bodyPr wrap="square" rtlCol="0">
              <a:spAutoFit/>
            </a:bodyPr>
            <a:lstStyle/>
            <a:p>
              <a:r>
                <a:rPr lang="en-US" dirty="0" smtClean="0">
                  <a:latin typeface="Cambria Math"/>
                  <a:ea typeface="Cambria Math"/>
                </a:rPr>
                <a:t>𝛼</a:t>
              </a:r>
              <a:endParaRPr lang="en-US" dirty="0">
                <a:latin typeface="Cambria Math" pitchFamily="18" charset="0"/>
                <a:ea typeface="Cambria Math" pitchFamily="18" charset="0"/>
              </a:endParaRPr>
            </a:p>
          </p:txBody>
        </p:sp>
        <p:pic>
          <p:nvPicPr>
            <p:cNvPr id="21"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724025" y="5715000"/>
              <a:ext cx="638175" cy="304800"/>
            </a:xfrm>
            <a:prstGeom prst="rect">
              <a:avLst/>
            </a:prstGeom>
            <a:noFill/>
          </p:spPr>
        </p:pic>
        <p:cxnSp>
          <p:nvCxnSpPr>
            <p:cNvPr id="22" name="Straight Arrow Connector 21"/>
            <p:cNvCxnSpPr/>
            <p:nvPr/>
          </p:nvCxnSpPr>
          <p:spPr>
            <a:xfrm rot="5400000" flipH="1" flipV="1">
              <a:off x="1839119" y="5599906"/>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5191124" y="3149379"/>
            <a:ext cx="3124200" cy="3099022"/>
            <a:chOff x="4953000" y="3301778"/>
            <a:chExt cx="3124200" cy="3099022"/>
          </a:xfrm>
        </p:grpSpPr>
        <p:cxnSp>
          <p:nvCxnSpPr>
            <p:cNvPr id="24" name="Straight Connector 23"/>
            <p:cNvCxnSpPr/>
            <p:nvPr/>
          </p:nvCxnSpPr>
          <p:spPr>
            <a:xfrm>
              <a:off x="4953000" y="5789612"/>
              <a:ext cx="3124200" cy="1588"/>
            </a:xfrm>
            <a:prstGeom prst="line">
              <a:avLst/>
            </a:prstGeom>
            <a:ln w="3175">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800000">
              <a:off x="5227509" y="5637318"/>
              <a:ext cx="1828800" cy="1588"/>
            </a:xfrm>
            <a:prstGeom prst="line">
              <a:avLst/>
            </a:prstGeom>
            <a:ln w="3175">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7200000">
              <a:off x="5829987" y="4797882"/>
              <a:ext cx="2286000" cy="1588"/>
            </a:xfrm>
            <a:prstGeom prst="line">
              <a:avLst/>
            </a:prstGeom>
            <a:ln w="60325" cmpd="sng">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7200000">
              <a:off x="5220388" y="4443984"/>
              <a:ext cx="2286000" cy="1588"/>
            </a:xfrm>
            <a:prstGeom prst="line">
              <a:avLst/>
            </a:prstGeom>
            <a:ln w="60325" cmpd="sng">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1800000">
              <a:off x="6284162" y="4800494"/>
              <a:ext cx="609600" cy="15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9" name="Arc 28"/>
            <p:cNvSpPr/>
            <p:nvPr/>
          </p:nvSpPr>
          <p:spPr>
            <a:xfrm>
              <a:off x="6324600" y="5181600"/>
              <a:ext cx="914400" cy="121920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TextBox 29"/>
            <p:cNvSpPr txBox="1"/>
            <p:nvPr/>
          </p:nvSpPr>
          <p:spPr>
            <a:xfrm>
              <a:off x="5867400" y="4114800"/>
              <a:ext cx="228600" cy="338554"/>
            </a:xfrm>
            <a:prstGeom prst="rect">
              <a:avLst/>
            </a:prstGeom>
            <a:solidFill>
              <a:schemeClr val="bg1"/>
            </a:solidFill>
          </p:spPr>
          <p:txBody>
            <a:bodyPr wrap="square" rtlCol="0">
              <a:spAutoFit/>
            </a:bodyPr>
            <a:lstStyle/>
            <a:p>
              <a:r>
                <a:rPr lang="en-US" sz="1600" i="1" dirty="0" smtClean="0">
                  <a:latin typeface="Cambria Math" pitchFamily="18" charset="0"/>
                  <a:ea typeface="Cambria Math" pitchFamily="18" charset="0"/>
                </a:rPr>
                <a:t>L</a:t>
              </a:r>
              <a:endParaRPr lang="en-US" sz="1600" i="1" dirty="0">
                <a:latin typeface="Cambria Math" pitchFamily="18" charset="0"/>
                <a:ea typeface="Cambria Math" pitchFamily="18" charset="0"/>
              </a:endParaRPr>
            </a:p>
          </p:txBody>
        </p:sp>
        <p:sp>
          <p:nvSpPr>
            <p:cNvPr id="31" name="TextBox 30"/>
            <p:cNvSpPr txBox="1"/>
            <p:nvPr/>
          </p:nvSpPr>
          <p:spPr>
            <a:xfrm>
              <a:off x="6477000" y="4614446"/>
              <a:ext cx="228600" cy="338554"/>
            </a:xfrm>
            <a:prstGeom prst="rect">
              <a:avLst/>
            </a:prstGeom>
            <a:solidFill>
              <a:schemeClr val="bg1"/>
            </a:solidFill>
          </p:spPr>
          <p:txBody>
            <a:bodyPr wrap="square" rtlCol="0">
              <a:spAutoFit/>
            </a:bodyPr>
            <a:lstStyle/>
            <a:p>
              <a:r>
                <a:rPr lang="en-US" sz="1600" i="1" dirty="0" smtClean="0">
                  <a:latin typeface="Cambria Math" pitchFamily="18" charset="0"/>
                  <a:ea typeface="Cambria Math" pitchFamily="18" charset="0"/>
                </a:rPr>
                <a:t>S</a:t>
              </a:r>
              <a:endParaRPr lang="en-US" sz="1600" i="1" dirty="0">
                <a:latin typeface="Cambria Math" pitchFamily="18" charset="0"/>
                <a:ea typeface="Cambria Math" pitchFamily="18" charset="0"/>
              </a:endParaRPr>
            </a:p>
          </p:txBody>
        </p:sp>
        <p:sp>
          <p:nvSpPr>
            <p:cNvPr id="32" name="TextBox 31"/>
            <p:cNvSpPr txBox="1"/>
            <p:nvPr/>
          </p:nvSpPr>
          <p:spPr>
            <a:xfrm>
              <a:off x="7086600" y="5181600"/>
              <a:ext cx="457200" cy="381000"/>
            </a:xfrm>
            <a:prstGeom prst="rect">
              <a:avLst/>
            </a:prstGeom>
            <a:noFill/>
          </p:spPr>
          <p:txBody>
            <a:bodyPr wrap="square" rtlCol="0">
              <a:spAutoFit/>
            </a:bodyPr>
            <a:lstStyle/>
            <a:p>
              <a:r>
                <a:rPr lang="en-US" dirty="0" smtClean="0">
                  <a:latin typeface="Cambria Math"/>
                  <a:ea typeface="Cambria Math"/>
                </a:rPr>
                <a:t>𝛼</a:t>
              </a:r>
              <a:endParaRPr lang="en-US" dirty="0">
                <a:latin typeface="Cambria Math" pitchFamily="18" charset="0"/>
                <a:ea typeface="Cambria Math" pitchFamily="18" charset="0"/>
              </a:endParaRPr>
            </a:p>
          </p:txBody>
        </p:sp>
        <p:pic>
          <p:nvPicPr>
            <p:cNvPr id="33"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791200" y="5638800"/>
              <a:ext cx="638175" cy="304800"/>
            </a:xfrm>
            <a:prstGeom prst="rect">
              <a:avLst/>
            </a:prstGeom>
            <a:noFill/>
          </p:spPr>
        </p:pic>
        <p:cxnSp>
          <p:nvCxnSpPr>
            <p:cNvPr id="34" name="Straight Arrow Connector 33"/>
            <p:cNvCxnSpPr/>
            <p:nvPr/>
          </p:nvCxnSpPr>
          <p:spPr>
            <a:xfrm rot="5400000" flipH="1" flipV="1">
              <a:off x="5906294" y="5523706"/>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35" name="Slide Number Placeholder 34"/>
          <p:cNvSpPr>
            <a:spLocks noGrp="1"/>
          </p:cNvSpPr>
          <p:nvPr>
            <p:ph type="sldNum" sz="quarter" idx="12"/>
          </p:nvPr>
        </p:nvSpPr>
        <p:spPr/>
        <p:txBody>
          <a:bodyPr/>
          <a:lstStyle/>
          <a:p>
            <a:fld id="{33253CF1-E184-4C42-BF06-4252E09B8650}" type="slidenum">
              <a:rPr lang="en-US" smtClean="0"/>
              <a:pPr/>
              <a:t>18</a:t>
            </a:fld>
            <a:endParaRPr lang="en-US"/>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 - Pi ratio</a:t>
            </a:r>
            <a:endParaRPr lang="en-US" dirty="0"/>
          </a:p>
        </p:txBody>
      </p:sp>
      <p:sp>
        <p:nvSpPr>
          <p:cNvPr id="5" name="Slide Number Placeholder 4"/>
          <p:cNvSpPr>
            <a:spLocks noGrp="1"/>
          </p:cNvSpPr>
          <p:nvPr>
            <p:ph type="sldNum" sz="quarter" idx="12"/>
          </p:nvPr>
        </p:nvSpPr>
        <p:spPr/>
        <p:txBody>
          <a:bodyPr/>
          <a:lstStyle/>
          <a:p>
            <a:fld id="{485492B4-78F1-42E2-AFF8-75AECCA8D8C9}" type="slidenum">
              <a:rPr lang="en-US" smtClean="0"/>
              <a:pPr/>
              <a:t>19</a:t>
            </a:fld>
            <a:endParaRPr lang="en-US"/>
          </a:p>
        </p:txBody>
      </p:sp>
      <p:pic>
        <p:nvPicPr>
          <p:cNvPr id="6" name="Picture 5"/>
          <p:cNvPicPr>
            <a:picLocks noChangeAspect="1" noChangeArrowheads="1"/>
          </p:cNvPicPr>
          <p:nvPr/>
        </p:nvPicPr>
        <p:blipFill>
          <a:blip r:embed="rId2" cstate="print"/>
          <a:srcRect l="51429" t="34000" r="6190" b="43143"/>
          <a:stretch>
            <a:fillRect/>
          </a:stretch>
        </p:blipFill>
        <p:spPr bwMode="auto">
          <a:xfrm>
            <a:off x="685800" y="2590800"/>
            <a:ext cx="7686040" cy="2590800"/>
          </a:xfrm>
          <a:prstGeom prst="rect">
            <a:avLst/>
          </a:prstGeom>
          <a:noFill/>
          <a:ln w="19050">
            <a:solidFill>
              <a:schemeClr val="tx1"/>
            </a:solidFill>
            <a:miter lim="800000"/>
            <a:headEnd/>
            <a:tailEnd/>
          </a:ln>
          <a:effectLst/>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Content Placeholder 2"/>
          <p:cNvSpPr>
            <a:spLocks noGrp="1"/>
          </p:cNvSpPr>
          <p:nvPr>
            <p:ph idx="1"/>
          </p:nvPr>
        </p:nvSpPr>
        <p:spPr/>
        <p:txBody>
          <a:bodyPr/>
          <a:lstStyle/>
          <a:p>
            <a:r>
              <a:rPr lang="en-US" dirty="0" smtClean="0"/>
              <a:t>Introduction </a:t>
            </a:r>
          </a:p>
          <a:p>
            <a:r>
              <a:rPr lang="en-US" dirty="0" smtClean="0"/>
              <a:t>Theory</a:t>
            </a:r>
          </a:p>
          <a:p>
            <a:r>
              <a:rPr lang="en-US" dirty="0" smtClean="0"/>
              <a:t>Experimental design</a:t>
            </a:r>
          </a:p>
          <a:p>
            <a:pPr lvl="1"/>
            <a:r>
              <a:rPr lang="en-US" dirty="0" smtClean="0"/>
              <a:t>Apparatus</a:t>
            </a:r>
          </a:p>
          <a:p>
            <a:pPr lvl="1"/>
            <a:r>
              <a:rPr lang="en-US" dirty="0" smtClean="0"/>
              <a:t>Data analysis</a:t>
            </a:r>
          </a:p>
          <a:p>
            <a:r>
              <a:rPr lang="en-US" dirty="0" smtClean="0"/>
              <a:t>Results and  Discussion</a:t>
            </a:r>
          </a:p>
          <a:p>
            <a:r>
              <a:rPr lang="en-US" dirty="0" smtClean="0"/>
              <a:t>Conclusion and Future work</a:t>
            </a:r>
          </a:p>
          <a:p>
            <a:r>
              <a:rPr lang="en-US" dirty="0" smtClean="0"/>
              <a:t>Questions</a:t>
            </a:r>
          </a:p>
          <a:p>
            <a:endParaRPr lang="en-US" dirty="0"/>
          </a:p>
        </p:txBody>
      </p:sp>
      <p:sp>
        <p:nvSpPr>
          <p:cNvPr id="4" name="Slide Number Placeholder 3"/>
          <p:cNvSpPr>
            <a:spLocks noGrp="1"/>
          </p:cNvSpPr>
          <p:nvPr>
            <p:ph type="sldNum" sz="quarter" idx="12"/>
          </p:nvPr>
        </p:nvSpPr>
        <p:spPr/>
        <p:txBody>
          <a:bodyPr/>
          <a:lstStyle/>
          <a:p>
            <a:fld id="{33253CF1-E184-4C42-BF06-4252E09B8650}" type="slidenum">
              <a:rPr lang="en-US" smtClean="0"/>
              <a:pPr/>
              <a:t>2</a:t>
            </a:fld>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 – Data analysis</a:t>
            </a:r>
            <a:endParaRPr lang="en-US" dirty="0"/>
          </a:p>
        </p:txBody>
      </p:sp>
      <p:pic>
        <p:nvPicPr>
          <p:cNvPr id="9" name="Picture 2"/>
          <p:cNvPicPr>
            <a:picLocks noChangeAspect="1" noChangeArrowheads="1"/>
          </p:cNvPicPr>
          <p:nvPr/>
        </p:nvPicPr>
        <p:blipFill>
          <a:blip r:embed="rId2" cstate="print"/>
          <a:srcRect/>
          <a:stretch>
            <a:fillRect/>
          </a:stretch>
        </p:blipFill>
        <p:spPr bwMode="auto">
          <a:xfrm>
            <a:off x="381000" y="1600200"/>
            <a:ext cx="4773173" cy="2549309"/>
          </a:xfrm>
          <a:prstGeom prst="rect">
            <a:avLst/>
          </a:prstGeom>
          <a:noFill/>
          <a:ln w="9525">
            <a:noFill/>
            <a:miter lim="800000"/>
            <a:headEnd/>
            <a:tailEnd/>
          </a:ln>
          <a:effectLst/>
        </p:spPr>
      </p:pic>
      <p:pic>
        <p:nvPicPr>
          <p:cNvPr id="10" name="Picture 3"/>
          <p:cNvPicPr>
            <a:picLocks noChangeAspect="1" noChangeArrowheads="1"/>
          </p:cNvPicPr>
          <p:nvPr/>
        </p:nvPicPr>
        <p:blipFill>
          <a:blip r:embed="rId3" cstate="print"/>
          <a:srcRect/>
          <a:stretch>
            <a:fillRect/>
          </a:stretch>
        </p:blipFill>
        <p:spPr bwMode="auto">
          <a:xfrm>
            <a:off x="3733800" y="3733800"/>
            <a:ext cx="4946469" cy="2614226"/>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485492B4-78F1-42E2-AFF8-75AECCA8D8C9}" type="slidenum">
              <a:rPr lang="en-US" smtClean="0"/>
              <a:pPr/>
              <a:t>20</a:t>
            </a:fld>
            <a:endParaRPr lang="en-US"/>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 Data analysis</a:t>
            </a:r>
            <a:endParaRPr lang="en-US" dirty="0"/>
          </a:p>
        </p:txBody>
      </p:sp>
      <p:pic>
        <p:nvPicPr>
          <p:cNvPr id="3074" name="Picture 2"/>
          <p:cNvPicPr>
            <a:picLocks noGrp="1" noChangeAspect="1" noChangeArrowheads="1"/>
          </p:cNvPicPr>
          <p:nvPr>
            <p:ph sz="half" idx="1"/>
          </p:nvPr>
        </p:nvPicPr>
        <p:blipFill>
          <a:blip r:embed="rId2" cstate="print"/>
          <a:srcRect/>
          <a:stretch>
            <a:fillRect/>
          </a:stretch>
        </p:blipFill>
        <p:spPr bwMode="auto">
          <a:xfrm>
            <a:off x="685800" y="1600200"/>
            <a:ext cx="6934200" cy="1295400"/>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cstate="print"/>
          <a:srcRect/>
          <a:stretch>
            <a:fillRect/>
          </a:stretch>
        </p:blipFill>
        <p:spPr bwMode="auto">
          <a:xfrm>
            <a:off x="685800" y="2895600"/>
            <a:ext cx="7010400" cy="1295400"/>
          </a:xfrm>
          <a:prstGeom prst="rect">
            <a:avLst/>
          </a:prstGeom>
          <a:noFill/>
          <a:ln w="9525">
            <a:noFill/>
            <a:miter lim="800000"/>
            <a:headEnd/>
            <a:tailEnd/>
          </a:ln>
          <a:effectLst/>
        </p:spPr>
      </p:pic>
      <p:pic>
        <p:nvPicPr>
          <p:cNvPr id="3077" name="Picture 5"/>
          <p:cNvPicPr>
            <a:picLocks noChangeAspect="1" noChangeArrowheads="1"/>
          </p:cNvPicPr>
          <p:nvPr/>
        </p:nvPicPr>
        <p:blipFill>
          <a:blip r:embed="rId4" cstate="print"/>
          <a:srcRect/>
          <a:stretch>
            <a:fillRect/>
          </a:stretch>
        </p:blipFill>
        <p:spPr bwMode="auto">
          <a:xfrm>
            <a:off x="381000" y="4343400"/>
            <a:ext cx="8382000" cy="1423807"/>
          </a:xfrm>
          <a:prstGeom prst="rect">
            <a:avLst/>
          </a:prstGeom>
          <a:noFill/>
          <a:ln w="9525">
            <a:noFill/>
            <a:miter lim="800000"/>
            <a:headEnd/>
            <a:tailEnd/>
          </a:ln>
          <a:effectLst/>
        </p:spPr>
      </p:pic>
      <p:sp>
        <p:nvSpPr>
          <p:cNvPr id="6" name="Slide Number Placeholder 5"/>
          <p:cNvSpPr>
            <a:spLocks noGrp="1"/>
          </p:cNvSpPr>
          <p:nvPr>
            <p:ph type="sldNum" sz="quarter" idx="12"/>
          </p:nvPr>
        </p:nvSpPr>
        <p:spPr/>
        <p:txBody>
          <a:bodyPr/>
          <a:lstStyle/>
          <a:p>
            <a:fld id="{485492B4-78F1-42E2-AFF8-75AECCA8D8C9}" type="slidenum">
              <a:rPr lang="en-US" smtClean="0"/>
              <a:pPr/>
              <a:t>21</a:t>
            </a:fld>
            <a:endParaRPr lang="en-US"/>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 Data analysis</a:t>
            </a:r>
            <a:endParaRPr lang="en-US" dirty="0"/>
          </a:p>
        </p:txBody>
      </p:sp>
      <p:pic>
        <p:nvPicPr>
          <p:cNvPr id="4098" name="Picture 2"/>
          <p:cNvPicPr>
            <a:picLocks noGrp="1" noChangeAspect="1" noChangeArrowheads="1"/>
          </p:cNvPicPr>
          <p:nvPr>
            <p:ph sz="half" idx="1"/>
          </p:nvPr>
        </p:nvPicPr>
        <p:blipFill>
          <a:blip r:embed="rId2" cstate="print"/>
          <a:srcRect/>
          <a:stretch>
            <a:fillRect/>
          </a:stretch>
        </p:blipFill>
        <p:spPr bwMode="auto">
          <a:xfrm>
            <a:off x="381000" y="1828800"/>
            <a:ext cx="8096131" cy="256869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485492B4-78F1-42E2-AFF8-75AECCA8D8C9}" type="slidenum">
              <a:rPr lang="en-US" smtClean="0"/>
              <a:pPr/>
              <a:t>22</a:t>
            </a:fld>
            <a:endParaRPr lang="en-US"/>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Apparatus</a:t>
            </a:r>
            <a:endParaRPr lang="en-US" dirty="0"/>
          </a:p>
        </p:txBody>
      </p:sp>
      <p:sp>
        <p:nvSpPr>
          <p:cNvPr id="6" name="Content Placeholder 5"/>
          <p:cNvSpPr>
            <a:spLocks noGrp="1"/>
          </p:cNvSpPr>
          <p:nvPr>
            <p:ph sz="half" idx="1"/>
          </p:nvPr>
        </p:nvSpPr>
        <p:spPr>
          <a:xfrm>
            <a:off x="228600" y="1600201"/>
            <a:ext cx="2514600" cy="2209800"/>
          </a:xfrm>
        </p:spPr>
        <p:txBody>
          <a:bodyPr>
            <a:normAutofit fontScale="40000" lnSpcReduction="20000"/>
          </a:bodyPr>
          <a:lstStyle/>
          <a:p>
            <a:r>
              <a:rPr lang="en-US" dirty="0" smtClean="0"/>
              <a:t>Characteristics</a:t>
            </a:r>
          </a:p>
          <a:p>
            <a:pPr lvl="1">
              <a:buFont typeface="Courier New" pitchFamily="49" charset="0"/>
              <a:buChar char="o"/>
            </a:pPr>
            <a:r>
              <a:rPr lang="en-US" b="1" dirty="0" smtClean="0"/>
              <a:t>water influent </a:t>
            </a:r>
          </a:p>
          <a:p>
            <a:pPr lvl="2">
              <a:buFont typeface="Arial" pitchFamily="34" charset="0"/>
              <a:buChar char="•"/>
            </a:pPr>
            <a:r>
              <a:rPr lang="en-US" dirty="0" smtClean="0"/>
              <a:t>100 NTU </a:t>
            </a:r>
          </a:p>
          <a:p>
            <a:pPr lvl="1">
              <a:buFont typeface="Courier New" pitchFamily="49" charset="0"/>
              <a:buChar char="o"/>
            </a:pPr>
            <a:r>
              <a:rPr lang="en-US" b="1" dirty="0" smtClean="0"/>
              <a:t>column </a:t>
            </a:r>
            <a:r>
              <a:rPr lang="en-US" b="1" dirty="0" err="1" smtClean="0"/>
              <a:t>upflow</a:t>
            </a:r>
            <a:r>
              <a:rPr lang="en-US" b="1" dirty="0" smtClean="0"/>
              <a:t> velocity</a:t>
            </a:r>
          </a:p>
          <a:p>
            <a:pPr lvl="2">
              <a:buFont typeface="Arial" pitchFamily="34" charset="0"/>
              <a:buChar char="•"/>
            </a:pPr>
            <a:r>
              <a:rPr lang="en-US" dirty="0" smtClean="0"/>
              <a:t>~10 m/day </a:t>
            </a:r>
          </a:p>
          <a:p>
            <a:pPr lvl="1">
              <a:buFont typeface="Courier New" pitchFamily="49" charset="0"/>
              <a:buChar char="o"/>
            </a:pPr>
            <a:r>
              <a:rPr lang="en-US" b="1" dirty="0" smtClean="0"/>
              <a:t>Clay Stock Concentration </a:t>
            </a:r>
          </a:p>
          <a:p>
            <a:pPr lvl="2">
              <a:buFont typeface="Arial" pitchFamily="34" charset="0"/>
              <a:buChar char="•"/>
            </a:pPr>
            <a:r>
              <a:rPr lang="en-US" dirty="0" smtClean="0"/>
              <a:t>10 g/L</a:t>
            </a:r>
          </a:p>
          <a:p>
            <a:pPr lvl="1">
              <a:buFont typeface="Courier New" pitchFamily="49" charset="0"/>
              <a:buChar char="o"/>
            </a:pPr>
            <a:r>
              <a:rPr lang="en-US" b="1" dirty="0" smtClean="0"/>
              <a:t>Alum Stock Concentration </a:t>
            </a:r>
          </a:p>
          <a:p>
            <a:pPr lvl="2">
              <a:buFont typeface="Arial" pitchFamily="34" charset="0"/>
              <a:buChar char="•"/>
            </a:pPr>
            <a:r>
              <a:rPr lang="en-US" dirty="0" smtClean="0"/>
              <a:t>18 g/L</a:t>
            </a:r>
          </a:p>
          <a:p>
            <a:pPr lvl="1">
              <a:buFont typeface="Courier New" pitchFamily="49" charset="0"/>
              <a:buChar char="o"/>
            </a:pPr>
            <a:r>
              <a:rPr lang="en-US" b="1" dirty="0" smtClean="0"/>
              <a:t>Alum dosage</a:t>
            </a:r>
          </a:p>
          <a:p>
            <a:pPr lvl="2">
              <a:buFont typeface="Arial" pitchFamily="34" charset="0"/>
              <a:buChar char="•"/>
            </a:pPr>
            <a:r>
              <a:rPr lang="en-US" dirty="0" smtClean="0"/>
              <a:t>45 mg/L</a:t>
            </a:r>
          </a:p>
          <a:p>
            <a:pPr lvl="1">
              <a:buFont typeface="Courier New" pitchFamily="49" charset="0"/>
              <a:buChar char="o"/>
            </a:pPr>
            <a:r>
              <a:rPr lang="en-US" b="1" dirty="0" smtClean="0"/>
              <a:t>Plant Flow</a:t>
            </a:r>
          </a:p>
          <a:p>
            <a:pPr lvl="2">
              <a:buFont typeface="Arial" pitchFamily="34" charset="0"/>
              <a:buChar char="•"/>
            </a:pPr>
            <a:r>
              <a:rPr lang="en-US" dirty="0" smtClean="0"/>
              <a:t> ~ 300 </a:t>
            </a:r>
            <a:r>
              <a:rPr lang="en-US" dirty="0" err="1" smtClean="0"/>
              <a:t>mL</a:t>
            </a:r>
            <a:r>
              <a:rPr lang="en-US" dirty="0" smtClean="0"/>
              <a:t>/min</a:t>
            </a:r>
          </a:p>
          <a:p>
            <a:pPr lvl="1">
              <a:buFont typeface="Courier New" pitchFamily="49" charset="0"/>
              <a:buChar char="o"/>
            </a:pPr>
            <a:r>
              <a:rPr lang="en-US" b="1" dirty="0" smtClean="0"/>
              <a:t>Alum Flow</a:t>
            </a:r>
          </a:p>
          <a:p>
            <a:pPr lvl="2">
              <a:buFont typeface="Arial" pitchFamily="34" charset="0"/>
              <a:buChar char="•"/>
            </a:pPr>
            <a:r>
              <a:rPr lang="en-US" dirty="0" smtClean="0"/>
              <a:t> ~ 1.78 </a:t>
            </a:r>
            <a:r>
              <a:rPr lang="en-US" dirty="0" err="1" smtClean="0"/>
              <a:t>mL</a:t>
            </a:r>
            <a:r>
              <a:rPr lang="en-US" dirty="0" smtClean="0"/>
              <a:t>/min</a:t>
            </a:r>
          </a:p>
        </p:txBody>
      </p:sp>
      <p:sp>
        <p:nvSpPr>
          <p:cNvPr id="7" name="Content Placeholder 6"/>
          <p:cNvSpPr>
            <a:spLocks noGrp="1"/>
          </p:cNvSpPr>
          <p:nvPr>
            <p:ph sz="half" idx="2"/>
          </p:nvPr>
        </p:nvSpPr>
        <p:spPr/>
        <p:txBody>
          <a:bodyPr/>
          <a:lstStyle/>
          <a:p>
            <a:endParaRPr lang="en-US"/>
          </a:p>
        </p:txBody>
      </p:sp>
      <p:pic>
        <p:nvPicPr>
          <p:cNvPr id="6146" name="Picture 2" descr="https://confluence.cornell.edu/download/attachments/140414990/SchematicExpFall2010.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816352" y="1524000"/>
            <a:ext cx="6400800" cy="5140540"/>
          </a:xfrm>
          <a:prstGeom prst="rect">
            <a:avLst/>
          </a:prstGeom>
          <a:noFill/>
          <a:extLst>
            <a:ext uri="{909E8E84-426E-40DD-AFC4-6F175D3DCCD1}">
              <a14:hiddenFill xmlns="" xmlns:a14="http://schemas.microsoft.com/office/drawing/2010/main">
                <a:solidFill>
                  <a:srgbClr val="FFFFFF"/>
                </a:solidFill>
              </a14:hiddenFill>
            </a:ext>
          </a:extLst>
        </p:spPr>
      </p:pic>
      <p:sp>
        <p:nvSpPr>
          <p:cNvPr id="8" name="Slide Number Placeholder 7"/>
          <p:cNvSpPr>
            <a:spLocks noGrp="1"/>
          </p:cNvSpPr>
          <p:nvPr>
            <p:ph type="sldNum" sz="quarter" idx="12"/>
          </p:nvPr>
        </p:nvSpPr>
        <p:spPr/>
        <p:txBody>
          <a:bodyPr/>
          <a:lstStyle/>
          <a:p>
            <a:fld id="{485492B4-78F1-42E2-AFF8-75AECCA8D8C9}" type="slidenum">
              <a:rPr lang="en-US" smtClean="0"/>
              <a:pPr/>
              <a:t>23</a:t>
            </a:fld>
            <a:endParaRPr lang="en-US"/>
          </a:p>
        </p:txBody>
      </p:sp>
    </p:spTree>
    <p:extLst>
      <p:ext uri="{BB962C8B-B14F-4D97-AF65-F5344CB8AC3E}">
        <p14:creationId xmlns="" xmlns:p14="http://schemas.microsoft.com/office/powerpoint/2010/main" val="125193857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Introduction</a:t>
            </a:r>
            <a:endParaRPr lang="en-US" dirty="0"/>
          </a:p>
        </p:txBody>
      </p:sp>
      <p:sp>
        <p:nvSpPr>
          <p:cNvPr id="51" name="Content Placeholder 50"/>
          <p:cNvSpPr>
            <a:spLocks noGrp="1"/>
          </p:cNvSpPr>
          <p:nvPr>
            <p:ph idx="1"/>
          </p:nvPr>
        </p:nvSpPr>
        <p:spPr>
          <a:xfrm>
            <a:off x="381000" y="1905000"/>
            <a:ext cx="5029200" cy="4038600"/>
          </a:xfrm>
        </p:spPr>
        <p:txBody>
          <a:bodyPr>
            <a:normAutofit fontScale="85000" lnSpcReduction="10000"/>
          </a:bodyPr>
          <a:lstStyle/>
          <a:p>
            <a:r>
              <a:rPr lang="en-US" dirty="0" smtClean="0">
                <a:solidFill>
                  <a:prstClr val="black"/>
                </a:solidFill>
              </a:rPr>
              <a:t>Smaller spacing is better</a:t>
            </a:r>
          </a:p>
          <a:p>
            <a:pPr lvl="1"/>
            <a:r>
              <a:rPr lang="en-US" dirty="0" smtClean="0">
                <a:solidFill>
                  <a:prstClr val="black"/>
                </a:solidFill>
              </a:rPr>
              <a:t>Reduces construction costs</a:t>
            </a:r>
          </a:p>
          <a:p>
            <a:pPr lvl="1"/>
            <a:r>
              <a:rPr lang="en-US" dirty="0" smtClean="0">
                <a:solidFill>
                  <a:prstClr val="black"/>
                </a:solidFill>
              </a:rPr>
              <a:t>More uniform flow distribution</a:t>
            </a:r>
          </a:p>
          <a:p>
            <a:endParaRPr lang="en-US" dirty="0" smtClean="0">
              <a:solidFill>
                <a:prstClr val="black"/>
              </a:solidFill>
            </a:endParaRPr>
          </a:p>
          <a:p>
            <a:r>
              <a:rPr lang="en-US" dirty="0" smtClean="0">
                <a:solidFill>
                  <a:prstClr val="black"/>
                </a:solidFill>
              </a:rPr>
              <a:t>How much can we decrease the spacing?</a:t>
            </a:r>
          </a:p>
          <a:p>
            <a:endParaRPr lang="en-US" dirty="0" smtClean="0">
              <a:solidFill>
                <a:prstClr val="black"/>
              </a:solidFill>
            </a:endParaRPr>
          </a:p>
          <a:p>
            <a:r>
              <a:rPr lang="en-US" u="sng" dirty="0" smtClean="0">
                <a:solidFill>
                  <a:prstClr val="black"/>
                </a:solidFill>
              </a:rPr>
              <a:t>Our hypothesis:</a:t>
            </a:r>
            <a:r>
              <a:rPr lang="en-US" dirty="0" smtClean="0">
                <a:solidFill>
                  <a:prstClr val="black"/>
                </a:solidFill>
              </a:rPr>
              <a:t> Limit given by </a:t>
            </a:r>
            <a:r>
              <a:rPr lang="en-US" b="1" dirty="0" smtClean="0">
                <a:solidFill>
                  <a:prstClr val="black"/>
                </a:solidFill>
              </a:rPr>
              <a:t>Floc roll-up </a:t>
            </a:r>
            <a:r>
              <a:rPr lang="en-US" dirty="0" smtClean="0">
                <a:solidFill>
                  <a:prstClr val="black"/>
                </a:solidFill>
              </a:rPr>
              <a:t>theory</a:t>
            </a:r>
            <a:endParaRPr lang="en-US" dirty="0"/>
          </a:p>
        </p:txBody>
      </p:sp>
      <p:pic>
        <p:nvPicPr>
          <p:cNvPr id="7" name="Picture 6" descr="sed side view.wmf"/>
          <p:cNvPicPr>
            <a:picLocks noChangeAspect="1"/>
          </p:cNvPicPr>
          <p:nvPr/>
        </p:nvPicPr>
        <p:blipFill>
          <a:blip r:embed="rId3" cstate="print">
            <a:lum bright="-40000"/>
          </a:blip>
          <a:srcRect l="13288" t="15241" r="13288" b="4065"/>
          <a:stretch>
            <a:fillRect/>
          </a:stretch>
        </p:blipFill>
        <p:spPr>
          <a:xfrm>
            <a:off x="4800600" y="152400"/>
            <a:ext cx="4191000" cy="2438400"/>
          </a:xfrm>
          <a:prstGeom prst="snip2Diag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23" name="Group 22"/>
          <p:cNvGrpSpPr/>
          <p:nvPr/>
        </p:nvGrpSpPr>
        <p:grpSpPr>
          <a:xfrm>
            <a:off x="6019800" y="2819400"/>
            <a:ext cx="1944476" cy="2590800"/>
            <a:chOff x="5486400" y="2971800"/>
            <a:chExt cx="1944476" cy="2590800"/>
          </a:xfrm>
        </p:grpSpPr>
        <p:cxnSp>
          <p:nvCxnSpPr>
            <p:cNvPr id="48" name="Straight Arrow Connector 47"/>
            <p:cNvCxnSpPr/>
            <p:nvPr/>
          </p:nvCxnSpPr>
          <p:spPr>
            <a:xfrm rot="5400000" flipH="1" flipV="1">
              <a:off x="6172200" y="4800600"/>
              <a:ext cx="3810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52" name="Group 51"/>
            <p:cNvGrpSpPr/>
            <p:nvPr/>
          </p:nvGrpSpPr>
          <p:grpSpPr>
            <a:xfrm>
              <a:off x="5486400" y="2971800"/>
              <a:ext cx="1944476" cy="2590800"/>
              <a:chOff x="3008524" y="1371600"/>
              <a:chExt cx="1944476" cy="2590800"/>
            </a:xfrm>
          </p:grpSpPr>
          <p:grpSp>
            <p:nvGrpSpPr>
              <p:cNvPr id="16" name="Group 15"/>
              <p:cNvGrpSpPr/>
              <p:nvPr/>
            </p:nvGrpSpPr>
            <p:grpSpPr>
              <a:xfrm>
                <a:off x="3008524" y="1371600"/>
                <a:ext cx="1944476" cy="2590800"/>
                <a:chOff x="4191000" y="1641522"/>
                <a:chExt cx="2325476" cy="3099022"/>
              </a:xfrm>
            </p:grpSpPr>
            <p:grpSp>
              <p:nvGrpSpPr>
                <p:cNvPr id="17" name="Group 18"/>
                <p:cNvGrpSpPr/>
                <p:nvPr/>
              </p:nvGrpSpPr>
              <p:grpSpPr>
                <a:xfrm>
                  <a:off x="4191000" y="1641522"/>
                  <a:ext cx="2316291" cy="3099022"/>
                  <a:chOff x="5227509" y="3301778"/>
                  <a:chExt cx="2316291" cy="3099022"/>
                </a:xfrm>
              </p:grpSpPr>
              <p:cxnSp>
                <p:nvCxnSpPr>
                  <p:cNvPr id="29" name="Straight Connector 28"/>
                  <p:cNvCxnSpPr/>
                  <p:nvPr/>
                </p:nvCxnSpPr>
                <p:spPr>
                  <a:xfrm>
                    <a:off x="5486400" y="5791200"/>
                    <a:ext cx="1981200" cy="1588"/>
                  </a:xfrm>
                  <a:prstGeom prst="line">
                    <a:avLst/>
                  </a:prstGeom>
                  <a:ln w="3175">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800000">
                    <a:off x="5227509" y="5637318"/>
                    <a:ext cx="1828800" cy="1588"/>
                  </a:xfrm>
                  <a:prstGeom prst="line">
                    <a:avLst/>
                  </a:prstGeom>
                  <a:ln w="3175">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7200000">
                    <a:off x="5829987" y="4797882"/>
                    <a:ext cx="2286000" cy="1588"/>
                  </a:xfrm>
                  <a:prstGeom prst="line">
                    <a:avLst/>
                  </a:prstGeom>
                  <a:ln w="60325" cmpd="sng">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7200000">
                    <a:off x="5220388" y="4443984"/>
                    <a:ext cx="2286000" cy="1588"/>
                  </a:xfrm>
                  <a:prstGeom prst="line">
                    <a:avLst/>
                  </a:prstGeom>
                  <a:ln w="60325" cmpd="sng">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33" name="Arc 32"/>
                  <p:cNvSpPr/>
                  <p:nvPr/>
                </p:nvSpPr>
                <p:spPr>
                  <a:xfrm>
                    <a:off x="6324600" y="5181600"/>
                    <a:ext cx="914400" cy="121920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TextBox 33"/>
                  <p:cNvSpPr txBox="1"/>
                  <p:nvPr/>
                </p:nvSpPr>
                <p:spPr>
                  <a:xfrm>
                    <a:off x="7086600" y="5181600"/>
                    <a:ext cx="457200" cy="381000"/>
                  </a:xfrm>
                  <a:prstGeom prst="rect">
                    <a:avLst/>
                  </a:prstGeom>
                  <a:noFill/>
                </p:spPr>
                <p:txBody>
                  <a:bodyPr wrap="square" rtlCol="0">
                    <a:spAutoFit/>
                  </a:bodyPr>
                  <a:lstStyle/>
                  <a:p>
                    <a:r>
                      <a:rPr lang="en-US" dirty="0" smtClean="0">
                        <a:latin typeface="Cambria Math"/>
                        <a:ea typeface="Cambria Math"/>
                      </a:rPr>
                      <a:t>𝛼</a:t>
                    </a:r>
                    <a:endParaRPr lang="en-US" dirty="0">
                      <a:latin typeface="Cambria Math" pitchFamily="18" charset="0"/>
                      <a:ea typeface="Cambria Math" pitchFamily="18" charset="0"/>
                    </a:endParaRPr>
                  </a:p>
                </p:txBody>
              </p:sp>
            </p:grpSp>
            <p:sp>
              <p:nvSpPr>
                <p:cNvPr id="18" name="Freeform 17"/>
                <p:cNvSpPr/>
                <p:nvPr/>
              </p:nvSpPr>
              <p:spPr>
                <a:xfrm>
                  <a:off x="4800600" y="3733800"/>
                  <a:ext cx="152400" cy="152400"/>
                </a:xfrm>
                <a:custGeom>
                  <a:avLst/>
                  <a:gdLst>
                    <a:gd name="connsiteX0" fmla="*/ 0 w 152400"/>
                    <a:gd name="connsiteY0" fmla="*/ 76200 h 152400"/>
                    <a:gd name="connsiteX1" fmla="*/ 22319 w 152400"/>
                    <a:gd name="connsiteY1" fmla="*/ 22318 h 152400"/>
                    <a:gd name="connsiteX2" fmla="*/ 76201 w 152400"/>
                    <a:gd name="connsiteY2" fmla="*/ 0 h 152400"/>
                    <a:gd name="connsiteX3" fmla="*/ 130083 w 152400"/>
                    <a:gd name="connsiteY3" fmla="*/ 22319 h 152400"/>
                    <a:gd name="connsiteX4" fmla="*/ 152401 w 152400"/>
                    <a:gd name="connsiteY4" fmla="*/ 76201 h 152400"/>
                    <a:gd name="connsiteX5" fmla="*/ 130083 w 152400"/>
                    <a:gd name="connsiteY5" fmla="*/ 130083 h 152400"/>
                    <a:gd name="connsiteX6" fmla="*/ 76201 w 152400"/>
                    <a:gd name="connsiteY6" fmla="*/ 152401 h 152400"/>
                    <a:gd name="connsiteX7" fmla="*/ 22319 w 152400"/>
                    <a:gd name="connsiteY7" fmla="*/ 130082 h 152400"/>
                    <a:gd name="connsiteX8" fmla="*/ 1 w 152400"/>
                    <a:gd name="connsiteY8" fmla="*/ 76200 h 152400"/>
                    <a:gd name="connsiteX9" fmla="*/ 0 w 152400"/>
                    <a:gd name="connsiteY9" fmla="*/ 762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400" h="152400">
                      <a:moveTo>
                        <a:pt x="0" y="76200"/>
                      </a:moveTo>
                      <a:cubicBezTo>
                        <a:pt x="0" y="55990"/>
                        <a:pt x="8028" y="36609"/>
                        <a:pt x="22319" y="22318"/>
                      </a:cubicBezTo>
                      <a:cubicBezTo>
                        <a:pt x="36609" y="8028"/>
                        <a:pt x="55991" y="0"/>
                        <a:pt x="76201" y="0"/>
                      </a:cubicBezTo>
                      <a:cubicBezTo>
                        <a:pt x="96411" y="0"/>
                        <a:pt x="115792" y="8028"/>
                        <a:pt x="130083" y="22319"/>
                      </a:cubicBezTo>
                      <a:cubicBezTo>
                        <a:pt x="144373" y="36609"/>
                        <a:pt x="152401" y="55991"/>
                        <a:pt x="152401" y="76201"/>
                      </a:cubicBezTo>
                      <a:cubicBezTo>
                        <a:pt x="152401" y="96411"/>
                        <a:pt x="144373" y="115792"/>
                        <a:pt x="130083" y="130083"/>
                      </a:cubicBezTo>
                      <a:cubicBezTo>
                        <a:pt x="115793" y="144373"/>
                        <a:pt x="96411" y="152401"/>
                        <a:pt x="76201" y="152401"/>
                      </a:cubicBezTo>
                      <a:cubicBezTo>
                        <a:pt x="55991" y="152401"/>
                        <a:pt x="36610" y="144373"/>
                        <a:pt x="22319" y="130082"/>
                      </a:cubicBezTo>
                      <a:cubicBezTo>
                        <a:pt x="8029" y="115792"/>
                        <a:pt x="1" y="96410"/>
                        <a:pt x="1" y="76200"/>
                      </a:cubicBezTo>
                      <a:lnTo>
                        <a:pt x="0" y="76200"/>
                      </a:lnTo>
                      <a:close/>
                    </a:path>
                  </a:pathLst>
                </a:custGeom>
                <a:solidFill>
                  <a:schemeClr val="accent1">
                    <a:alpha val="39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a:stCxn id="18" idx="3"/>
                  <a:endCxn id="20" idx="7"/>
                </p:cNvCxnSpPr>
                <p:nvPr/>
              </p:nvCxnSpPr>
              <p:spPr>
                <a:xfrm flipV="1">
                  <a:off x="4930683" y="2157650"/>
                  <a:ext cx="1416236" cy="1598469"/>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20" name="Freeform 19"/>
                <p:cNvSpPr/>
                <p:nvPr/>
              </p:nvSpPr>
              <p:spPr>
                <a:xfrm>
                  <a:off x="6324600" y="2027568"/>
                  <a:ext cx="152400" cy="152400"/>
                </a:xfrm>
                <a:custGeom>
                  <a:avLst/>
                  <a:gdLst>
                    <a:gd name="connsiteX0" fmla="*/ 0 w 152400"/>
                    <a:gd name="connsiteY0" fmla="*/ 76200 h 152400"/>
                    <a:gd name="connsiteX1" fmla="*/ 22319 w 152400"/>
                    <a:gd name="connsiteY1" fmla="*/ 22318 h 152400"/>
                    <a:gd name="connsiteX2" fmla="*/ 76201 w 152400"/>
                    <a:gd name="connsiteY2" fmla="*/ 0 h 152400"/>
                    <a:gd name="connsiteX3" fmla="*/ 130083 w 152400"/>
                    <a:gd name="connsiteY3" fmla="*/ 22319 h 152400"/>
                    <a:gd name="connsiteX4" fmla="*/ 152401 w 152400"/>
                    <a:gd name="connsiteY4" fmla="*/ 76201 h 152400"/>
                    <a:gd name="connsiteX5" fmla="*/ 130083 w 152400"/>
                    <a:gd name="connsiteY5" fmla="*/ 130083 h 152400"/>
                    <a:gd name="connsiteX6" fmla="*/ 76201 w 152400"/>
                    <a:gd name="connsiteY6" fmla="*/ 152401 h 152400"/>
                    <a:gd name="connsiteX7" fmla="*/ 22319 w 152400"/>
                    <a:gd name="connsiteY7" fmla="*/ 130082 h 152400"/>
                    <a:gd name="connsiteX8" fmla="*/ 1 w 152400"/>
                    <a:gd name="connsiteY8" fmla="*/ 76200 h 152400"/>
                    <a:gd name="connsiteX9" fmla="*/ 0 w 152400"/>
                    <a:gd name="connsiteY9" fmla="*/ 762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400" h="152400">
                      <a:moveTo>
                        <a:pt x="0" y="76200"/>
                      </a:moveTo>
                      <a:cubicBezTo>
                        <a:pt x="0" y="55990"/>
                        <a:pt x="8028" y="36609"/>
                        <a:pt x="22319" y="22318"/>
                      </a:cubicBezTo>
                      <a:cubicBezTo>
                        <a:pt x="36609" y="8028"/>
                        <a:pt x="55991" y="0"/>
                        <a:pt x="76201" y="0"/>
                      </a:cubicBezTo>
                      <a:cubicBezTo>
                        <a:pt x="96411" y="0"/>
                        <a:pt x="115792" y="8028"/>
                        <a:pt x="130083" y="22319"/>
                      </a:cubicBezTo>
                      <a:cubicBezTo>
                        <a:pt x="144373" y="36609"/>
                        <a:pt x="152401" y="55991"/>
                        <a:pt x="152401" y="76201"/>
                      </a:cubicBezTo>
                      <a:cubicBezTo>
                        <a:pt x="152401" y="96411"/>
                        <a:pt x="144373" y="115792"/>
                        <a:pt x="130083" y="130083"/>
                      </a:cubicBezTo>
                      <a:cubicBezTo>
                        <a:pt x="115793" y="144373"/>
                        <a:pt x="96411" y="152401"/>
                        <a:pt x="76201" y="152401"/>
                      </a:cubicBezTo>
                      <a:cubicBezTo>
                        <a:pt x="55991" y="152401"/>
                        <a:pt x="36610" y="144373"/>
                        <a:pt x="22319" y="130082"/>
                      </a:cubicBezTo>
                      <a:cubicBezTo>
                        <a:pt x="8029" y="115792"/>
                        <a:pt x="1" y="96410"/>
                        <a:pt x="1" y="76200"/>
                      </a:cubicBezTo>
                      <a:lnTo>
                        <a:pt x="0" y="76200"/>
                      </a:lnTo>
                      <a:close/>
                    </a:path>
                  </a:pathLst>
                </a:custGeom>
                <a:solidFill>
                  <a:schemeClr val="accent1">
                    <a:alpha val="39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p:cNvCxnSpPr/>
                <p:nvPr/>
              </p:nvCxnSpPr>
              <p:spPr>
                <a:xfrm rot="5400000" flipH="1" flipV="1">
                  <a:off x="6154235" y="1999959"/>
                  <a:ext cx="456406" cy="268076"/>
                </a:xfrm>
                <a:prstGeom prst="straightConnector1">
                  <a:avLst/>
                </a:prstGeom>
                <a:ln>
                  <a:solidFill>
                    <a:schemeClr val="accent2">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49" name="TextBox 48"/>
              <p:cNvSpPr txBox="1"/>
              <p:nvPr/>
            </p:nvSpPr>
            <p:spPr>
              <a:xfrm>
                <a:off x="3352800" y="3352800"/>
                <a:ext cx="685800" cy="369332"/>
              </a:xfrm>
              <a:prstGeom prst="rect">
                <a:avLst/>
              </a:prstGeom>
              <a:noFill/>
            </p:spPr>
            <p:txBody>
              <a:bodyPr wrap="square" rtlCol="0">
                <a:spAutoFit/>
              </a:bodyPr>
              <a:lstStyle/>
              <a:p>
                <a:r>
                  <a:rPr lang="en-US" dirty="0" err="1" smtClean="0">
                    <a:latin typeface="+mj-lt"/>
                  </a:rPr>
                  <a:t>Q</a:t>
                </a:r>
                <a:r>
                  <a:rPr lang="en-US" baseline="-25000" dirty="0" err="1" smtClean="0">
                    <a:latin typeface="+mj-lt"/>
                  </a:rPr>
                  <a:t>plate</a:t>
                </a:r>
                <a:endParaRPr lang="en-US" baseline="-25000" dirty="0">
                  <a:latin typeface="+mj-lt"/>
                </a:endParaRPr>
              </a:p>
            </p:txBody>
          </p:sp>
        </p:grpSp>
      </p:grpSp>
      <p:sp>
        <p:nvSpPr>
          <p:cNvPr id="53" name="Rounded Rectangle 52"/>
          <p:cNvSpPr/>
          <p:nvPr/>
        </p:nvSpPr>
        <p:spPr bwMode="auto">
          <a:xfrm>
            <a:off x="5638800" y="533400"/>
            <a:ext cx="2971800" cy="914400"/>
          </a:xfrm>
          <a:prstGeom prst="roundRect">
            <a:avLst/>
          </a:prstGeom>
          <a:noFill/>
          <a:ln w="38100" cap="flat" cmpd="sng" algn="ctr">
            <a:solidFill>
              <a:srgbClr val="FF0000"/>
            </a:solidFill>
            <a:prstDash val="dash"/>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22" name="Slide Number Placeholder 21"/>
          <p:cNvSpPr>
            <a:spLocks noGrp="1"/>
          </p:cNvSpPr>
          <p:nvPr>
            <p:ph type="sldNum" sz="quarter" idx="12"/>
          </p:nvPr>
        </p:nvSpPr>
        <p:spPr/>
        <p:txBody>
          <a:bodyPr/>
          <a:lstStyle/>
          <a:p>
            <a:fld id="{33253CF1-E184-4C42-BF06-4252E09B8650}" type="slidenum">
              <a:rPr lang="en-US" smtClean="0"/>
              <a:pPr/>
              <a:t>3</a:t>
            </a:fld>
            <a:endParaRPr lang="en-US"/>
          </a:p>
        </p:txBody>
      </p:sp>
    </p:spTree>
    <p:extLst>
      <p:ext uri="{BB962C8B-B14F-4D97-AF65-F5344CB8AC3E}">
        <p14:creationId xmlns="" xmlns:p14="http://schemas.microsoft.com/office/powerpoint/2010/main" val="130902415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Introduction</a:t>
            </a:r>
            <a:endParaRPr lang="en-US" dirty="0"/>
          </a:p>
        </p:txBody>
      </p:sp>
      <p:sp>
        <p:nvSpPr>
          <p:cNvPr id="10" name="Content Placeholder 9"/>
          <p:cNvSpPr>
            <a:spLocks noGrp="1"/>
          </p:cNvSpPr>
          <p:nvPr>
            <p:ph idx="1"/>
          </p:nvPr>
        </p:nvSpPr>
        <p:spPr>
          <a:xfrm>
            <a:off x="381000" y="1676400"/>
            <a:ext cx="5791200" cy="4472384"/>
          </a:xfrm>
        </p:spPr>
        <p:txBody>
          <a:bodyPr>
            <a:normAutofit/>
          </a:bodyPr>
          <a:lstStyle/>
          <a:p>
            <a:pPr marL="0" indent="0">
              <a:buNone/>
            </a:pPr>
            <a:r>
              <a:rPr lang="en-US" sz="3600" b="1" dirty="0" smtClean="0"/>
              <a:t>Goal</a:t>
            </a:r>
          </a:p>
          <a:p>
            <a:pPr marL="0" indent="0"/>
            <a:r>
              <a:rPr lang="en-US" sz="3600" dirty="0" smtClean="0"/>
              <a:t> Find optimal spacing for plate settlers</a:t>
            </a:r>
          </a:p>
          <a:p>
            <a:pPr marL="0" indent="0"/>
            <a:endParaRPr lang="en-US" sz="3600" dirty="0" smtClean="0"/>
          </a:p>
          <a:p>
            <a:pPr marL="0" indent="0"/>
            <a:r>
              <a:rPr lang="en-US" sz="3600" dirty="0" smtClean="0"/>
              <a:t>Traditional Guideline: </a:t>
            </a:r>
          </a:p>
          <a:p>
            <a:pPr marL="800100" lvl="2" indent="0"/>
            <a:r>
              <a:rPr lang="en-US" dirty="0" smtClean="0"/>
              <a:t>Spacing = 5cm</a:t>
            </a:r>
          </a:p>
          <a:p>
            <a:pPr marL="800100" lvl="2" indent="0"/>
            <a:r>
              <a:rPr lang="en-US" dirty="0" smtClean="0"/>
              <a:t>No scientific reason for using this</a:t>
            </a:r>
          </a:p>
          <a:p>
            <a:pPr marL="0" indent="0">
              <a:buNone/>
            </a:pPr>
            <a:endParaRPr lang="en-US" dirty="0" smtClean="0"/>
          </a:p>
        </p:txBody>
      </p:sp>
      <p:pic>
        <p:nvPicPr>
          <p:cNvPr id="7" name="Picture 2" descr="https://confluence.cornell.edu/download/attachments/87983632/IMG_4524.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791200" y="1676400"/>
            <a:ext cx="2895600" cy="4343400"/>
          </a:xfrm>
          <a:prstGeom prst="snip2DiagRect">
            <a:avLst>
              <a:gd name="adj1" fmla="val 1645"/>
              <a:gd name="adj2" fmla="val 16667"/>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5" name="Slide Number Placeholder 4"/>
          <p:cNvSpPr>
            <a:spLocks noGrp="1"/>
          </p:cNvSpPr>
          <p:nvPr>
            <p:ph type="sldNum" sz="quarter" idx="12"/>
          </p:nvPr>
        </p:nvSpPr>
        <p:spPr/>
        <p:txBody>
          <a:bodyPr/>
          <a:lstStyle/>
          <a:p>
            <a:fld id="{33253CF1-E184-4C42-BF06-4252E09B8650}" type="slidenum">
              <a:rPr lang="en-US" smtClean="0"/>
              <a:pPr/>
              <a:t>4</a:t>
            </a:fld>
            <a:endParaRPr lang="en-US"/>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Theory</a:t>
            </a:r>
            <a:endParaRPr lang="en-US" dirty="0"/>
          </a:p>
        </p:txBody>
      </p:sp>
      <p:sp>
        <p:nvSpPr>
          <p:cNvPr id="4" name="Content Placeholder 3"/>
          <p:cNvSpPr>
            <a:spLocks noGrp="1"/>
          </p:cNvSpPr>
          <p:nvPr>
            <p:ph idx="1"/>
          </p:nvPr>
        </p:nvSpPr>
        <p:spPr>
          <a:xfrm>
            <a:off x="457200" y="1600201"/>
            <a:ext cx="4876800" cy="3124200"/>
          </a:xfrm>
        </p:spPr>
        <p:txBody>
          <a:bodyPr/>
          <a:lstStyle/>
          <a:p>
            <a:r>
              <a:rPr lang="en-US" dirty="0" smtClean="0"/>
              <a:t>Key concepts to describe sedimentation:</a:t>
            </a:r>
          </a:p>
          <a:p>
            <a:endParaRPr lang="en-US" dirty="0" smtClean="0"/>
          </a:p>
          <a:p>
            <a:pPr marL="514350" indent="-514350">
              <a:buFont typeface="+mj-lt"/>
              <a:buAutoNum type="arabicPeriod"/>
            </a:pPr>
            <a:r>
              <a:rPr lang="en-US" dirty="0" smtClean="0"/>
              <a:t>Capture Velocity</a:t>
            </a:r>
          </a:p>
          <a:p>
            <a:pPr marL="514350" indent="-514350">
              <a:buFont typeface="+mj-lt"/>
              <a:buAutoNum type="arabicPeriod"/>
            </a:pPr>
            <a:r>
              <a:rPr lang="en-US" dirty="0" smtClean="0"/>
              <a:t>Flow Condition</a:t>
            </a:r>
          </a:p>
          <a:p>
            <a:pPr marL="514350" indent="-514350">
              <a:buFont typeface="+mj-lt"/>
              <a:buAutoNum type="arabicPeriod"/>
            </a:pPr>
            <a:r>
              <a:rPr lang="en-US" dirty="0" smtClean="0"/>
              <a:t>Floc Roll-up</a:t>
            </a:r>
          </a:p>
        </p:txBody>
      </p:sp>
      <p:sp>
        <p:nvSpPr>
          <p:cNvPr id="5" name="Slide Number Placeholder 4"/>
          <p:cNvSpPr>
            <a:spLocks noGrp="1"/>
          </p:cNvSpPr>
          <p:nvPr>
            <p:ph type="sldNum" sz="quarter" idx="12"/>
          </p:nvPr>
        </p:nvSpPr>
        <p:spPr/>
        <p:txBody>
          <a:bodyPr/>
          <a:lstStyle/>
          <a:p>
            <a:fld id="{33253CF1-E184-4C42-BF06-4252E09B8650}" type="slidenum">
              <a:rPr lang="en-US" smtClean="0"/>
              <a:pPr/>
              <a:t>5</a:t>
            </a:fld>
            <a:endParaRPr lang="en-US"/>
          </a:p>
        </p:txBody>
      </p:sp>
      <p:grpSp>
        <p:nvGrpSpPr>
          <p:cNvPr id="48" name="Group 47"/>
          <p:cNvGrpSpPr/>
          <p:nvPr/>
        </p:nvGrpSpPr>
        <p:grpSpPr>
          <a:xfrm>
            <a:off x="5562600" y="2574656"/>
            <a:ext cx="3124200" cy="3216544"/>
            <a:chOff x="5562600" y="2574656"/>
            <a:chExt cx="3124200" cy="3216544"/>
          </a:xfrm>
        </p:grpSpPr>
        <p:pic>
          <p:nvPicPr>
            <p:cNvPr id="36866" name="Picture 2"/>
            <p:cNvPicPr>
              <a:picLocks noChangeAspect="1" noChangeArrowheads="1"/>
            </p:cNvPicPr>
            <p:nvPr/>
          </p:nvPicPr>
          <p:blipFill>
            <a:blip r:embed="rId3"/>
            <a:srcRect/>
            <a:stretch>
              <a:fillRect/>
            </a:stretch>
          </p:blipFill>
          <p:spPr bwMode="auto">
            <a:xfrm rot="18052501">
              <a:off x="7459747" y="2670687"/>
              <a:ext cx="528632" cy="1169360"/>
            </a:xfrm>
            <a:prstGeom prst="rect">
              <a:avLst/>
            </a:prstGeom>
            <a:noFill/>
            <a:ln w="9525">
              <a:noFill/>
              <a:miter lim="800000"/>
              <a:headEnd/>
              <a:tailEnd/>
            </a:ln>
            <a:effectLst/>
          </p:spPr>
        </p:pic>
        <p:grpSp>
          <p:nvGrpSpPr>
            <p:cNvPr id="9" name="Group 8"/>
            <p:cNvGrpSpPr/>
            <p:nvPr/>
          </p:nvGrpSpPr>
          <p:grpSpPr>
            <a:xfrm>
              <a:off x="5562600" y="2574656"/>
              <a:ext cx="3124200" cy="3216544"/>
              <a:chOff x="5791200" y="2057400"/>
              <a:chExt cx="3124200" cy="3216544"/>
            </a:xfrm>
          </p:grpSpPr>
          <p:grpSp>
            <p:nvGrpSpPr>
              <p:cNvPr id="10" name="Group 18"/>
              <p:cNvGrpSpPr/>
              <p:nvPr/>
            </p:nvGrpSpPr>
            <p:grpSpPr>
              <a:xfrm>
                <a:off x="5791200" y="2057400"/>
                <a:ext cx="3124200" cy="3216544"/>
                <a:chOff x="1" y="3641456"/>
                <a:chExt cx="3124200" cy="3216544"/>
              </a:xfrm>
            </p:grpSpPr>
            <p:cxnSp>
              <p:nvCxnSpPr>
                <p:cNvPr id="12" name="Straight Connector 11"/>
                <p:cNvCxnSpPr/>
                <p:nvPr/>
              </p:nvCxnSpPr>
              <p:spPr>
                <a:xfrm rot="7200000">
                  <a:off x="10595" y="4751658"/>
                  <a:ext cx="2221992" cy="1588"/>
                </a:xfrm>
                <a:prstGeom prst="line">
                  <a:avLst/>
                </a:prstGeom>
                <a:ln>
                  <a:solidFill>
                    <a:schemeClr val="tx1"/>
                  </a:solidFill>
                  <a:headEnd type="stealth" w="lg" len="med"/>
                  <a:tailEnd type="stealth" w="lg" len="med"/>
                </a:ln>
              </p:spPr>
              <p:style>
                <a:lnRef idx="1">
                  <a:schemeClr val="accent1"/>
                </a:lnRef>
                <a:fillRef idx="0">
                  <a:schemeClr val="accent1"/>
                </a:fillRef>
                <a:effectRef idx="0">
                  <a:schemeClr val="accent1"/>
                </a:effectRef>
                <a:fontRef idx="minor">
                  <a:schemeClr val="tx1"/>
                </a:fontRef>
              </p:style>
            </p:cxnSp>
            <p:grpSp>
              <p:nvGrpSpPr>
                <p:cNvPr id="13" name="Group 14"/>
                <p:cNvGrpSpPr/>
                <p:nvPr/>
              </p:nvGrpSpPr>
              <p:grpSpPr>
                <a:xfrm>
                  <a:off x="1" y="3733800"/>
                  <a:ext cx="3124200" cy="3124200"/>
                  <a:chOff x="4953000" y="3276600"/>
                  <a:chExt cx="3124200" cy="3124200"/>
                </a:xfrm>
              </p:grpSpPr>
              <p:cxnSp>
                <p:nvCxnSpPr>
                  <p:cNvPr id="14" name="Straight Connector 13"/>
                  <p:cNvCxnSpPr/>
                  <p:nvPr/>
                </p:nvCxnSpPr>
                <p:spPr>
                  <a:xfrm>
                    <a:off x="4953000" y="5789612"/>
                    <a:ext cx="3124200" cy="1588"/>
                  </a:xfrm>
                  <a:prstGeom prst="line">
                    <a:avLst/>
                  </a:prstGeom>
                  <a:ln w="3175">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800000">
                    <a:off x="5227509" y="5637318"/>
                    <a:ext cx="1828800" cy="1588"/>
                  </a:xfrm>
                  <a:prstGeom prst="line">
                    <a:avLst/>
                  </a:prstGeom>
                  <a:ln w="3175">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7200000">
                    <a:off x="5829987" y="4797882"/>
                    <a:ext cx="2286000" cy="1588"/>
                  </a:xfrm>
                  <a:prstGeom prst="line">
                    <a:avLst/>
                  </a:prstGeom>
                  <a:ln w="60325" cmpd="sng">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7200000">
                    <a:off x="5220388" y="4443984"/>
                    <a:ext cx="2286000" cy="1588"/>
                  </a:xfrm>
                  <a:prstGeom prst="line">
                    <a:avLst/>
                  </a:prstGeom>
                  <a:ln w="60325" cmpd="sng">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800000">
                    <a:off x="7050838" y="3462648"/>
                    <a:ext cx="609600" cy="15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9" name="Arc 18"/>
                  <p:cNvSpPr/>
                  <p:nvPr/>
                </p:nvSpPr>
                <p:spPr>
                  <a:xfrm>
                    <a:off x="6324600" y="5181600"/>
                    <a:ext cx="914400" cy="121920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5867400" y="4114800"/>
                    <a:ext cx="228600" cy="338554"/>
                  </a:xfrm>
                  <a:prstGeom prst="rect">
                    <a:avLst/>
                  </a:prstGeom>
                  <a:solidFill>
                    <a:schemeClr val="bg1"/>
                  </a:solidFill>
                </p:spPr>
                <p:txBody>
                  <a:bodyPr wrap="square" rtlCol="0">
                    <a:spAutoFit/>
                  </a:bodyPr>
                  <a:lstStyle/>
                  <a:p>
                    <a:r>
                      <a:rPr lang="en-US" sz="1600" i="1" dirty="0" smtClean="0">
                        <a:latin typeface="Cambria Math" pitchFamily="18" charset="0"/>
                        <a:ea typeface="Cambria Math" pitchFamily="18" charset="0"/>
                      </a:rPr>
                      <a:t>L</a:t>
                    </a:r>
                    <a:endParaRPr lang="en-US" sz="1600" i="1" dirty="0">
                      <a:latin typeface="Cambria Math" pitchFamily="18" charset="0"/>
                      <a:ea typeface="Cambria Math" pitchFamily="18" charset="0"/>
                    </a:endParaRPr>
                  </a:p>
                </p:txBody>
              </p:sp>
              <p:sp>
                <p:nvSpPr>
                  <p:cNvPr id="21" name="TextBox 20"/>
                  <p:cNvSpPr txBox="1"/>
                  <p:nvPr/>
                </p:nvSpPr>
                <p:spPr>
                  <a:xfrm>
                    <a:off x="7243676" y="3276600"/>
                    <a:ext cx="228600" cy="338554"/>
                  </a:xfrm>
                  <a:prstGeom prst="rect">
                    <a:avLst/>
                  </a:prstGeom>
                  <a:solidFill>
                    <a:schemeClr val="bg1"/>
                  </a:solidFill>
                </p:spPr>
                <p:txBody>
                  <a:bodyPr wrap="square" rtlCol="0">
                    <a:spAutoFit/>
                  </a:bodyPr>
                  <a:lstStyle/>
                  <a:p>
                    <a:r>
                      <a:rPr lang="en-US" sz="1600" i="1" dirty="0" smtClean="0">
                        <a:latin typeface="Cambria Math" pitchFamily="18" charset="0"/>
                        <a:ea typeface="Cambria Math" pitchFamily="18" charset="0"/>
                      </a:rPr>
                      <a:t>S</a:t>
                    </a:r>
                    <a:endParaRPr lang="en-US" sz="1600" i="1" dirty="0">
                      <a:latin typeface="Cambria Math" pitchFamily="18" charset="0"/>
                      <a:ea typeface="Cambria Math" pitchFamily="18" charset="0"/>
                    </a:endParaRPr>
                  </a:p>
                </p:txBody>
              </p:sp>
              <p:sp>
                <p:nvSpPr>
                  <p:cNvPr id="22" name="TextBox 21"/>
                  <p:cNvSpPr txBox="1"/>
                  <p:nvPr/>
                </p:nvSpPr>
                <p:spPr>
                  <a:xfrm>
                    <a:off x="7086600" y="5181600"/>
                    <a:ext cx="457200" cy="381000"/>
                  </a:xfrm>
                  <a:prstGeom prst="rect">
                    <a:avLst/>
                  </a:prstGeom>
                  <a:noFill/>
                </p:spPr>
                <p:txBody>
                  <a:bodyPr wrap="square" rtlCol="0">
                    <a:spAutoFit/>
                  </a:bodyPr>
                  <a:lstStyle/>
                  <a:p>
                    <a:r>
                      <a:rPr lang="en-US" dirty="0" smtClean="0">
                        <a:latin typeface="Cambria Math"/>
                        <a:ea typeface="Cambria Math"/>
                      </a:rPr>
                      <a:t>𝛼</a:t>
                    </a:r>
                    <a:endParaRPr lang="en-US" dirty="0">
                      <a:latin typeface="Cambria Math" pitchFamily="18" charset="0"/>
                      <a:ea typeface="Cambria Math" pitchFamily="18" charset="0"/>
                    </a:endParaRPr>
                  </a:p>
                </p:txBody>
              </p:sp>
              <p:cxnSp>
                <p:nvCxnSpPr>
                  <p:cNvPr id="23" name="Straight Arrow Connector 22"/>
                  <p:cNvCxnSpPr/>
                  <p:nvPr/>
                </p:nvCxnSpPr>
                <p:spPr>
                  <a:xfrm rot="5400000" flipH="1" flipV="1">
                    <a:off x="5980772" y="5218772"/>
                    <a:ext cx="549544" cy="290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sp>
            <p:nvSpPr>
              <p:cNvPr id="11" name="TextBox 10"/>
              <p:cNvSpPr txBox="1"/>
              <p:nvPr/>
            </p:nvSpPr>
            <p:spPr>
              <a:xfrm>
                <a:off x="6553200" y="4343400"/>
                <a:ext cx="1447800" cy="369332"/>
              </a:xfrm>
              <a:prstGeom prst="rect">
                <a:avLst/>
              </a:prstGeom>
              <a:noFill/>
            </p:spPr>
            <p:txBody>
              <a:bodyPr wrap="square" rtlCol="0">
                <a:spAutoFit/>
              </a:bodyPr>
              <a:lstStyle/>
              <a:p>
                <a:r>
                  <a:rPr lang="en-US" dirty="0" err="1" smtClean="0">
                    <a:latin typeface="+mn-lt"/>
                  </a:rPr>
                  <a:t>Q</a:t>
                </a:r>
                <a:r>
                  <a:rPr lang="en-US" baseline="-25000" dirty="0" err="1" smtClean="0">
                    <a:latin typeface="+mn-lt"/>
                  </a:rPr>
                  <a:t>plate</a:t>
                </a:r>
                <a:endParaRPr lang="en-US" baseline="-25000" dirty="0">
                  <a:latin typeface="+mn-lt"/>
                </a:endParaRPr>
              </a:p>
            </p:txBody>
          </p:sp>
        </p:grpSp>
        <p:sp>
          <p:nvSpPr>
            <p:cNvPr id="24" name="Freeform 23"/>
            <p:cNvSpPr/>
            <p:nvPr/>
          </p:nvSpPr>
          <p:spPr>
            <a:xfrm>
              <a:off x="6446520" y="4754880"/>
              <a:ext cx="127431" cy="127407"/>
            </a:xfrm>
            <a:custGeom>
              <a:avLst/>
              <a:gdLst>
                <a:gd name="connsiteX0" fmla="*/ 0 w 152400"/>
                <a:gd name="connsiteY0" fmla="*/ 76200 h 152400"/>
                <a:gd name="connsiteX1" fmla="*/ 22319 w 152400"/>
                <a:gd name="connsiteY1" fmla="*/ 22318 h 152400"/>
                <a:gd name="connsiteX2" fmla="*/ 76201 w 152400"/>
                <a:gd name="connsiteY2" fmla="*/ 0 h 152400"/>
                <a:gd name="connsiteX3" fmla="*/ 130083 w 152400"/>
                <a:gd name="connsiteY3" fmla="*/ 22319 h 152400"/>
                <a:gd name="connsiteX4" fmla="*/ 152401 w 152400"/>
                <a:gd name="connsiteY4" fmla="*/ 76201 h 152400"/>
                <a:gd name="connsiteX5" fmla="*/ 130083 w 152400"/>
                <a:gd name="connsiteY5" fmla="*/ 130083 h 152400"/>
                <a:gd name="connsiteX6" fmla="*/ 76201 w 152400"/>
                <a:gd name="connsiteY6" fmla="*/ 152401 h 152400"/>
                <a:gd name="connsiteX7" fmla="*/ 22319 w 152400"/>
                <a:gd name="connsiteY7" fmla="*/ 130082 h 152400"/>
                <a:gd name="connsiteX8" fmla="*/ 1 w 152400"/>
                <a:gd name="connsiteY8" fmla="*/ 76200 h 152400"/>
                <a:gd name="connsiteX9" fmla="*/ 0 w 152400"/>
                <a:gd name="connsiteY9" fmla="*/ 762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400" h="152400">
                  <a:moveTo>
                    <a:pt x="0" y="76200"/>
                  </a:moveTo>
                  <a:cubicBezTo>
                    <a:pt x="0" y="55990"/>
                    <a:pt x="8028" y="36609"/>
                    <a:pt x="22319" y="22318"/>
                  </a:cubicBezTo>
                  <a:cubicBezTo>
                    <a:pt x="36609" y="8028"/>
                    <a:pt x="55991" y="0"/>
                    <a:pt x="76201" y="0"/>
                  </a:cubicBezTo>
                  <a:cubicBezTo>
                    <a:pt x="96411" y="0"/>
                    <a:pt x="115792" y="8028"/>
                    <a:pt x="130083" y="22319"/>
                  </a:cubicBezTo>
                  <a:cubicBezTo>
                    <a:pt x="144373" y="36609"/>
                    <a:pt x="152401" y="55991"/>
                    <a:pt x="152401" y="76201"/>
                  </a:cubicBezTo>
                  <a:cubicBezTo>
                    <a:pt x="152401" y="96411"/>
                    <a:pt x="144373" y="115792"/>
                    <a:pt x="130083" y="130083"/>
                  </a:cubicBezTo>
                  <a:cubicBezTo>
                    <a:pt x="115793" y="144373"/>
                    <a:pt x="96411" y="152401"/>
                    <a:pt x="76201" y="152401"/>
                  </a:cubicBezTo>
                  <a:cubicBezTo>
                    <a:pt x="55991" y="152401"/>
                    <a:pt x="36610" y="144373"/>
                    <a:pt x="22319" y="130082"/>
                  </a:cubicBezTo>
                  <a:cubicBezTo>
                    <a:pt x="8029" y="115792"/>
                    <a:pt x="1" y="96410"/>
                    <a:pt x="1" y="76200"/>
                  </a:cubicBezTo>
                  <a:lnTo>
                    <a:pt x="0" y="76200"/>
                  </a:lnTo>
                  <a:close/>
                </a:path>
              </a:pathLst>
            </a:custGeom>
            <a:solidFill>
              <a:schemeClr val="accent1">
                <a:alpha val="39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p:cNvCxnSpPr>
              <a:stCxn id="24" idx="3"/>
              <a:endCxn id="26" idx="7"/>
            </p:cNvCxnSpPr>
            <p:nvPr/>
          </p:nvCxnSpPr>
          <p:spPr>
            <a:xfrm flipV="1">
              <a:off x="6555290" y="3232949"/>
              <a:ext cx="1464372" cy="154059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26" name="Freeform 25"/>
            <p:cNvSpPr/>
            <p:nvPr/>
          </p:nvSpPr>
          <p:spPr>
            <a:xfrm>
              <a:off x="8001000" y="3124200"/>
              <a:ext cx="127431" cy="127407"/>
            </a:xfrm>
            <a:custGeom>
              <a:avLst/>
              <a:gdLst>
                <a:gd name="connsiteX0" fmla="*/ 0 w 152400"/>
                <a:gd name="connsiteY0" fmla="*/ 76200 h 152400"/>
                <a:gd name="connsiteX1" fmla="*/ 22319 w 152400"/>
                <a:gd name="connsiteY1" fmla="*/ 22318 h 152400"/>
                <a:gd name="connsiteX2" fmla="*/ 76201 w 152400"/>
                <a:gd name="connsiteY2" fmla="*/ 0 h 152400"/>
                <a:gd name="connsiteX3" fmla="*/ 130083 w 152400"/>
                <a:gd name="connsiteY3" fmla="*/ 22319 h 152400"/>
                <a:gd name="connsiteX4" fmla="*/ 152401 w 152400"/>
                <a:gd name="connsiteY4" fmla="*/ 76201 h 152400"/>
                <a:gd name="connsiteX5" fmla="*/ 130083 w 152400"/>
                <a:gd name="connsiteY5" fmla="*/ 130083 h 152400"/>
                <a:gd name="connsiteX6" fmla="*/ 76201 w 152400"/>
                <a:gd name="connsiteY6" fmla="*/ 152401 h 152400"/>
                <a:gd name="connsiteX7" fmla="*/ 22319 w 152400"/>
                <a:gd name="connsiteY7" fmla="*/ 130082 h 152400"/>
                <a:gd name="connsiteX8" fmla="*/ 1 w 152400"/>
                <a:gd name="connsiteY8" fmla="*/ 76200 h 152400"/>
                <a:gd name="connsiteX9" fmla="*/ 0 w 152400"/>
                <a:gd name="connsiteY9" fmla="*/ 762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400" h="152400">
                  <a:moveTo>
                    <a:pt x="0" y="76200"/>
                  </a:moveTo>
                  <a:cubicBezTo>
                    <a:pt x="0" y="55990"/>
                    <a:pt x="8028" y="36609"/>
                    <a:pt x="22319" y="22318"/>
                  </a:cubicBezTo>
                  <a:cubicBezTo>
                    <a:pt x="36609" y="8028"/>
                    <a:pt x="55991" y="0"/>
                    <a:pt x="76201" y="0"/>
                  </a:cubicBezTo>
                  <a:cubicBezTo>
                    <a:pt x="96411" y="0"/>
                    <a:pt x="115792" y="8028"/>
                    <a:pt x="130083" y="22319"/>
                  </a:cubicBezTo>
                  <a:cubicBezTo>
                    <a:pt x="144373" y="36609"/>
                    <a:pt x="152401" y="55991"/>
                    <a:pt x="152401" y="76201"/>
                  </a:cubicBezTo>
                  <a:cubicBezTo>
                    <a:pt x="152401" y="96411"/>
                    <a:pt x="144373" y="115792"/>
                    <a:pt x="130083" y="130083"/>
                  </a:cubicBezTo>
                  <a:cubicBezTo>
                    <a:pt x="115793" y="144373"/>
                    <a:pt x="96411" y="152401"/>
                    <a:pt x="76201" y="152401"/>
                  </a:cubicBezTo>
                  <a:cubicBezTo>
                    <a:pt x="55991" y="152401"/>
                    <a:pt x="36610" y="144373"/>
                    <a:pt x="22319" y="130082"/>
                  </a:cubicBezTo>
                  <a:cubicBezTo>
                    <a:pt x="8029" y="115792"/>
                    <a:pt x="1" y="96410"/>
                    <a:pt x="1" y="76200"/>
                  </a:cubicBezTo>
                  <a:lnTo>
                    <a:pt x="0" y="76200"/>
                  </a:lnTo>
                  <a:close/>
                </a:path>
              </a:pathLst>
            </a:custGeom>
            <a:solidFill>
              <a:schemeClr val="accent1">
                <a:alpha val="39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Arrow Connector 26"/>
            <p:cNvCxnSpPr/>
            <p:nvPr/>
          </p:nvCxnSpPr>
          <p:spPr>
            <a:xfrm rot="5400000" flipH="1" flipV="1">
              <a:off x="7882128" y="3050502"/>
              <a:ext cx="381558" cy="224155"/>
            </a:xfrm>
            <a:prstGeom prst="straightConnector1">
              <a:avLst/>
            </a:prstGeom>
            <a:ln>
              <a:solidFill>
                <a:schemeClr val="accent2">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92147684"/>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rial" pitchFamily="34" charset="0"/>
              </a:rPr>
              <a:t>Theory</a:t>
            </a:r>
            <a:endParaRPr lang="en-US" dirty="0"/>
          </a:p>
        </p:txBody>
      </p:sp>
      <p:sp>
        <p:nvSpPr>
          <p:cNvPr id="3" name="Content Placeholder 2"/>
          <p:cNvSpPr>
            <a:spLocks noGrp="1"/>
          </p:cNvSpPr>
          <p:nvPr>
            <p:ph sz="half" idx="1"/>
          </p:nvPr>
        </p:nvSpPr>
        <p:spPr>
          <a:xfrm>
            <a:off x="457200" y="1600201"/>
            <a:ext cx="8382000" cy="1447800"/>
          </a:xfrm>
        </p:spPr>
        <p:txBody>
          <a:bodyPr>
            <a:normAutofit fontScale="92500" lnSpcReduction="10000"/>
          </a:bodyPr>
          <a:lstStyle/>
          <a:p>
            <a:pPr marL="514350" indent="-514350"/>
            <a:r>
              <a:rPr lang="en-US" sz="3200" dirty="0" smtClean="0">
                <a:cs typeface="Arial" pitchFamily="34" charset="0"/>
              </a:rPr>
              <a:t>Capture velocity</a:t>
            </a:r>
          </a:p>
          <a:p>
            <a:pPr marL="400050" lvl="1" indent="0">
              <a:buNone/>
            </a:pPr>
            <a:endParaRPr lang="en-US" sz="1200" dirty="0">
              <a:cs typeface="Arial" pitchFamily="34" charset="0"/>
            </a:endParaRPr>
          </a:p>
          <a:p>
            <a:pPr marL="400050" lvl="1" indent="0">
              <a:buNone/>
            </a:pPr>
            <a:r>
              <a:rPr lang="en-US" sz="2000" dirty="0" smtClean="0">
                <a:cs typeface="Arial" pitchFamily="34" charset="0"/>
              </a:rPr>
              <a:t>   </a:t>
            </a:r>
            <a:r>
              <a:rPr lang="en-US" dirty="0" smtClean="0">
                <a:cs typeface="Arial" pitchFamily="34" charset="0"/>
              </a:rPr>
              <a:t>The </a:t>
            </a:r>
            <a:r>
              <a:rPr lang="en-US" b="1" dirty="0" smtClean="0">
                <a:solidFill>
                  <a:srgbClr val="0070C0"/>
                </a:solidFill>
                <a:cs typeface="Arial" pitchFamily="34" charset="0"/>
              </a:rPr>
              <a:t>slowest</a:t>
            </a:r>
            <a:r>
              <a:rPr lang="en-US" dirty="0" smtClean="0">
                <a:cs typeface="Arial" pitchFamily="34" charset="0"/>
              </a:rPr>
              <a:t> settling velocity of a floc that will be   </a:t>
            </a:r>
          </a:p>
          <a:p>
            <a:pPr marL="400050" lvl="1" indent="0">
              <a:buNone/>
            </a:pPr>
            <a:r>
              <a:rPr lang="en-US" dirty="0">
                <a:cs typeface="Arial" pitchFamily="34" charset="0"/>
              </a:rPr>
              <a:t> </a:t>
            </a:r>
            <a:r>
              <a:rPr lang="en-US" dirty="0" smtClean="0">
                <a:cs typeface="Arial" pitchFamily="34" charset="0"/>
              </a:rPr>
              <a:t>  captured</a:t>
            </a:r>
          </a:p>
          <a:p>
            <a:pPr marL="400050" lvl="1" indent="0"/>
            <a:endParaRPr lang="en-US" dirty="0" smtClean="0">
              <a:cs typeface="Arial" pitchFamily="34" charset="0"/>
            </a:endParaRPr>
          </a:p>
          <a:p>
            <a:pPr marL="0" indent="0">
              <a:buNone/>
            </a:pPr>
            <a:endParaRPr lang="en-US" dirty="0" smtClean="0">
              <a:cs typeface="Arial" pitchFamily="34" charset="0"/>
            </a:endParaRPr>
          </a:p>
          <a:p>
            <a:pPr marL="0" indent="0">
              <a:buNone/>
            </a:pPr>
            <a:endParaRPr lang="en-US" dirty="0" smtClean="0">
              <a:cs typeface="Arial" pitchFamily="34" charset="0"/>
            </a:endParaRPr>
          </a:p>
          <a:p>
            <a:pPr marL="0" indent="0">
              <a:buNone/>
            </a:pPr>
            <a:endParaRPr lang="en-US" b="1" dirty="0" smtClean="0">
              <a:cs typeface="Arial" pitchFamily="34" charset="0"/>
            </a:endParaRPr>
          </a:p>
          <a:p>
            <a:pPr marL="0" indent="0">
              <a:buNone/>
            </a:pPr>
            <a:endParaRPr lang="en-US" dirty="0" smtClean="0">
              <a:cs typeface="Arial" pitchFamily="34" charset="0"/>
            </a:endParaRPr>
          </a:p>
          <a:p>
            <a:pPr marL="0" indent="0">
              <a:buNone/>
            </a:pPr>
            <a:endParaRPr lang="en-US" dirty="0" smtClean="0">
              <a:cs typeface="Arial" pitchFamily="34" charset="0"/>
            </a:endParaRPr>
          </a:p>
        </p:txBody>
      </p:sp>
      <p:sp>
        <p:nvSpPr>
          <p:cNvPr id="32" name="Content Placeholder 31"/>
          <p:cNvSpPr>
            <a:spLocks noGrp="1"/>
          </p:cNvSpPr>
          <p:nvPr>
            <p:ph sz="half" idx="2"/>
          </p:nvPr>
        </p:nvSpPr>
        <p:spPr>
          <a:xfrm>
            <a:off x="759412" y="5501974"/>
            <a:ext cx="7848600" cy="609599"/>
          </a:xfrm>
        </p:spPr>
        <p:txBody>
          <a:bodyPr>
            <a:normAutofit fontScale="92500" lnSpcReduction="10000"/>
          </a:bodyPr>
          <a:lstStyle/>
          <a:p>
            <a:pPr marL="0" indent="0">
              <a:buNone/>
            </a:pPr>
            <a:r>
              <a:rPr lang="en-US" dirty="0" smtClean="0">
                <a:cs typeface="Arial" pitchFamily="34" charset="0"/>
              </a:rPr>
              <a:t>Function of </a:t>
            </a:r>
            <a:r>
              <a:rPr lang="en-US" b="1" dirty="0" err="1" smtClean="0">
                <a:solidFill>
                  <a:srgbClr val="0070C0"/>
                </a:solidFill>
                <a:cs typeface="Arial" pitchFamily="34" charset="0"/>
              </a:rPr>
              <a:t>V</a:t>
            </a:r>
            <a:r>
              <a:rPr lang="en-US" b="1" baseline="-25000" dirty="0" err="1" smtClean="0">
                <a:solidFill>
                  <a:srgbClr val="0070C0"/>
                </a:solidFill>
                <a:cs typeface="Arial" pitchFamily="34" charset="0"/>
              </a:rPr>
              <a:t>up</a:t>
            </a:r>
            <a:r>
              <a:rPr lang="en-US" b="1" dirty="0" smtClean="0">
                <a:solidFill>
                  <a:srgbClr val="0070C0"/>
                </a:solidFill>
                <a:cs typeface="Arial" pitchFamily="34" charset="0"/>
              </a:rPr>
              <a:t>, S, L</a:t>
            </a:r>
            <a:r>
              <a:rPr lang="en-US" dirty="0" smtClean="0">
                <a:cs typeface="Arial" pitchFamily="34" charset="0"/>
              </a:rPr>
              <a:t>, and </a:t>
            </a:r>
            <a:r>
              <a:rPr lang="el-GR" b="1" dirty="0" smtClean="0">
                <a:solidFill>
                  <a:srgbClr val="0070C0"/>
                </a:solidFill>
                <a:cs typeface="Arial" pitchFamily="34" charset="0"/>
              </a:rPr>
              <a:t>α</a:t>
            </a:r>
            <a:r>
              <a:rPr lang="en-US" dirty="0" smtClean="0">
                <a:cs typeface="Arial" pitchFamily="34" charset="0"/>
              </a:rPr>
              <a:t> </a:t>
            </a:r>
          </a:p>
          <a:p>
            <a:pPr marL="0" indent="0">
              <a:buNone/>
            </a:pPr>
            <a:endParaRPr lang="en-US" dirty="0"/>
          </a:p>
        </p:txBody>
      </p:sp>
      <p:grpSp>
        <p:nvGrpSpPr>
          <p:cNvPr id="31" name="Group 30"/>
          <p:cNvGrpSpPr/>
          <p:nvPr/>
        </p:nvGrpSpPr>
        <p:grpSpPr>
          <a:xfrm>
            <a:off x="457200" y="3500735"/>
            <a:ext cx="5902912" cy="1847921"/>
            <a:chOff x="1945688" y="3027391"/>
            <a:chExt cx="5902912" cy="1847921"/>
          </a:xfrm>
        </p:grpSpPr>
        <p:cxnSp>
          <p:nvCxnSpPr>
            <p:cNvPr id="8" name="Straight Connector 7"/>
            <p:cNvCxnSpPr>
              <a:cxnSpLocks noChangeShapeType="1"/>
            </p:cNvCxnSpPr>
            <p:nvPr/>
          </p:nvCxnSpPr>
          <p:spPr bwMode="auto">
            <a:xfrm rot="10800000">
              <a:off x="3101974" y="4494211"/>
              <a:ext cx="3603626" cy="1588"/>
            </a:xfrm>
            <a:prstGeom prst="line">
              <a:avLst/>
            </a:prstGeom>
            <a:noFill/>
            <a:ln w="28575">
              <a:solidFill>
                <a:srgbClr val="0070C0"/>
              </a:solidFill>
              <a:round/>
              <a:headEnd/>
              <a:tailEnd/>
            </a:ln>
            <a:effectLst/>
          </p:spPr>
        </p:cxnSp>
        <p:grpSp>
          <p:nvGrpSpPr>
            <p:cNvPr id="30" name="Group 29"/>
            <p:cNvGrpSpPr/>
            <p:nvPr/>
          </p:nvGrpSpPr>
          <p:grpSpPr>
            <a:xfrm>
              <a:off x="1945688" y="3027391"/>
              <a:ext cx="5902912" cy="1847921"/>
              <a:chOff x="1945688" y="3045756"/>
              <a:chExt cx="5902912" cy="1847921"/>
            </a:xfrm>
          </p:grpSpPr>
          <p:sp>
            <p:nvSpPr>
              <p:cNvPr id="4" name="Freeform 3"/>
              <p:cNvSpPr/>
              <p:nvPr/>
            </p:nvSpPr>
            <p:spPr>
              <a:xfrm>
                <a:off x="3659820" y="3429000"/>
                <a:ext cx="2667000" cy="1066800"/>
              </a:xfrm>
              <a:custGeom>
                <a:avLst/>
                <a:gdLst>
                  <a:gd name="connsiteX0" fmla="*/ 0 w 2901461"/>
                  <a:gd name="connsiteY0" fmla="*/ 1195754 h 1195754"/>
                  <a:gd name="connsiteX1" fmla="*/ 1292469 w 2901461"/>
                  <a:gd name="connsiteY1" fmla="*/ 0 h 1195754"/>
                  <a:gd name="connsiteX2" fmla="*/ 2901461 w 2901461"/>
                  <a:gd name="connsiteY2" fmla="*/ 1195754 h 1195754"/>
                </a:gdLst>
                <a:ahLst/>
                <a:cxnLst>
                  <a:cxn ang="0">
                    <a:pos x="connsiteX0" y="connsiteY0"/>
                  </a:cxn>
                  <a:cxn ang="0">
                    <a:pos x="connsiteX1" y="connsiteY1"/>
                  </a:cxn>
                  <a:cxn ang="0">
                    <a:pos x="connsiteX2" y="connsiteY2"/>
                  </a:cxn>
                </a:cxnLst>
                <a:rect l="l" t="t" r="r" b="b"/>
                <a:pathLst>
                  <a:path w="2901461" h="1195754">
                    <a:moveTo>
                      <a:pt x="0" y="1195754"/>
                    </a:moveTo>
                    <a:cubicBezTo>
                      <a:pt x="404446" y="597877"/>
                      <a:pt x="808892" y="0"/>
                      <a:pt x="1292469" y="0"/>
                    </a:cubicBezTo>
                    <a:cubicBezTo>
                      <a:pt x="1776046" y="0"/>
                      <a:pt x="2489688" y="1066800"/>
                      <a:pt x="2901461" y="1195754"/>
                    </a:cubicBezTo>
                  </a:path>
                </a:pathLst>
              </a:custGeom>
              <a:ln>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Straight Connector 6"/>
              <p:cNvCxnSpPr>
                <a:cxnSpLocks noChangeShapeType="1"/>
              </p:cNvCxnSpPr>
              <p:nvPr/>
            </p:nvCxnSpPr>
            <p:spPr bwMode="auto">
              <a:xfrm rot="5400000">
                <a:off x="3644293" y="3979464"/>
                <a:ext cx="1097280" cy="794"/>
              </a:xfrm>
              <a:prstGeom prst="line">
                <a:avLst/>
              </a:prstGeom>
              <a:noFill/>
              <a:ln w="19050">
                <a:solidFill>
                  <a:srgbClr val="0070C0"/>
                </a:solidFill>
                <a:prstDash val="sysDash"/>
                <a:round/>
                <a:headEnd/>
                <a:tailEnd/>
              </a:ln>
              <a:effectLst>
                <a:outerShdw dist="20000" dir="5400000" rotWithShape="0">
                  <a:srgbClr val="808080">
                    <a:alpha val="37999"/>
                  </a:srgbClr>
                </a:outerShdw>
              </a:effectLst>
            </p:spPr>
          </p:cxnSp>
          <p:cxnSp>
            <p:nvCxnSpPr>
              <p:cNvPr id="9" name="Straight Connector 8"/>
              <p:cNvCxnSpPr>
                <a:cxnSpLocks noChangeShapeType="1"/>
              </p:cNvCxnSpPr>
              <p:nvPr/>
            </p:nvCxnSpPr>
            <p:spPr bwMode="auto">
              <a:xfrm rot="5400000">
                <a:off x="2436235" y="3810795"/>
                <a:ext cx="1371600" cy="1588"/>
              </a:xfrm>
              <a:prstGeom prst="line">
                <a:avLst/>
              </a:prstGeom>
              <a:noFill/>
              <a:ln w="25400">
                <a:solidFill>
                  <a:srgbClr val="0070C0"/>
                </a:solidFill>
                <a:round/>
                <a:headEnd/>
                <a:tailEnd/>
              </a:ln>
              <a:effectLst/>
            </p:spPr>
          </p:cxnSp>
          <p:sp>
            <p:nvSpPr>
              <p:cNvPr id="10" name="TextBox 9"/>
              <p:cNvSpPr txBox="1"/>
              <p:nvPr/>
            </p:nvSpPr>
            <p:spPr>
              <a:xfrm>
                <a:off x="6172200" y="4585900"/>
                <a:ext cx="1676400" cy="307777"/>
              </a:xfrm>
              <a:prstGeom prst="rect">
                <a:avLst/>
              </a:prstGeom>
              <a:noFill/>
            </p:spPr>
            <p:txBody>
              <a:bodyPr wrap="square" rtlCol="0">
                <a:spAutoFit/>
              </a:bodyPr>
              <a:lstStyle/>
              <a:p>
                <a:r>
                  <a:rPr lang="en-US" sz="1400" dirty="0" smtClean="0">
                    <a:latin typeface="Arial" pitchFamily="34" charset="0"/>
                    <a:cs typeface="Arial" pitchFamily="34" charset="0"/>
                  </a:rPr>
                  <a:t>Settling velocity</a:t>
                </a:r>
                <a:endParaRPr lang="en-US" sz="1400" dirty="0">
                  <a:latin typeface="Arial" pitchFamily="34" charset="0"/>
                  <a:cs typeface="Arial" pitchFamily="34" charset="0"/>
                </a:endParaRPr>
              </a:p>
            </p:txBody>
          </p:sp>
          <p:sp>
            <p:nvSpPr>
              <p:cNvPr id="11" name="TextBox 10"/>
              <p:cNvSpPr txBox="1"/>
              <p:nvPr/>
            </p:nvSpPr>
            <p:spPr>
              <a:xfrm>
                <a:off x="3947714" y="3045756"/>
                <a:ext cx="963612" cy="461665"/>
              </a:xfrm>
              <a:prstGeom prst="rect">
                <a:avLst/>
              </a:prstGeom>
              <a:noFill/>
            </p:spPr>
            <p:txBody>
              <a:bodyPr wrap="square" rtlCol="0">
                <a:spAutoFit/>
              </a:bodyPr>
              <a:lstStyle/>
              <a:p>
                <a:r>
                  <a:rPr lang="en-US" sz="1200" dirty="0" smtClean="0">
                    <a:latin typeface="Arial" pitchFamily="34" charset="0"/>
                    <a:cs typeface="Arial" pitchFamily="34" charset="0"/>
                  </a:rPr>
                  <a:t>Capture</a:t>
                </a:r>
              </a:p>
              <a:p>
                <a:r>
                  <a:rPr lang="en-US" sz="1200" dirty="0" smtClean="0">
                    <a:latin typeface="Arial" pitchFamily="34" charset="0"/>
                    <a:cs typeface="Arial" pitchFamily="34" charset="0"/>
                  </a:rPr>
                  <a:t>velocity</a:t>
                </a:r>
                <a:endParaRPr lang="en-US" sz="1200" dirty="0">
                  <a:latin typeface="Arial" pitchFamily="34" charset="0"/>
                  <a:cs typeface="Arial" pitchFamily="34" charset="0"/>
                </a:endParaRPr>
              </a:p>
            </p:txBody>
          </p:sp>
          <p:sp>
            <p:nvSpPr>
              <p:cNvPr id="12" name="TextBox 11"/>
              <p:cNvSpPr txBox="1"/>
              <p:nvPr/>
            </p:nvSpPr>
            <p:spPr>
              <a:xfrm>
                <a:off x="1945688" y="3165258"/>
                <a:ext cx="1219200" cy="523220"/>
              </a:xfrm>
              <a:prstGeom prst="rect">
                <a:avLst/>
              </a:prstGeom>
              <a:noFill/>
            </p:spPr>
            <p:txBody>
              <a:bodyPr wrap="square" rtlCol="0">
                <a:spAutoFit/>
              </a:bodyPr>
              <a:lstStyle/>
              <a:p>
                <a:r>
                  <a:rPr lang="en-US" sz="1400" dirty="0" smtClean="0">
                    <a:latin typeface="Arial" pitchFamily="34" charset="0"/>
                    <a:cs typeface="Arial" pitchFamily="34" charset="0"/>
                  </a:rPr>
                  <a:t>Particle size distribution</a:t>
                </a:r>
                <a:endParaRPr lang="en-US" sz="1400" dirty="0">
                  <a:latin typeface="Arial" pitchFamily="34" charset="0"/>
                  <a:cs typeface="Arial" pitchFamily="34" charset="0"/>
                </a:endParaRPr>
              </a:p>
            </p:txBody>
          </p:sp>
          <p:sp>
            <p:nvSpPr>
              <p:cNvPr id="17" name="TextBox 16"/>
              <p:cNvSpPr txBox="1"/>
              <p:nvPr/>
            </p:nvSpPr>
            <p:spPr>
              <a:xfrm>
                <a:off x="3352799" y="3657600"/>
                <a:ext cx="839735" cy="461665"/>
              </a:xfrm>
              <a:prstGeom prst="rect">
                <a:avLst/>
              </a:prstGeom>
              <a:noFill/>
            </p:spPr>
            <p:txBody>
              <a:bodyPr wrap="square" rtlCol="0">
                <a:spAutoFit/>
              </a:bodyPr>
              <a:lstStyle/>
              <a:p>
                <a:r>
                  <a:rPr lang="en-US" sz="1200" b="1" dirty="0" smtClean="0">
                    <a:solidFill>
                      <a:srgbClr val="0070C0"/>
                    </a:solidFill>
                    <a:latin typeface="Arial" pitchFamily="34" charset="0"/>
                    <a:cs typeface="Arial" pitchFamily="34" charset="0"/>
                  </a:rPr>
                  <a:t>Carried out</a:t>
                </a:r>
                <a:endParaRPr lang="en-US" sz="1200" b="1" dirty="0">
                  <a:solidFill>
                    <a:srgbClr val="0070C0"/>
                  </a:solidFill>
                  <a:latin typeface="Arial" pitchFamily="34" charset="0"/>
                  <a:cs typeface="Arial" pitchFamily="34" charset="0"/>
                </a:endParaRPr>
              </a:p>
            </p:txBody>
          </p:sp>
          <p:sp>
            <p:nvSpPr>
              <p:cNvPr id="18" name="TextBox 17"/>
              <p:cNvSpPr txBox="1"/>
              <p:nvPr/>
            </p:nvSpPr>
            <p:spPr>
              <a:xfrm>
                <a:off x="5638800" y="3657600"/>
                <a:ext cx="990600" cy="276999"/>
              </a:xfrm>
              <a:prstGeom prst="rect">
                <a:avLst/>
              </a:prstGeom>
              <a:noFill/>
            </p:spPr>
            <p:txBody>
              <a:bodyPr wrap="square" rtlCol="0">
                <a:spAutoFit/>
              </a:bodyPr>
              <a:lstStyle/>
              <a:p>
                <a:r>
                  <a:rPr lang="en-US" sz="1200" b="1" dirty="0" smtClean="0">
                    <a:solidFill>
                      <a:srgbClr val="0070C0"/>
                    </a:solidFill>
                    <a:latin typeface="Arial" pitchFamily="34" charset="0"/>
                    <a:cs typeface="Arial" pitchFamily="34" charset="0"/>
                  </a:rPr>
                  <a:t>Captured</a:t>
                </a:r>
                <a:endParaRPr lang="en-US" sz="1200" b="1" dirty="0">
                  <a:solidFill>
                    <a:srgbClr val="0070C0"/>
                  </a:solidFill>
                  <a:latin typeface="Arial" pitchFamily="34" charset="0"/>
                  <a:cs typeface="Arial" pitchFamily="34" charset="0"/>
                </a:endParaRPr>
              </a:p>
            </p:txBody>
          </p:sp>
        </p:grpSp>
      </p:grpSp>
      <p:sp>
        <p:nvSpPr>
          <p:cNvPr id="16" name="Slide Number Placeholder 15"/>
          <p:cNvSpPr>
            <a:spLocks noGrp="1"/>
          </p:cNvSpPr>
          <p:nvPr>
            <p:ph type="sldNum" sz="quarter" idx="12"/>
          </p:nvPr>
        </p:nvSpPr>
        <p:spPr/>
        <p:txBody>
          <a:bodyPr/>
          <a:lstStyle/>
          <a:p>
            <a:fld id="{485492B4-78F1-42E2-AFF8-75AECCA8D8C9}" type="slidenum">
              <a:rPr lang="en-US" smtClean="0"/>
              <a:pPr/>
              <a:t>6</a:t>
            </a:fld>
            <a:endParaRPr lang="en-US"/>
          </a:p>
        </p:txBody>
      </p:sp>
      <p:grpSp>
        <p:nvGrpSpPr>
          <p:cNvPr id="37" name="Group 36"/>
          <p:cNvGrpSpPr/>
          <p:nvPr/>
        </p:nvGrpSpPr>
        <p:grpSpPr>
          <a:xfrm>
            <a:off x="5791200" y="2574656"/>
            <a:ext cx="3124200" cy="3216544"/>
            <a:chOff x="5562600" y="2574656"/>
            <a:chExt cx="3124200" cy="3216544"/>
          </a:xfrm>
        </p:grpSpPr>
        <p:grpSp>
          <p:nvGrpSpPr>
            <p:cNvPr id="39" name="Group 8"/>
            <p:cNvGrpSpPr/>
            <p:nvPr/>
          </p:nvGrpSpPr>
          <p:grpSpPr>
            <a:xfrm>
              <a:off x="5562600" y="2574656"/>
              <a:ext cx="3124200" cy="3216544"/>
              <a:chOff x="5791200" y="2057400"/>
              <a:chExt cx="3124200" cy="3216544"/>
            </a:xfrm>
          </p:grpSpPr>
          <p:grpSp>
            <p:nvGrpSpPr>
              <p:cNvPr id="44" name="Group 18"/>
              <p:cNvGrpSpPr/>
              <p:nvPr/>
            </p:nvGrpSpPr>
            <p:grpSpPr>
              <a:xfrm>
                <a:off x="5791200" y="2057400"/>
                <a:ext cx="3124200" cy="3216544"/>
                <a:chOff x="1" y="3641456"/>
                <a:chExt cx="3124200" cy="3216544"/>
              </a:xfrm>
            </p:grpSpPr>
            <p:cxnSp>
              <p:nvCxnSpPr>
                <p:cNvPr id="46" name="Straight Connector 45"/>
                <p:cNvCxnSpPr/>
                <p:nvPr/>
              </p:nvCxnSpPr>
              <p:spPr>
                <a:xfrm rot="7200000">
                  <a:off x="10595" y="4751658"/>
                  <a:ext cx="2221992" cy="1588"/>
                </a:xfrm>
                <a:prstGeom prst="line">
                  <a:avLst/>
                </a:prstGeom>
                <a:ln>
                  <a:solidFill>
                    <a:schemeClr val="tx1"/>
                  </a:solidFill>
                  <a:headEnd type="stealth" w="lg" len="med"/>
                  <a:tailEnd type="stealth" w="lg" len="med"/>
                </a:ln>
              </p:spPr>
              <p:style>
                <a:lnRef idx="1">
                  <a:schemeClr val="accent1"/>
                </a:lnRef>
                <a:fillRef idx="0">
                  <a:schemeClr val="accent1"/>
                </a:fillRef>
                <a:effectRef idx="0">
                  <a:schemeClr val="accent1"/>
                </a:effectRef>
                <a:fontRef idx="minor">
                  <a:schemeClr val="tx1"/>
                </a:fontRef>
              </p:style>
            </p:cxnSp>
            <p:grpSp>
              <p:nvGrpSpPr>
                <p:cNvPr id="47" name="Group 14"/>
                <p:cNvGrpSpPr/>
                <p:nvPr/>
              </p:nvGrpSpPr>
              <p:grpSpPr>
                <a:xfrm>
                  <a:off x="1" y="3733800"/>
                  <a:ext cx="3124200" cy="3124200"/>
                  <a:chOff x="4953000" y="3276600"/>
                  <a:chExt cx="3124200" cy="3124200"/>
                </a:xfrm>
              </p:grpSpPr>
              <p:cxnSp>
                <p:nvCxnSpPr>
                  <p:cNvPr id="48" name="Straight Connector 47"/>
                  <p:cNvCxnSpPr/>
                  <p:nvPr/>
                </p:nvCxnSpPr>
                <p:spPr>
                  <a:xfrm>
                    <a:off x="4953000" y="5789612"/>
                    <a:ext cx="3124200" cy="1588"/>
                  </a:xfrm>
                  <a:prstGeom prst="line">
                    <a:avLst/>
                  </a:prstGeom>
                  <a:ln w="3175">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800000">
                    <a:off x="5227509" y="5637318"/>
                    <a:ext cx="1828800" cy="1588"/>
                  </a:xfrm>
                  <a:prstGeom prst="line">
                    <a:avLst/>
                  </a:prstGeom>
                  <a:ln w="3175">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7200000">
                    <a:off x="5829987" y="4797882"/>
                    <a:ext cx="2286000" cy="1588"/>
                  </a:xfrm>
                  <a:prstGeom prst="line">
                    <a:avLst/>
                  </a:prstGeom>
                  <a:ln w="60325" cmpd="sng">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7200000">
                    <a:off x="5220388" y="4443984"/>
                    <a:ext cx="2286000" cy="1588"/>
                  </a:xfrm>
                  <a:prstGeom prst="line">
                    <a:avLst/>
                  </a:prstGeom>
                  <a:ln w="60325" cmpd="sng">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rot="1800000">
                    <a:off x="7050838" y="3462648"/>
                    <a:ext cx="609600" cy="15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3" name="Arc 52"/>
                  <p:cNvSpPr/>
                  <p:nvPr/>
                </p:nvSpPr>
                <p:spPr>
                  <a:xfrm>
                    <a:off x="6324600" y="5181600"/>
                    <a:ext cx="914400" cy="121920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TextBox 53"/>
                  <p:cNvSpPr txBox="1"/>
                  <p:nvPr/>
                </p:nvSpPr>
                <p:spPr>
                  <a:xfrm>
                    <a:off x="5867400" y="4114800"/>
                    <a:ext cx="228600" cy="338554"/>
                  </a:xfrm>
                  <a:prstGeom prst="rect">
                    <a:avLst/>
                  </a:prstGeom>
                  <a:solidFill>
                    <a:schemeClr val="bg1"/>
                  </a:solidFill>
                </p:spPr>
                <p:txBody>
                  <a:bodyPr wrap="square" rtlCol="0">
                    <a:spAutoFit/>
                  </a:bodyPr>
                  <a:lstStyle/>
                  <a:p>
                    <a:r>
                      <a:rPr lang="en-US" sz="1600" i="1" dirty="0" smtClean="0">
                        <a:latin typeface="Cambria Math" pitchFamily="18" charset="0"/>
                        <a:ea typeface="Cambria Math" pitchFamily="18" charset="0"/>
                      </a:rPr>
                      <a:t>L</a:t>
                    </a:r>
                    <a:endParaRPr lang="en-US" sz="1600" i="1" dirty="0">
                      <a:latin typeface="Cambria Math" pitchFamily="18" charset="0"/>
                      <a:ea typeface="Cambria Math" pitchFamily="18" charset="0"/>
                    </a:endParaRPr>
                  </a:p>
                </p:txBody>
              </p:sp>
              <p:sp>
                <p:nvSpPr>
                  <p:cNvPr id="55" name="TextBox 54"/>
                  <p:cNvSpPr txBox="1"/>
                  <p:nvPr/>
                </p:nvSpPr>
                <p:spPr>
                  <a:xfrm>
                    <a:off x="7243676" y="3276600"/>
                    <a:ext cx="228600" cy="338554"/>
                  </a:xfrm>
                  <a:prstGeom prst="rect">
                    <a:avLst/>
                  </a:prstGeom>
                  <a:solidFill>
                    <a:schemeClr val="bg1"/>
                  </a:solidFill>
                </p:spPr>
                <p:txBody>
                  <a:bodyPr wrap="square" rtlCol="0">
                    <a:spAutoFit/>
                  </a:bodyPr>
                  <a:lstStyle/>
                  <a:p>
                    <a:r>
                      <a:rPr lang="en-US" sz="1600" i="1" dirty="0" smtClean="0">
                        <a:latin typeface="Cambria Math" pitchFamily="18" charset="0"/>
                        <a:ea typeface="Cambria Math" pitchFamily="18" charset="0"/>
                      </a:rPr>
                      <a:t>S</a:t>
                    </a:r>
                    <a:endParaRPr lang="en-US" sz="1600" i="1" dirty="0">
                      <a:latin typeface="Cambria Math" pitchFamily="18" charset="0"/>
                      <a:ea typeface="Cambria Math" pitchFamily="18" charset="0"/>
                    </a:endParaRPr>
                  </a:p>
                </p:txBody>
              </p:sp>
              <p:sp>
                <p:nvSpPr>
                  <p:cNvPr id="56" name="TextBox 55"/>
                  <p:cNvSpPr txBox="1"/>
                  <p:nvPr/>
                </p:nvSpPr>
                <p:spPr>
                  <a:xfrm>
                    <a:off x="7086600" y="5181600"/>
                    <a:ext cx="457200" cy="381000"/>
                  </a:xfrm>
                  <a:prstGeom prst="rect">
                    <a:avLst/>
                  </a:prstGeom>
                  <a:noFill/>
                </p:spPr>
                <p:txBody>
                  <a:bodyPr wrap="square" rtlCol="0">
                    <a:spAutoFit/>
                  </a:bodyPr>
                  <a:lstStyle/>
                  <a:p>
                    <a:r>
                      <a:rPr lang="en-US" dirty="0" smtClean="0">
                        <a:latin typeface="Cambria Math"/>
                        <a:ea typeface="Cambria Math"/>
                      </a:rPr>
                      <a:t>𝛼</a:t>
                    </a:r>
                    <a:endParaRPr lang="en-US" dirty="0">
                      <a:latin typeface="Cambria Math" pitchFamily="18" charset="0"/>
                      <a:ea typeface="Cambria Math" pitchFamily="18" charset="0"/>
                    </a:endParaRPr>
                  </a:p>
                </p:txBody>
              </p:sp>
              <p:cxnSp>
                <p:nvCxnSpPr>
                  <p:cNvPr id="57" name="Straight Arrow Connector 56"/>
                  <p:cNvCxnSpPr/>
                  <p:nvPr/>
                </p:nvCxnSpPr>
                <p:spPr>
                  <a:xfrm rot="5400000" flipH="1" flipV="1">
                    <a:off x="5980772" y="5218772"/>
                    <a:ext cx="549544" cy="290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sp>
            <p:nvSpPr>
              <p:cNvPr id="45" name="TextBox 44"/>
              <p:cNvSpPr txBox="1"/>
              <p:nvPr/>
            </p:nvSpPr>
            <p:spPr>
              <a:xfrm>
                <a:off x="6553200" y="4343400"/>
                <a:ext cx="1447800" cy="369332"/>
              </a:xfrm>
              <a:prstGeom prst="rect">
                <a:avLst/>
              </a:prstGeom>
              <a:noFill/>
            </p:spPr>
            <p:txBody>
              <a:bodyPr wrap="square" rtlCol="0">
                <a:spAutoFit/>
              </a:bodyPr>
              <a:lstStyle/>
              <a:p>
                <a:r>
                  <a:rPr lang="en-US" dirty="0" err="1" smtClean="0">
                    <a:latin typeface="+mn-lt"/>
                  </a:rPr>
                  <a:t>Q</a:t>
                </a:r>
                <a:r>
                  <a:rPr lang="en-US" baseline="-25000" dirty="0" err="1" smtClean="0">
                    <a:latin typeface="+mn-lt"/>
                  </a:rPr>
                  <a:t>plate</a:t>
                </a:r>
                <a:endParaRPr lang="en-US" baseline="-25000" dirty="0">
                  <a:latin typeface="+mn-lt"/>
                </a:endParaRPr>
              </a:p>
            </p:txBody>
          </p:sp>
        </p:grpSp>
        <p:sp>
          <p:nvSpPr>
            <p:cNvPr id="40" name="Freeform 39"/>
            <p:cNvSpPr/>
            <p:nvPr/>
          </p:nvSpPr>
          <p:spPr>
            <a:xfrm>
              <a:off x="6446520" y="4754880"/>
              <a:ext cx="127431" cy="127407"/>
            </a:xfrm>
            <a:custGeom>
              <a:avLst/>
              <a:gdLst>
                <a:gd name="connsiteX0" fmla="*/ 0 w 152400"/>
                <a:gd name="connsiteY0" fmla="*/ 76200 h 152400"/>
                <a:gd name="connsiteX1" fmla="*/ 22319 w 152400"/>
                <a:gd name="connsiteY1" fmla="*/ 22318 h 152400"/>
                <a:gd name="connsiteX2" fmla="*/ 76201 w 152400"/>
                <a:gd name="connsiteY2" fmla="*/ 0 h 152400"/>
                <a:gd name="connsiteX3" fmla="*/ 130083 w 152400"/>
                <a:gd name="connsiteY3" fmla="*/ 22319 h 152400"/>
                <a:gd name="connsiteX4" fmla="*/ 152401 w 152400"/>
                <a:gd name="connsiteY4" fmla="*/ 76201 h 152400"/>
                <a:gd name="connsiteX5" fmla="*/ 130083 w 152400"/>
                <a:gd name="connsiteY5" fmla="*/ 130083 h 152400"/>
                <a:gd name="connsiteX6" fmla="*/ 76201 w 152400"/>
                <a:gd name="connsiteY6" fmla="*/ 152401 h 152400"/>
                <a:gd name="connsiteX7" fmla="*/ 22319 w 152400"/>
                <a:gd name="connsiteY7" fmla="*/ 130082 h 152400"/>
                <a:gd name="connsiteX8" fmla="*/ 1 w 152400"/>
                <a:gd name="connsiteY8" fmla="*/ 76200 h 152400"/>
                <a:gd name="connsiteX9" fmla="*/ 0 w 152400"/>
                <a:gd name="connsiteY9" fmla="*/ 762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400" h="152400">
                  <a:moveTo>
                    <a:pt x="0" y="76200"/>
                  </a:moveTo>
                  <a:cubicBezTo>
                    <a:pt x="0" y="55990"/>
                    <a:pt x="8028" y="36609"/>
                    <a:pt x="22319" y="22318"/>
                  </a:cubicBezTo>
                  <a:cubicBezTo>
                    <a:pt x="36609" y="8028"/>
                    <a:pt x="55991" y="0"/>
                    <a:pt x="76201" y="0"/>
                  </a:cubicBezTo>
                  <a:cubicBezTo>
                    <a:pt x="96411" y="0"/>
                    <a:pt x="115792" y="8028"/>
                    <a:pt x="130083" y="22319"/>
                  </a:cubicBezTo>
                  <a:cubicBezTo>
                    <a:pt x="144373" y="36609"/>
                    <a:pt x="152401" y="55991"/>
                    <a:pt x="152401" y="76201"/>
                  </a:cubicBezTo>
                  <a:cubicBezTo>
                    <a:pt x="152401" y="96411"/>
                    <a:pt x="144373" y="115792"/>
                    <a:pt x="130083" y="130083"/>
                  </a:cubicBezTo>
                  <a:cubicBezTo>
                    <a:pt x="115793" y="144373"/>
                    <a:pt x="96411" y="152401"/>
                    <a:pt x="76201" y="152401"/>
                  </a:cubicBezTo>
                  <a:cubicBezTo>
                    <a:pt x="55991" y="152401"/>
                    <a:pt x="36610" y="144373"/>
                    <a:pt x="22319" y="130082"/>
                  </a:cubicBezTo>
                  <a:cubicBezTo>
                    <a:pt x="8029" y="115792"/>
                    <a:pt x="1" y="96410"/>
                    <a:pt x="1" y="76200"/>
                  </a:cubicBezTo>
                  <a:lnTo>
                    <a:pt x="0" y="76200"/>
                  </a:lnTo>
                  <a:close/>
                </a:path>
              </a:pathLst>
            </a:custGeom>
            <a:solidFill>
              <a:schemeClr val="accent1">
                <a:alpha val="39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p:cNvCxnSpPr>
              <a:stCxn id="40" idx="3"/>
              <a:endCxn id="42" idx="7"/>
            </p:cNvCxnSpPr>
            <p:nvPr/>
          </p:nvCxnSpPr>
          <p:spPr>
            <a:xfrm flipV="1">
              <a:off x="6555290" y="3232949"/>
              <a:ext cx="1464372" cy="154059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42" name="Freeform 41"/>
            <p:cNvSpPr/>
            <p:nvPr/>
          </p:nvSpPr>
          <p:spPr>
            <a:xfrm>
              <a:off x="8001000" y="3124200"/>
              <a:ext cx="127431" cy="127407"/>
            </a:xfrm>
            <a:custGeom>
              <a:avLst/>
              <a:gdLst>
                <a:gd name="connsiteX0" fmla="*/ 0 w 152400"/>
                <a:gd name="connsiteY0" fmla="*/ 76200 h 152400"/>
                <a:gd name="connsiteX1" fmla="*/ 22319 w 152400"/>
                <a:gd name="connsiteY1" fmla="*/ 22318 h 152400"/>
                <a:gd name="connsiteX2" fmla="*/ 76201 w 152400"/>
                <a:gd name="connsiteY2" fmla="*/ 0 h 152400"/>
                <a:gd name="connsiteX3" fmla="*/ 130083 w 152400"/>
                <a:gd name="connsiteY3" fmla="*/ 22319 h 152400"/>
                <a:gd name="connsiteX4" fmla="*/ 152401 w 152400"/>
                <a:gd name="connsiteY4" fmla="*/ 76201 h 152400"/>
                <a:gd name="connsiteX5" fmla="*/ 130083 w 152400"/>
                <a:gd name="connsiteY5" fmla="*/ 130083 h 152400"/>
                <a:gd name="connsiteX6" fmla="*/ 76201 w 152400"/>
                <a:gd name="connsiteY6" fmla="*/ 152401 h 152400"/>
                <a:gd name="connsiteX7" fmla="*/ 22319 w 152400"/>
                <a:gd name="connsiteY7" fmla="*/ 130082 h 152400"/>
                <a:gd name="connsiteX8" fmla="*/ 1 w 152400"/>
                <a:gd name="connsiteY8" fmla="*/ 76200 h 152400"/>
                <a:gd name="connsiteX9" fmla="*/ 0 w 152400"/>
                <a:gd name="connsiteY9" fmla="*/ 762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400" h="152400">
                  <a:moveTo>
                    <a:pt x="0" y="76200"/>
                  </a:moveTo>
                  <a:cubicBezTo>
                    <a:pt x="0" y="55990"/>
                    <a:pt x="8028" y="36609"/>
                    <a:pt x="22319" y="22318"/>
                  </a:cubicBezTo>
                  <a:cubicBezTo>
                    <a:pt x="36609" y="8028"/>
                    <a:pt x="55991" y="0"/>
                    <a:pt x="76201" y="0"/>
                  </a:cubicBezTo>
                  <a:cubicBezTo>
                    <a:pt x="96411" y="0"/>
                    <a:pt x="115792" y="8028"/>
                    <a:pt x="130083" y="22319"/>
                  </a:cubicBezTo>
                  <a:cubicBezTo>
                    <a:pt x="144373" y="36609"/>
                    <a:pt x="152401" y="55991"/>
                    <a:pt x="152401" y="76201"/>
                  </a:cubicBezTo>
                  <a:cubicBezTo>
                    <a:pt x="152401" y="96411"/>
                    <a:pt x="144373" y="115792"/>
                    <a:pt x="130083" y="130083"/>
                  </a:cubicBezTo>
                  <a:cubicBezTo>
                    <a:pt x="115793" y="144373"/>
                    <a:pt x="96411" y="152401"/>
                    <a:pt x="76201" y="152401"/>
                  </a:cubicBezTo>
                  <a:cubicBezTo>
                    <a:pt x="55991" y="152401"/>
                    <a:pt x="36610" y="144373"/>
                    <a:pt x="22319" y="130082"/>
                  </a:cubicBezTo>
                  <a:cubicBezTo>
                    <a:pt x="8029" y="115792"/>
                    <a:pt x="1" y="96410"/>
                    <a:pt x="1" y="76200"/>
                  </a:cubicBezTo>
                  <a:lnTo>
                    <a:pt x="0" y="76200"/>
                  </a:lnTo>
                  <a:close/>
                </a:path>
              </a:pathLst>
            </a:custGeom>
            <a:solidFill>
              <a:schemeClr val="accent1">
                <a:alpha val="39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 xmlns:p14="http://schemas.microsoft.com/office/powerpoint/2010/main" val="12230004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xEl>
                                              <p:pRg st="0" end="0"/>
                                            </p:txEl>
                                          </p:spTgt>
                                        </p:tgtEl>
                                        <p:attrNameLst>
                                          <p:attrName>style.visibility</p:attrName>
                                        </p:attrNameLst>
                                      </p:cBhvr>
                                      <p:to>
                                        <p:strVal val="visible"/>
                                      </p:to>
                                    </p:set>
                                    <p:animEffect transition="in" filter="fade">
                                      <p:cBhvr>
                                        <p:cTn id="7" dur="20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Theory</a:t>
            </a:r>
            <a:endParaRPr lang="en-US" dirty="0"/>
          </a:p>
        </p:txBody>
      </p:sp>
      <p:sp>
        <p:nvSpPr>
          <p:cNvPr id="7" name="Content Placeholder 6"/>
          <p:cNvSpPr>
            <a:spLocks noGrp="1"/>
          </p:cNvSpPr>
          <p:nvPr>
            <p:ph idx="1"/>
          </p:nvPr>
        </p:nvSpPr>
        <p:spPr>
          <a:xfrm>
            <a:off x="228600" y="1600201"/>
            <a:ext cx="5562600" cy="3886200"/>
          </a:xfrm>
        </p:spPr>
        <p:txBody>
          <a:bodyPr>
            <a:normAutofit/>
          </a:bodyPr>
          <a:lstStyle/>
          <a:p>
            <a:r>
              <a:rPr lang="en-US" dirty="0" smtClean="0"/>
              <a:t>Flow Condition</a:t>
            </a:r>
          </a:p>
          <a:p>
            <a:pPr lvl="1"/>
            <a:r>
              <a:rPr lang="en-US" dirty="0" smtClean="0"/>
              <a:t>Parabolic flow profile</a:t>
            </a:r>
          </a:p>
          <a:p>
            <a:pPr lvl="1"/>
            <a:r>
              <a:rPr lang="en-US" dirty="0" smtClean="0"/>
              <a:t>Velocity gradient experienced by the particle near the wall function of </a:t>
            </a:r>
            <a:r>
              <a:rPr lang="en-US" dirty="0" err="1" smtClean="0"/>
              <a:t>Q</a:t>
            </a:r>
            <a:r>
              <a:rPr lang="en-US" baseline="-25000" dirty="0" err="1" smtClean="0"/>
              <a:t>plate</a:t>
            </a:r>
            <a:endParaRPr lang="en-US" baseline="-25000" dirty="0" smtClean="0"/>
          </a:p>
          <a:p>
            <a:pPr lvl="1"/>
            <a:r>
              <a:rPr lang="en-US" dirty="0" smtClean="0"/>
              <a:t>Parameter for comparing experiments</a:t>
            </a:r>
          </a:p>
          <a:p>
            <a:pPr lvl="1"/>
            <a:endParaRPr lang="en-US" dirty="0" smtClean="0"/>
          </a:p>
        </p:txBody>
      </p:sp>
      <p:sp>
        <p:nvSpPr>
          <p:cNvPr id="5" name="Slide Number Placeholder 4"/>
          <p:cNvSpPr>
            <a:spLocks noGrp="1"/>
          </p:cNvSpPr>
          <p:nvPr>
            <p:ph type="sldNum" sz="quarter" idx="12"/>
          </p:nvPr>
        </p:nvSpPr>
        <p:spPr/>
        <p:txBody>
          <a:bodyPr/>
          <a:lstStyle/>
          <a:p>
            <a:fld id="{485492B4-78F1-42E2-AFF8-75AECCA8D8C9}" type="slidenum">
              <a:rPr lang="en-US" smtClean="0"/>
              <a:pPr/>
              <a:t>7</a:t>
            </a:fld>
            <a:endParaRPr lang="en-US"/>
          </a:p>
        </p:txBody>
      </p:sp>
      <p:graphicFrame>
        <p:nvGraphicFramePr>
          <p:cNvPr id="30721" name="Object 1"/>
          <p:cNvGraphicFramePr>
            <a:graphicFrameLocks noChangeAspect="1"/>
          </p:cNvGraphicFramePr>
          <p:nvPr/>
        </p:nvGraphicFramePr>
        <p:xfrm>
          <a:off x="5029200" y="5486400"/>
          <a:ext cx="2651760" cy="460731"/>
        </p:xfrm>
        <a:graphic>
          <a:graphicData uri="http://schemas.openxmlformats.org/presentationml/2006/ole">
            <p:oleObj spid="_x0000_s30721" name="Equation" r:id="rId4" imgW="3289300" imgH="571500" progId="">
              <p:embed/>
            </p:oleObj>
          </a:graphicData>
        </a:graphic>
      </p:graphicFrame>
      <p:grpSp>
        <p:nvGrpSpPr>
          <p:cNvPr id="31" name="Group 30"/>
          <p:cNvGrpSpPr/>
          <p:nvPr/>
        </p:nvGrpSpPr>
        <p:grpSpPr>
          <a:xfrm>
            <a:off x="5562600" y="2574656"/>
            <a:ext cx="3124200" cy="3216544"/>
            <a:chOff x="5562600" y="2574656"/>
            <a:chExt cx="3124200" cy="3216544"/>
          </a:xfrm>
        </p:grpSpPr>
        <p:grpSp>
          <p:nvGrpSpPr>
            <p:cNvPr id="8" name="Group 7"/>
            <p:cNvGrpSpPr/>
            <p:nvPr/>
          </p:nvGrpSpPr>
          <p:grpSpPr>
            <a:xfrm>
              <a:off x="5562600" y="2574656"/>
              <a:ext cx="3124200" cy="3216544"/>
              <a:chOff x="5562600" y="2574656"/>
              <a:chExt cx="3124200" cy="3216544"/>
            </a:xfrm>
          </p:grpSpPr>
          <p:pic>
            <p:nvPicPr>
              <p:cNvPr id="9" name="Picture 2"/>
              <p:cNvPicPr>
                <a:picLocks noChangeAspect="1" noChangeArrowheads="1"/>
              </p:cNvPicPr>
              <p:nvPr/>
            </p:nvPicPr>
            <p:blipFill>
              <a:blip r:embed="rId5"/>
              <a:srcRect/>
              <a:stretch>
                <a:fillRect/>
              </a:stretch>
            </p:blipFill>
            <p:spPr bwMode="auto">
              <a:xfrm rot="18052501">
                <a:off x="7383547" y="2774622"/>
                <a:ext cx="528632" cy="1169360"/>
              </a:xfrm>
              <a:prstGeom prst="rect">
                <a:avLst/>
              </a:prstGeom>
              <a:noFill/>
              <a:ln w="9525">
                <a:noFill/>
                <a:miter lim="800000"/>
                <a:headEnd/>
                <a:tailEnd/>
              </a:ln>
              <a:effectLst/>
            </p:spPr>
          </p:pic>
          <p:grpSp>
            <p:nvGrpSpPr>
              <p:cNvPr id="15" name="Group 18"/>
              <p:cNvGrpSpPr/>
              <p:nvPr/>
            </p:nvGrpSpPr>
            <p:grpSpPr>
              <a:xfrm>
                <a:off x="5562600" y="2574656"/>
                <a:ext cx="3124200" cy="3216544"/>
                <a:chOff x="1" y="3641456"/>
                <a:chExt cx="3124200" cy="3216544"/>
              </a:xfrm>
            </p:grpSpPr>
            <p:cxnSp>
              <p:nvCxnSpPr>
                <p:cNvPr id="17" name="Straight Connector 16"/>
                <p:cNvCxnSpPr/>
                <p:nvPr/>
              </p:nvCxnSpPr>
              <p:spPr>
                <a:xfrm rot="7200000">
                  <a:off x="10595" y="4751658"/>
                  <a:ext cx="2221992" cy="1588"/>
                </a:xfrm>
                <a:prstGeom prst="line">
                  <a:avLst/>
                </a:prstGeom>
                <a:ln>
                  <a:solidFill>
                    <a:schemeClr val="tx1"/>
                  </a:solidFill>
                  <a:headEnd type="stealth" w="lg" len="med"/>
                  <a:tailEnd type="stealth" w="lg" len="med"/>
                </a:ln>
              </p:spPr>
              <p:style>
                <a:lnRef idx="1">
                  <a:schemeClr val="accent1"/>
                </a:lnRef>
                <a:fillRef idx="0">
                  <a:schemeClr val="accent1"/>
                </a:fillRef>
                <a:effectRef idx="0">
                  <a:schemeClr val="accent1"/>
                </a:effectRef>
                <a:fontRef idx="minor">
                  <a:schemeClr val="tx1"/>
                </a:fontRef>
              </p:style>
            </p:cxnSp>
            <p:grpSp>
              <p:nvGrpSpPr>
                <p:cNvPr id="18" name="Group 14"/>
                <p:cNvGrpSpPr/>
                <p:nvPr/>
              </p:nvGrpSpPr>
              <p:grpSpPr>
                <a:xfrm>
                  <a:off x="1" y="3657600"/>
                  <a:ext cx="3124200" cy="3200400"/>
                  <a:chOff x="4953000" y="3200400"/>
                  <a:chExt cx="3124200" cy="3200400"/>
                </a:xfrm>
              </p:grpSpPr>
              <p:cxnSp>
                <p:nvCxnSpPr>
                  <p:cNvPr id="19" name="Straight Connector 18"/>
                  <p:cNvCxnSpPr/>
                  <p:nvPr/>
                </p:nvCxnSpPr>
                <p:spPr>
                  <a:xfrm>
                    <a:off x="4953000" y="5789612"/>
                    <a:ext cx="3124200" cy="1588"/>
                  </a:xfrm>
                  <a:prstGeom prst="line">
                    <a:avLst/>
                  </a:prstGeom>
                  <a:ln w="3175">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800000">
                    <a:off x="5227509" y="5637318"/>
                    <a:ext cx="1828800" cy="1588"/>
                  </a:xfrm>
                  <a:prstGeom prst="line">
                    <a:avLst/>
                  </a:prstGeom>
                  <a:ln w="3175">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7200000">
                    <a:off x="5829987" y="4797882"/>
                    <a:ext cx="2286000" cy="1588"/>
                  </a:xfrm>
                  <a:prstGeom prst="line">
                    <a:avLst/>
                  </a:prstGeom>
                  <a:ln w="60325" cmpd="sng">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7200000">
                    <a:off x="5220388" y="4443984"/>
                    <a:ext cx="2286000" cy="1588"/>
                  </a:xfrm>
                  <a:prstGeom prst="line">
                    <a:avLst/>
                  </a:prstGeom>
                  <a:ln w="60325" cmpd="sng">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1800000">
                    <a:off x="7046162" y="3352694"/>
                    <a:ext cx="609600" cy="15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4" name="Arc 23"/>
                  <p:cNvSpPr/>
                  <p:nvPr/>
                </p:nvSpPr>
                <p:spPr>
                  <a:xfrm>
                    <a:off x="6324600" y="5181600"/>
                    <a:ext cx="914400" cy="121920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TextBox 24"/>
                  <p:cNvSpPr txBox="1"/>
                  <p:nvPr/>
                </p:nvSpPr>
                <p:spPr>
                  <a:xfrm>
                    <a:off x="5867400" y="4114800"/>
                    <a:ext cx="228600" cy="338554"/>
                  </a:xfrm>
                  <a:prstGeom prst="rect">
                    <a:avLst/>
                  </a:prstGeom>
                  <a:solidFill>
                    <a:schemeClr val="bg1"/>
                  </a:solidFill>
                </p:spPr>
                <p:txBody>
                  <a:bodyPr wrap="square" rtlCol="0">
                    <a:spAutoFit/>
                  </a:bodyPr>
                  <a:lstStyle/>
                  <a:p>
                    <a:r>
                      <a:rPr lang="en-US" sz="1600" i="1" dirty="0" smtClean="0">
                        <a:latin typeface="Cambria Math" pitchFamily="18" charset="0"/>
                        <a:ea typeface="Cambria Math" pitchFamily="18" charset="0"/>
                      </a:rPr>
                      <a:t>L</a:t>
                    </a:r>
                    <a:endParaRPr lang="en-US" sz="1600" i="1" dirty="0">
                      <a:latin typeface="Cambria Math" pitchFamily="18" charset="0"/>
                      <a:ea typeface="Cambria Math" pitchFamily="18" charset="0"/>
                    </a:endParaRPr>
                  </a:p>
                </p:txBody>
              </p:sp>
              <p:sp>
                <p:nvSpPr>
                  <p:cNvPr id="26" name="TextBox 25"/>
                  <p:cNvSpPr txBox="1"/>
                  <p:nvPr/>
                </p:nvSpPr>
                <p:spPr>
                  <a:xfrm>
                    <a:off x="7243676" y="3200400"/>
                    <a:ext cx="228600" cy="338554"/>
                  </a:xfrm>
                  <a:prstGeom prst="rect">
                    <a:avLst/>
                  </a:prstGeom>
                  <a:solidFill>
                    <a:schemeClr val="bg1"/>
                  </a:solidFill>
                </p:spPr>
                <p:txBody>
                  <a:bodyPr wrap="square" rtlCol="0">
                    <a:spAutoFit/>
                  </a:bodyPr>
                  <a:lstStyle/>
                  <a:p>
                    <a:r>
                      <a:rPr lang="en-US" sz="1600" i="1" dirty="0" smtClean="0">
                        <a:latin typeface="Cambria Math" pitchFamily="18" charset="0"/>
                        <a:ea typeface="Cambria Math" pitchFamily="18" charset="0"/>
                      </a:rPr>
                      <a:t>S</a:t>
                    </a:r>
                    <a:endParaRPr lang="en-US" sz="1600" i="1" dirty="0">
                      <a:latin typeface="Cambria Math" pitchFamily="18" charset="0"/>
                      <a:ea typeface="Cambria Math" pitchFamily="18" charset="0"/>
                    </a:endParaRPr>
                  </a:p>
                </p:txBody>
              </p:sp>
              <p:sp>
                <p:nvSpPr>
                  <p:cNvPr id="27" name="TextBox 26"/>
                  <p:cNvSpPr txBox="1"/>
                  <p:nvPr/>
                </p:nvSpPr>
                <p:spPr>
                  <a:xfrm>
                    <a:off x="7086600" y="5181600"/>
                    <a:ext cx="457200" cy="381000"/>
                  </a:xfrm>
                  <a:prstGeom prst="rect">
                    <a:avLst/>
                  </a:prstGeom>
                  <a:noFill/>
                </p:spPr>
                <p:txBody>
                  <a:bodyPr wrap="square" rtlCol="0">
                    <a:spAutoFit/>
                  </a:bodyPr>
                  <a:lstStyle/>
                  <a:p>
                    <a:r>
                      <a:rPr lang="en-US" dirty="0" smtClean="0">
                        <a:latin typeface="Cambria Math"/>
                        <a:ea typeface="Cambria Math"/>
                      </a:rPr>
                      <a:t>𝛼</a:t>
                    </a:r>
                    <a:endParaRPr lang="en-US" dirty="0">
                      <a:latin typeface="Cambria Math" pitchFamily="18" charset="0"/>
                      <a:ea typeface="Cambria Math" pitchFamily="18" charset="0"/>
                    </a:endParaRPr>
                  </a:p>
                </p:txBody>
              </p:sp>
              <p:cxnSp>
                <p:nvCxnSpPr>
                  <p:cNvPr id="28" name="Straight Arrow Connector 27"/>
                  <p:cNvCxnSpPr/>
                  <p:nvPr/>
                </p:nvCxnSpPr>
                <p:spPr>
                  <a:xfrm rot="5400000" flipH="1" flipV="1">
                    <a:off x="6133172" y="5006316"/>
                    <a:ext cx="549544" cy="290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sp>
            <p:nvSpPr>
              <p:cNvPr id="13" name="Freeform 12"/>
              <p:cNvSpPr/>
              <p:nvPr/>
            </p:nvSpPr>
            <p:spPr>
              <a:xfrm>
                <a:off x="7924800" y="3225393"/>
                <a:ext cx="127431" cy="127407"/>
              </a:xfrm>
              <a:custGeom>
                <a:avLst/>
                <a:gdLst>
                  <a:gd name="connsiteX0" fmla="*/ 0 w 152400"/>
                  <a:gd name="connsiteY0" fmla="*/ 76200 h 152400"/>
                  <a:gd name="connsiteX1" fmla="*/ 22319 w 152400"/>
                  <a:gd name="connsiteY1" fmla="*/ 22318 h 152400"/>
                  <a:gd name="connsiteX2" fmla="*/ 76201 w 152400"/>
                  <a:gd name="connsiteY2" fmla="*/ 0 h 152400"/>
                  <a:gd name="connsiteX3" fmla="*/ 130083 w 152400"/>
                  <a:gd name="connsiteY3" fmla="*/ 22319 h 152400"/>
                  <a:gd name="connsiteX4" fmla="*/ 152401 w 152400"/>
                  <a:gd name="connsiteY4" fmla="*/ 76201 h 152400"/>
                  <a:gd name="connsiteX5" fmla="*/ 130083 w 152400"/>
                  <a:gd name="connsiteY5" fmla="*/ 130083 h 152400"/>
                  <a:gd name="connsiteX6" fmla="*/ 76201 w 152400"/>
                  <a:gd name="connsiteY6" fmla="*/ 152401 h 152400"/>
                  <a:gd name="connsiteX7" fmla="*/ 22319 w 152400"/>
                  <a:gd name="connsiteY7" fmla="*/ 130082 h 152400"/>
                  <a:gd name="connsiteX8" fmla="*/ 1 w 152400"/>
                  <a:gd name="connsiteY8" fmla="*/ 76200 h 152400"/>
                  <a:gd name="connsiteX9" fmla="*/ 0 w 152400"/>
                  <a:gd name="connsiteY9" fmla="*/ 762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400" h="152400">
                    <a:moveTo>
                      <a:pt x="0" y="76200"/>
                    </a:moveTo>
                    <a:cubicBezTo>
                      <a:pt x="0" y="55990"/>
                      <a:pt x="8028" y="36609"/>
                      <a:pt x="22319" y="22318"/>
                    </a:cubicBezTo>
                    <a:cubicBezTo>
                      <a:pt x="36609" y="8028"/>
                      <a:pt x="55991" y="0"/>
                      <a:pt x="76201" y="0"/>
                    </a:cubicBezTo>
                    <a:cubicBezTo>
                      <a:pt x="96411" y="0"/>
                      <a:pt x="115792" y="8028"/>
                      <a:pt x="130083" y="22319"/>
                    </a:cubicBezTo>
                    <a:cubicBezTo>
                      <a:pt x="144373" y="36609"/>
                      <a:pt x="152401" y="55991"/>
                      <a:pt x="152401" y="76201"/>
                    </a:cubicBezTo>
                    <a:cubicBezTo>
                      <a:pt x="152401" y="96411"/>
                      <a:pt x="144373" y="115792"/>
                      <a:pt x="130083" y="130083"/>
                    </a:cubicBezTo>
                    <a:cubicBezTo>
                      <a:pt x="115793" y="144373"/>
                      <a:pt x="96411" y="152401"/>
                      <a:pt x="76201" y="152401"/>
                    </a:cubicBezTo>
                    <a:cubicBezTo>
                      <a:pt x="55991" y="152401"/>
                      <a:pt x="36610" y="144373"/>
                      <a:pt x="22319" y="130082"/>
                    </a:cubicBezTo>
                    <a:cubicBezTo>
                      <a:pt x="8029" y="115792"/>
                      <a:pt x="1" y="96410"/>
                      <a:pt x="1" y="76200"/>
                    </a:cubicBezTo>
                    <a:lnTo>
                      <a:pt x="0" y="76200"/>
                    </a:lnTo>
                    <a:close/>
                  </a:path>
                </a:pathLst>
              </a:custGeom>
              <a:solidFill>
                <a:schemeClr val="accent1">
                  <a:alpha val="39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TextBox 28"/>
            <p:cNvSpPr txBox="1"/>
            <p:nvPr/>
          </p:nvSpPr>
          <p:spPr>
            <a:xfrm>
              <a:off x="7086600" y="3886200"/>
              <a:ext cx="457200" cy="369332"/>
            </a:xfrm>
            <a:prstGeom prst="rect">
              <a:avLst/>
            </a:prstGeom>
            <a:noFill/>
          </p:spPr>
          <p:txBody>
            <a:bodyPr wrap="square" rtlCol="0">
              <a:spAutoFit/>
            </a:bodyPr>
            <a:lstStyle/>
            <a:p>
              <a:r>
                <a:rPr lang="en-US" dirty="0" smtClean="0">
                  <a:latin typeface="+mn-lt"/>
                </a:rPr>
                <a:t>v</a:t>
              </a:r>
              <a:r>
                <a:rPr lang="el-GR" baseline="-25000" dirty="0" smtClean="0">
                  <a:latin typeface="+mn-lt"/>
                </a:rPr>
                <a:t>α</a:t>
              </a:r>
              <a:endParaRPr lang="en-US" baseline="-25000" dirty="0">
                <a:latin typeface="+mn-lt"/>
              </a:endParaRPr>
            </a:p>
          </p:txBody>
        </p:sp>
        <p:sp>
          <p:nvSpPr>
            <p:cNvPr id="30" name="TextBox 29"/>
            <p:cNvSpPr txBox="1"/>
            <p:nvPr/>
          </p:nvSpPr>
          <p:spPr>
            <a:xfrm>
              <a:off x="7543800" y="2819400"/>
              <a:ext cx="381000" cy="369332"/>
            </a:xfrm>
            <a:prstGeom prst="rect">
              <a:avLst/>
            </a:prstGeom>
            <a:noFill/>
          </p:spPr>
          <p:txBody>
            <a:bodyPr wrap="square" rtlCol="0">
              <a:spAutoFit/>
            </a:bodyPr>
            <a:lstStyle/>
            <a:p>
              <a:r>
                <a:rPr lang="en-US" dirty="0" err="1" smtClean="0">
                  <a:latin typeface="+mn-lt"/>
                </a:rPr>
                <a:t>v</a:t>
              </a:r>
              <a:r>
                <a:rPr lang="en-US" baseline="-25000" dirty="0" err="1" smtClean="0">
                  <a:latin typeface="+mn-lt"/>
                </a:rPr>
                <a:t>z</a:t>
              </a:r>
              <a:endParaRPr lang="en-US" baseline="-25000" dirty="0">
                <a:latin typeface="+mn-lt"/>
              </a:endParaRPr>
            </a:p>
          </p:txBody>
        </p:sp>
      </p:gr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Theory</a:t>
            </a:r>
            <a:endParaRPr lang="en-US" dirty="0"/>
          </a:p>
        </p:txBody>
      </p:sp>
      <p:sp>
        <p:nvSpPr>
          <p:cNvPr id="3" name="Content Placeholder 2"/>
          <p:cNvSpPr>
            <a:spLocks noGrp="1"/>
          </p:cNvSpPr>
          <p:nvPr>
            <p:ph idx="1"/>
          </p:nvPr>
        </p:nvSpPr>
        <p:spPr>
          <a:xfrm>
            <a:off x="381000" y="1600200"/>
            <a:ext cx="4343400" cy="3657599"/>
          </a:xfrm>
        </p:spPr>
        <p:txBody>
          <a:bodyPr>
            <a:normAutofit/>
          </a:bodyPr>
          <a:lstStyle/>
          <a:p>
            <a:r>
              <a:rPr lang="en-US" dirty="0" smtClean="0">
                <a:cs typeface="Arial" pitchFamily="34" charset="0"/>
              </a:rPr>
              <a:t>Floc Roll-up </a:t>
            </a:r>
          </a:p>
          <a:p>
            <a:endParaRPr lang="en-US" sz="1300" dirty="0" smtClean="0">
              <a:cs typeface="Arial" pitchFamily="34" charset="0"/>
            </a:endParaRPr>
          </a:p>
          <a:p>
            <a:pPr lvl="1">
              <a:buFontTx/>
              <a:buChar char="-"/>
            </a:pPr>
            <a:r>
              <a:rPr lang="en-US" sz="2400" i="1" dirty="0" smtClean="0">
                <a:solidFill>
                  <a:srgbClr val="0070C0"/>
                </a:solidFill>
                <a:cs typeface="Arial" pitchFamily="34" charset="0"/>
              </a:rPr>
              <a:t>A </a:t>
            </a:r>
            <a:r>
              <a:rPr lang="en-US" sz="2400" i="1" dirty="0">
                <a:solidFill>
                  <a:srgbClr val="0070C0"/>
                </a:solidFill>
                <a:cs typeface="Arial" pitchFamily="34" charset="0"/>
              </a:rPr>
              <a:t>f</a:t>
            </a:r>
            <a:r>
              <a:rPr lang="en-US" sz="2400" i="1" dirty="0" smtClean="0">
                <a:solidFill>
                  <a:srgbClr val="0070C0"/>
                </a:solidFill>
                <a:cs typeface="Arial" pitchFamily="34" charset="0"/>
              </a:rPr>
              <a:t>ailure mechanism!</a:t>
            </a:r>
            <a:endParaRPr lang="en-US" sz="2400" i="1" dirty="0">
              <a:solidFill>
                <a:srgbClr val="0070C0"/>
              </a:solidFill>
              <a:cs typeface="Arial" pitchFamily="34" charset="0"/>
            </a:endParaRPr>
          </a:p>
          <a:p>
            <a:pPr lvl="1">
              <a:buFontTx/>
              <a:buChar char="-"/>
            </a:pPr>
            <a:r>
              <a:rPr lang="en-US" sz="2400" dirty="0" smtClean="0">
                <a:cs typeface="Arial" pitchFamily="34" charset="0"/>
              </a:rPr>
              <a:t>Occurs when velocity at the bottom plate causes </a:t>
            </a:r>
            <a:r>
              <a:rPr lang="en-US" sz="2400" dirty="0" err="1" smtClean="0">
                <a:cs typeface="Arial" pitchFamily="34" charset="0"/>
              </a:rPr>
              <a:t>flocs</a:t>
            </a:r>
            <a:r>
              <a:rPr lang="en-US" sz="2400" dirty="0" smtClean="0">
                <a:cs typeface="Arial" pitchFamily="34" charset="0"/>
              </a:rPr>
              <a:t> to roll up plate settlers into the effluent. </a:t>
            </a:r>
          </a:p>
          <a:p>
            <a:pPr marL="0" indent="0">
              <a:buNone/>
            </a:pPr>
            <a:endParaRPr lang="en-US" dirty="0" smtClean="0"/>
          </a:p>
        </p:txBody>
      </p:sp>
      <p:sp>
        <p:nvSpPr>
          <p:cNvPr id="215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1507" name="Rectangle 3"/>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2150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1510" name="Rectangle 6"/>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graphicFrame>
        <p:nvGraphicFramePr>
          <p:cNvPr id="66" name="Object 65"/>
          <p:cNvGraphicFramePr>
            <a:graphicFrameLocks noChangeAspect="1"/>
          </p:cNvGraphicFramePr>
          <p:nvPr/>
        </p:nvGraphicFramePr>
        <p:xfrm>
          <a:off x="914400" y="4800600"/>
          <a:ext cx="3267075" cy="533400"/>
        </p:xfrm>
        <a:graphic>
          <a:graphicData uri="http://schemas.openxmlformats.org/presentationml/2006/ole">
            <p:oleObj spid="_x0000_s21515" name="Equation" r:id="rId4" imgW="1866090" imgH="304668" progId="">
              <p:embed/>
            </p:oleObj>
          </a:graphicData>
        </a:graphic>
      </p:graphicFrame>
      <p:sp>
        <p:nvSpPr>
          <p:cNvPr id="47" name="Slide Number Placeholder 46"/>
          <p:cNvSpPr>
            <a:spLocks noGrp="1"/>
          </p:cNvSpPr>
          <p:nvPr>
            <p:ph type="sldNum" sz="quarter" idx="12"/>
          </p:nvPr>
        </p:nvSpPr>
        <p:spPr/>
        <p:txBody>
          <a:bodyPr/>
          <a:lstStyle/>
          <a:p>
            <a:fld id="{33253CF1-E184-4C42-BF06-4252E09B8650}" type="slidenum">
              <a:rPr lang="en-US" smtClean="0"/>
              <a:pPr/>
              <a:t>8</a:t>
            </a:fld>
            <a:endParaRPr lang="en-US"/>
          </a:p>
        </p:txBody>
      </p:sp>
      <p:sp>
        <p:nvSpPr>
          <p:cNvPr id="48" name="Oval 47"/>
          <p:cNvSpPr/>
          <p:nvPr/>
        </p:nvSpPr>
        <p:spPr bwMode="auto">
          <a:xfrm>
            <a:off x="4876800" y="4800600"/>
            <a:ext cx="685800" cy="685800"/>
          </a:xfrm>
          <a:prstGeom prst="ellipse">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cxnSp>
        <p:nvCxnSpPr>
          <p:cNvPr id="50" name="Straight Arrow Connector 49"/>
          <p:cNvCxnSpPr>
            <a:stCxn id="48" idx="1"/>
          </p:cNvCxnSpPr>
          <p:nvPr/>
        </p:nvCxnSpPr>
        <p:spPr bwMode="auto">
          <a:xfrm rot="5400000" flipH="1" flipV="1">
            <a:off x="4953000" y="4215234"/>
            <a:ext cx="710033" cy="661567"/>
          </a:xfrm>
          <a:prstGeom prst="straightConnector1">
            <a:avLst/>
          </a:prstGeom>
          <a:solidFill>
            <a:schemeClr val="accent1"/>
          </a:solidFill>
          <a:ln w="12700" cap="flat" cmpd="sng" algn="ctr">
            <a:solidFill>
              <a:schemeClr val="tx1"/>
            </a:solidFill>
            <a:prstDash val="solid"/>
            <a:round/>
            <a:headEnd type="none" w="lg" len="med"/>
            <a:tailEnd type="arrow"/>
          </a:ln>
          <a:effectLst/>
        </p:spPr>
      </p:cxnSp>
      <p:cxnSp>
        <p:nvCxnSpPr>
          <p:cNvPr id="52" name="Straight Connector 51"/>
          <p:cNvCxnSpPr/>
          <p:nvPr/>
        </p:nvCxnSpPr>
        <p:spPr bwMode="auto">
          <a:xfrm rot="5400000" flipH="1" flipV="1">
            <a:off x="4800600" y="4648202"/>
            <a:ext cx="1447799" cy="1295399"/>
          </a:xfrm>
          <a:prstGeom prst="line">
            <a:avLst/>
          </a:prstGeom>
          <a:solidFill>
            <a:schemeClr val="accent1"/>
          </a:solidFill>
          <a:ln w="12700" cap="flat" cmpd="sng" algn="ctr">
            <a:solidFill>
              <a:schemeClr val="tx1"/>
            </a:solidFill>
            <a:prstDash val="solid"/>
            <a:round/>
            <a:headEnd type="none" w="lg" len="med"/>
            <a:tailEnd type="none" w="lg" len="med"/>
          </a:ln>
          <a:effectLst/>
        </p:spPr>
      </p:cxnSp>
      <p:grpSp>
        <p:nvGrpSpPr>
          <p:cNvPr id="49" name="Group 48"/>
          <p:cNvGrpSpPr/>
          <p:nvPr/>
        </p:nvGrpSpPr>
        <p:grpSpPr>
          <a:xfrm>
            <a:off x="5867400" y="1600200"/>
            <a:ext cx="3124200" cy="3216544"/>
            <a:chOff x="5562600" y="2574656"/>
            <a:chExt cx="3124200" cy="3216544"/>
          </a:xfrm>
        </p:grpSpPr>
        <p:grpSp>
          <p:nvGrpSpPr>
            <p:cNvPr id="53" name="Group 8"/>
            <p:cNvGrpSpPr/>
            <p:nvPr/>
          </p:nvGrpSpPr>
          <p:grpSpPr>
            <a:xfrm>
              <a:off x="5562600" y="2574656"/>
              <a:ext cx="3124200" cy="3216544"/>
              <a:chOff x="5791200" y="2057400"/>
              <a:chExt cx="3124200" cy="3216544"/>
            </a:xfrm>
          </p:grpSpPr>
          <p:grpSp>
            <p:nvGrpSpPr>
              <p:cNvPr id="62" name="Group 18"/>
              <p:cNvGrpSpPr/>
              <p:nvPr/>
            </p:nvGrpSpPr>
            <p:grpSpPr>
              <a:xfrm>
                <a:off x="5791200" y="2057400"/>
                <a:ext cx="3124200" cy="3216544"/>
                <a:chOff x="1" y="3641456"/>
                <a:chExt cx="3124200" cy="3216544"/>
              </a:xfrm>
            </p:grpSpPr>
            <p:cxnSp>
              <p:nvCxnSpPr>
                <p:cNvPr id="64" name="Straight Connector 63"/>
                <p:cNvCxnSpPr/>
                <p:nvPr/>
              </p:nvCxnSpPr>
              <p:spPr>
                <a:xfrm rot="7200000">
                  <a:off x="10595" y="4751658"/>
                  <a:ext cx="2221992" cy="1588"/>
                </a:xfrm>
                <a:prstGeom prst="line">
                  <a:avLst/>
                </a:prstGeom>
                <a:ln>
                  <a:solidFill>
                    <a:schemeClr val="tx1"/>
                  </a:solidFill>
                  <a:headEnd type="stealth" w="lg" len="med"/>
                  <a:tailEnd type="stealth" w="lg" len="med"/>
                </a:ln>
              </p:spPr>
              <p:style>
                <a:lnRef idx="1">
                  <a:schemeClr val="accent1"/>
                </a:lnRef>
                <a:fillRef idx="0">
                  <a:schemeClr val="accent1"/>
                </a:fillRef>
                <a:effectRef idx="0">
                  <a:schemeClr val="accent1"/>
                </a:effectRef>
                <a:fontRef idx="minor">
                  <a:schemeClr val="tx1"/>
                </a:fontRef>
              </p:style>
            </p:cxnSp>
            <p:grpSp>
              <p:nvGrpSpPr>
                <p:cNvPr id="65" name="Group 14"/>
                <p:cNvGrpSpPr/>
                <p:nvPr/>
              </p:nvGrpSpPr>
              <p:grpSpPr>
                <a:xfrm>
                  <a:off x="1" y="3733800"/>
                  <a:ext cx="3124200" cy="3124200"/>
                  <a:chOff x="4953000" y="3276600"/>
                  <a:chExt cx="3124200" cy="3124200"/>
                </a:xfrm>
              </p:grpSpPr>
              <p:cxnSp>
                <p:nvCxnSpPr>
                  <p:cNvPr id="70" name="Straight Connector 69"/>
                  <p:cNvCxnSpPr/>
                  <p:nvPr/>
                </p:nvCxnSpPr>
                <p:spPr>
                  <a:xfrm>
                    <a:off x="4953000" y="5789612"/>
                    <a:ext cx="3124200" cy="1588"/>
                  </a:xfrm>
                  <a:prstGeom prst="line">
                    <a:avLst/>
                  </a:prstGeom>
                  <a:ln w="3175">
                    <a:prstDash val="sysDot"/>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800000">
                    <a:off x="5227509" y="5637318"/>
                    <a:ext cx="1828800" cy="1588"/>
                  </a:xfrm>
                  <a:prstGeom prst="line">
                    <a:avLst/>
                  </a:prstGeom>
                  <a:ln w="3175">
                    <a:prstDash val="sysDot"/>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7200000">
                    <a:off x="5829987" y="4797882"/>
                    <a:ext cx="2286000" cy="1588"/>
                  </a:xfrm>
                  <a:prstGeom prst="line">
                    <a:avLst/>
                  </a:prstGeom>
                  <a:ln w="60325" cmpd="sng">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7200000">
                    <a:off x="5220388" y="4443984"/>
                    <a:ext cx="2286000" cy="1588"/>
                  </a:xfrm>
                  <a:prstGeom prst="line">
                    <a:avLst/>
                  </a:prstGeom>
                  <a:ln w="60325" cmpd="sng">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rot="1800000">
                    <a:off x="7050838" y="3462648"/>
                    <a:ext cx="609600" cy="15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5" name="Arc 74"/>
                  <p:cNvSpPr/>
                  <p:nvPr/>
                </p:nvSpPr>
                <p:spPr>
                  <a:xfrm>
                    <a:off x="6324600" y="5181600"/>
                    <a:ext cx="914400" cy="121920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TextBox 75"/>
                  <p:cNvSpPr txBox="1"/>
                  <p:nvPr/>
                </p:nvSpPr>
                <p:spPr>
                  <a:xfrm>
                    <a:off x="5867400" y="4114800"/>
                    <a:ext cx="228600" cy="338554"/>
                  </a:xfrm>
                  <a:prstGeom prst="rect">
                    <a:avLst/>
                  </a:prstGeom>
                  <a:solidFill>
                    <a:schemeClr val="bg1"/>
                  </a:solidFill>
                </p:spPr>
                <p:txBody>
                  <a:bodyPr wrap="square" rtlCol="0">
                    <a:spAutoFit/>
                  </a:bodyPr>
                  <a:lstStyle/>
                  <a:p>
                    <a:r>
                      <a:rPr lang="en-US" sz="1600" i="1" dirty="0" smtClean="0">
                        <a:latin typeface="Cambria Math" pitchFamily="18" charset="0"/>
                        <a:ea typeface="Cambria Math" pitchFamily="18" charset="0"/>
                      </a:rPr>
                      <a:t>L</a:t>
                    </a:r>
                    <a:endParaRPr lang="en-US" sz="1600" i="1" dirty="0">
                      <a:latin typeface="Cambria Math" pitchFamily="18" charset="0"/>
                      <a:ea typeface="Cambria Math" pitchFamily="18" charset="0"/>
                    </a:endParaRPr>
                  </a:p>
                </p:txBody>
              </p:sp>
              <p:sp>
                <p:nvSpPr>
                  <p:cNvPr id="77" name="TextBox 76"/>
                  <p:cNvSpPr txBox="1"/>
                  <p:nvPr/>
                </p:nvSpPr>
                <p:spPr>
                  <a:xfrm>
                    <a:off x="7243676" y="3276600"/>
                    <a:ext cx="228600" cy="338554"/>
                  </a:xfrm>
                  <a:prstGeom prst="rect">
                    <a:avLst/>
                  </a:prstGeom>
                  <a:solidFill>
                    <a:schemeClr val="bg1"/>
                  </a:solidFill>
                </p:spPr>
                <p:txBody>
                  <a:bodyPr wrap="square" rtlCol="0">
                    <a:spAutoFit/>
                  </a:bodyPr>
                  <a:lstStyle/>
                  <a:p>
                    <a:r>
                      <a:rPr lang="en-US" sz="1600" i="1" dirty="0" smtClean="0">
                        <a:latin typeface="Cambria Math" pitchFamily="18" charset="0"/>
                        <a:ea typeface="Cambria Math" pitchFamily="18" charset="0"/>
                      </a:rPr>
                      <a:t>S</a:t>
                    </a:r>
                    <a:endParaRPr lang="en-US" sz="1600" i="1" dirty="0">
                      <a:latin typeface="Cambria Math" pitchFamily="18" charset="0"/>
                      <a:ea typeface="Cambria Math" pitchFamily="18" charset="0"/>
                    </a:endParaRPr>
                  </a:p>
                </p:txBody>
              </p:sp>
              <p:sp>
                <p:nvSpPr>
                  <p:cNvPr id="78" name="TextBox 77"/>
                  <p:cNvSpPr txBox="1"/>
                  <p:nvPr/>
                </p:nvSpPr>
                <p:spPr>
                  <a:xfrm>
                    <a:off x="7086600" y="5181600"/>
                    <a:ext cx="457200" cy="381000"/>
                  </a:xfrm>
                  <a:prstGeom prst="rect">
                    <a:avLst/>
                  </a:prstGeom>
                  <a:noFill/>
                </p:spPr>
                <p:txBody>
                  <a:bodyPr wrap="square" rtlCol="0">
                    <a:spAutoFit/>
                  </a:bodyPr>
                  <a:lstStyle/>
                  <a:p>
                    <a:r>
                      <a:rPr lang="en-US" dirty="0" smtClean="0">
                        <a:latin typeface="Cambria Math"/>
                        <a:ea typeface="Cambria Math"/>
                      </a:rPr>
                      <a:t>𝛼</a:t>
                    </a:r>
                    <a:endParaRPr lang="en-US" dirty="0">
                      <a:latin typeface="Cambria Math" pitchFamily="18" charset="0"/>
                      <a:ea typeface="Cambria Math" pitchFamily="18" charset="0"/>
                    </a:endParaRPr>
                  </a:p>
                </p:txBody>
              </p:sp>
              <p:cxnSp>
                <p:nvCxnSpPr>
                  <p:cNvPr id="79" name="Straight Arrow Connector 78"/>
                  <p:cNvCxnSpPr/>
                  <p:nvPr/>
                </p:nvCxnSpPr>
                <p:spPr>
                  <a:xfrm rot="5400000" flipH="1" flipV="1">
                    <a:off x="5980772" y="5218772"/>
                    <a:ext cx="549544" cy="290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sp>
            <p:nvSpPr>
              <p:cNvPr id="63" name="TextBox 62"/>
              <p:cNvSpPr txBox="1"/>
              <p:nvPr/>
            </p:nvSpPr>
            <p:spPr>
              <a:xfrm>
                <a:off x="6553200" y="4343400"/>
                <a:ext cx="1447800" cy="369332"/>
              </a:xfrm>
              <a:prstGeom prst="rect">
                <a:avLst/>
              </a:prstGeom>
              <a:noFill/>
            </p:spPr>
            <p:txBody>
              <a:bodyPr wrap="square" rtlCol="0">
                <a:spAutoFit/>
              </a:bodyPr>
              <a:lstStyle/>
              <a:p>
                <a:r>
                  <a:rPr lang="en-US" dirty="0" err="1" smtClean="0">
                    <a:latin typeface="+mn-lt"/>
                  </a:rPr>
                  <a:t>Q</a:t>
                </a:r>
                <a:r>
                  <a:rPr lang="en-US" baseline="-25000" dirty="0" err="1" smtClean="0">
                    <a:latin typeface="+mn-lt"/>
                  </a:rPr>
                  <a:t>plate</a:t>
                </a:r>
                <a:endParaRPr lang="en-US" baseline="-25000" dirty="0">
                  <a:latin typeface="+mn-lt"/>
                </a:endParaRPr>
              </a:p>
            </p:txBody>
          </p:sp>
        </p:grpSp>
        <p:sp>
          <p:nvSpPr>
            <p:cNvPr id="58" name="Freeform 57"/>
            <p:cNvSpPr/>
            <p:nvPr/>
          </p:nvSpPr>
          <p:spPr>
            <a:xfrm>
              <a:off x="6446520" y="4754880"/>
              <a:ext cx="127431" cy="127407"/>
            </a:xfrm>
            <a:custGeom>
              <a:avLst/>
              <a:gdLst>
                <a:gd name="connsiteX0" fmla="*/ 0 w 152400"/>
                <a:gd name="connsiteY0" fmla="*/ 76200 h 152400"/>
                <a:gd name="connsiteX1" fmla="*/ 22319 w 152400"/>
                <a:gd name="connsiteY1" fmla="*/ 22318 h 152400"/>
                <a:gd name="connsiteX2" fmla="*/ 76201 w 152400"/>
                <a:gd name="connsiteY2" fmla="*/ 0 h 152400"/>
                <a:gd name="connsiteX3" fmla="*/ 130083 w 152400"/>
                <a:gd name="connsiteY3" fmla="*/ 22319 h 152400"/>
                <a:gd name="connsiteX4" fmla="*/ 152401 w 152400"/>
                <a:gd name="connsiteY4" fmla="*/ 76201 h 152400"/>
                <a:gd name="connsiteX5" fmla="*/ 130083 w 152400"/>
                <a:gd name="connsiteY5" fmla="*/ 130083 h 152400"/>
                <a:gd name="connsiteX6" fmla="*/ 76201 w 152400"/>
                <a:gd name="connsiteY6" fmla="*/ 152401 h 152400"/>
                <a:gd name="connsiteX7" fmla="*/ 22319 w 152400"/>
                <a:gd name="connsiteY7" fmla="*/ 130082 h 152400"/>
                <a:gd name="connsiteX8" fmla="*/ 1 w 152400"/>
                <a:gd name="connsiteY8" fmla="*/ 76200 h 152400"/>
                <a:gd name="connsiteX9" fmla="*/ 0 w 152400"/>
                <a:gd name="connsiteY9" fmla="*/ 762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400" h="152400">
                  <a:moveTo>
                    <a:pt x="0" y="76200"/>
                  </a:moveTo>
                  <a:cubicBezTo>
                    <a:pt x="0" y="55990"/>
                    <a:pt x="8028" y="36609"/>
                    <a:pt x="22319" y="22318"/>
                  </a:cubicBezTo>
                  <a:cubicBezTo>
                    <a:pt x="36609" y="8028"/>
                    <a:pt x="55991" y="0"/>
                    <a:pt x="76201" y="0"/>
                  </a:cubicBezTo>
                  <a:cubicBezTo>
                    <a:pt x="96411" y="0"/>
                    <a:pt x="115792" y="8028"/>
                    <a:pt x="130083" y="22319"/>
                  </a:cubicBezTo>
                  <a:cubicBezTo>
                    <a:pt x="144373" y="36609"/>
                    <a:pt x="152401" y="55991"/>
                    <a:pt x="152401" y="76201"/>
                  </a:cubicBezTo>
                  <a:cubicBezTo>
                    <a:pt x="152401" y="96411"/>
                    <a:pt x="144373" y="115792"/>
                    <a:pt x="130083" y="130083"/>
                  </a:cubicBezTo>
                  <a:cubicBezTo>
                    <a:pt x="115793" y="144373"/>
                    <a:pt x="96411" y="152401"/>
                    <a:pt x="76201" y="152401"/>
                  </a:cubicBezTo>
                  <a:cubicBezTo>
                    <a:pt x="55991" y="152401"/>
                    <a:pt x="36610" y="144373"/>
                    <a:pt x="22319" y="130082"/>
                  </a:cubicBezTo>
                  <a:cubicBezTo>
                    <a:pt x="8029" y="115792"/>
                    <a:pt x="1" y="96410"/>
                    <a:pt x="1" y="76200"/>
                  </a:cubicBezTo>
                  <a:lnTo>
                    <a:pt x="0" y="76200"/>
                  </a:lnTo>
                  <a:close/>
                </a:path>
              </a:pathLst>
            </a:custGeom>
            <a:solidFill>
              <a:schemeClr val="accent1">
                <a:alpha val="39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9" name="Straight Connector 58"/>
            <p:cNvCxnSpPr>
              <a:stCxn id="58" idx="3"/>
              <a:endCxn id="60" idx="7"/>
            </p:cNvCxnSpPr>
            <p:nvPr/>
          </p:nvCxnSpPr>
          <p:spPr>
            <a:xfrm flipV="1">
              <a:off x="6555290" y="3232949"/>
              <a:ext cx="1464372" cy="154059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60" name="Freeform 59"/>
            <p:cNvSpPr/>
            <p:nvPr/>
          </p:nvSpPr>
          <p:spPr>
            <a:xfrm>
              <a:off x="8001000" y="3124200"/>
              <a:ext cx="127431" cy="127407"/>
            </a:xfrm>
            <a:custGeom>
              <a:avLst/>
              <a:gdLst>
                <a:gd name="connsiteX0" fmla="*/ 0 w 152400"/>
                <a:gd name="connsiteY0" fmla="*/ 76200 h 152400"/>
                <a:gd name="connsiteX1" fmla="*/ 22319 w 152400"/>
                <a:gd name="connsiteY1" fmla="*/ 22318 h 152400"/>
                <a:gd name="connsiteX2" fmla="*/ 76201 w 152400"/>
                <a:gd name="connsiteY2" fmla="*/ 0 h 152400"/>
                <a:gd name="connsiteX3" fmla="*/ 130083 w 152400"/>
                <a:gd name="connsiteY3" fmla="*/ 22319 h 152400"/>
                <a:gd name="connsiteX4" fmla="*/ 152401 w 152400"/>
                <a:gd name="connsiteY4" fmla="*/ 76201 h 152400"/>
                <a:gd name="connsiteX5" fmla="*/ 130083 w 152400"/>
                <a:gd name="connsiteY5" fmla="*/ 130083 h 152400"/>
                <a:gd name="connsiteX6" fmla="*/ 76201 w 152400"/>
                <a:gd name="connsiteY6" fmla="*/ 152401 h 152400"/>
                <a:gd name="connsiteX7" fmla="*/ 22319 w 152400"/>
                <a:gd name="connsiteY7" fmla="*/ 130082 h 152400"/>
                <a:gd name="connsiteX8" fmla="*/ 1 w 152400"/>
                <a:gd name="connsiteY8" fmla="*/ 76200 h 152400"/>
                <a:gd name="connsiteX9" fmla="*/ 0 w 152400"/>
                <a:gd name="connsiteY9" fmla="*/ 762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400" h="152400">
                  <a:moveTo>
                    <a:pt x="0" y="76200"/>
                  </a:moveTo>
                  <a:cubicBezTo>
                    <a:pt x="0" y="55990"/>
                    <a:pt x="8028" y="36609"/>
                    <a:pt x="22319" y="22318"/>
                  </a:cubicBezTo>
                  <a:cubicBezTo>
                    <a:pt x="36609" y="8028"/>
                    <a:pt x="55991" y="0"/>
                    <a:pt x="76201" y="0"/>
                  </a:cubicBezTo>
                  <a:cubicBezTo>
                    <a:pt x="96411" y="0"/>
                    <a:pt x="115792" y="8028"/>
                    <a:pt x="130083" y="22319"/>
                  </a:cubicBezTo>
                  <a:cubicBezTo>
                    <a:pt x="144373" y="36609"/>
                    <a:pt x="152401" y="55991"/>
                    <a:pt x="152401" y="76201"/>
                  </a:cubicBezTo>
                  <a:cubicBezTo>
                    <a:pt x="152401" y="96411"/>
                    <a:pt x="144373" y="115792"/>
                    <a:pt x="130083" y="130083"/>
                  </a:cubicBezTo>
                  <a:cubicBezTo>
                    <a:pt x="115793" y="144373"/>
                    <a:pt x="96411" y="152401"/>
                    <a:pt x="76201" y="152401"/>
                  </a:cubicBezTo>
                  <a:cubicBezTo>
                    <a:pt x="55991" y="152401"/>
                    <a:pt x="36610" y="144373"/>
                    <a:pt x="22319" y="130082"/>
                  </a:cubicBezTo>
                  <a:cubicBezTo>
                    <a:pt x="8029" y="115792"/>
                    <a:pt x="1" y="96410"/>
                    <a:pt x="1" y="76200"/>
                  </a:cubicBezTo>
                  <a:lnTo>
                    <a:pt x="0" y="76200"/>
                  </a:lnTo>
                  <a:close/>
                </a:path>
              </a:pathLst>
            </a:custGeom>
            <a:solidFill>
              <a:schemeClr val="accent1">
                <a:alpha val="39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 name="Straight Arrow Connector 60"/>
            <p:cNvCxnSpPr/>
            <p:nvPr/>
          </p:nvCxnSpPr>
          <p:spPr>
            <a:xfrm rot="5400000" flipH="1" flipV="1">
              <a:off x="7882128" y="3050502"/>
              <a:ext cx="381558" cy="224155"/>
            </a:xfrm>
            <a:prstGeom prst="straightConnector1">
              <a:avLst/>
            </a:prstGeom>
            <a:ln>
              <a:solidFill>
                <a:schemeClr val="accent2">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grpSp>
      <p:cxnSp>
        <p:nvCxnSpPr>
          <p:cNvPr id="80" name="Straight Arrow Connector 79"/>
          <p:cNvCxnSpPr/>
          <p:nvPr/>
        </p:nvCxnSpPr>
        <p:spPr bwMode="auto">
          <a:xfrm rot="5400000">
            <a:off x="4165018" y="5207583"/>
            <a:ext cx="990600" cy="938635"/>
          </a:xfrm>
          <a:prstGeom prst="straightConnector1">
            <a:avLst/>
          </a:prstGeom>
          <a:solidFill>
            <a:schemeClr val="accent1"/>
          </a:solidFill>
          <a:ln w="12700" cap="flat" cmpd="sng" algn="ctr">
            <a:solidFill>
              <a:schemeClr val="tx1"/>
            </a:solidFill>
            <a:prstDash val="solid"/>
            <a:round/>
            <a:headEnd type="none" w="lg" len="med"/>
            <a:tailEnd type="arrow"/>
          </a:ln>
          <a:effectLst/>
        </p:spPr>
      </p:cxnSp>
      <p:sp>
        <p:nvSpPr>
          <p:cNvPr id="34" name="TextBox 33"/>
          <p:cNvSpPr txBox="1"/>
          <p:nvPr/>
        </p:nvSpPr>
        <p:spPr>
          <a:xfrm>
            <a:off x="4953000" y="4191000"/>
            <a:ext cx="3048000" cy="369332"/>
          </a:xfrm>
          <a:prstGeom prst="rect">
            <a:avLst/>
          </a:prstGeom>
          <a:noFill/>
        </p:spPr>
        <p:txBody>
          <a:bodyPr wrap="square" rtlCol="0">
            <a:spAutoFit/>
          </a:bodyPr>
          <a:lstStyle/>
          <a:p>
            <a:r>
              <a:rPr lang="en-US" dirty="0" err="1" smtClean="0">
                <a:latin typeface="+mn-lt"/>
              </a:rPr>
              <a:t>V</a:t>
            </a:r>
            <a:r>
              <a:rPr lang="en-US" baseline="-25000" dirty="0" err="1" smtClean="0">
                <a:latin typeface="+mn-lt"/>
              </a:rPr>
              <a:t>fluid</a:t>
            </a:r>
            <a:r>
              <a:rPr lang="en-US" baseline="-25000" dirty="0" smtClean="0">
                <a:latin typeface="+mn-lt"/>
              </a:rPr>
              <a:t> on particle edge</a:t>
            </a:r>
            <a:endParaRPr lang="en-US" baseline="-25000" dirty="0">
              <a:latin typeface="+mn-lt"/>
            </a:endParaRPr>
          </a:p>
        </p:txBody>
      </p:sp>
      <p:sp>
        <p:nvSpPr>
          <p:cNvPr id="36" name="TextBox 35"/>
          <p:cNvSpPr txBox="1"/>
          <p:nvPr/>
        </p:nvSpPr>
        <p:spPr>
          <a:xfrm>
            <a:off x="3657600" y="6019800"/>
            <a:ext cx="1981200" cy="369332"/>
          </a:xfrm>
          <a:prstGeom prst="rect">
            <a:avLst/>
          </a:prstGeom>
          <a:noFill/>
        </p:spPr>
        <p:txBody>
          <a:bodyPr wrap="square" rtlCol="0">
            <a:spAutoFit/>
          </a:bodyPr>
          <a:lstStyle/>
          <a:p>
            <a:r>
              <a:rPr lang="en-US" dirty="0" err="1" smtClean="0">
                <a:latin typeface="+mn-lt"/>
              </a:rPr>
              <a:t>V</a:t>
            </a:r>
            <a:r>
              <a:rPr lang="en-US" baseline="-25000" dirty="0" err="1" smtClean="0">
                <a:latin typeface="+mn-lt"/>
              </a:rPr>
              <a:t>capture</a:t>
            </a:r>
            <a:endParaRPr lang="en-US" baseline="-25000" dirty="0">
              <a:latin typeface="+mn-lt"/>
            </a:endParaRPr>
          </a:p>
        </p:txBody>
      </p:sp>
    </p:spTree>
    <p:extLst>
      <p:ext uri="{BB962C8B-B14F-4D97-AF65-F5344CB8AC3E}">
        <p14:creationId xmlns="" xmlns:p14="http://schemas.microsoft.com/office/powerpoint/2010/main" val="14057517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Theory</a:t>
            </a:r>
            <a:endParaRPr lang="en-US" dirty="0"/>
          </a:p>
        </p:txBody>
      </p:sp>
      <p:sp>
        <p:nvSpPr>
          <p:cNvPr id="3" name="Content Placeholder 2"/>
          <p:cNvSpPr>
            <a:spLocks noGrp="1"/>
          </p:cNvSpPr>
          <p:nvPr>
            <p:ph idx="1"/>
          </p:nvPr>
        </p:nvSpPr>
        <p:spPr>
          <a:xfrm>
            <a:off x="381000" y="1600201"/>
            <a:ext cx="8458200" cy="3124200"/>
          </a:xfrm>
        </p:spPr>
        <p:txBody>
          <a:bodyPr/>
          <a:lstStyle/>
          <a:p>
            <a:r>
              <a:rPr lang="en-US" dirty="0" err="1" smtClean="0">
                <a:cs typeface="Arial" pitchFamily="34" charset="0"/>
              </a:rPr>
              <a:t>Floc</a:t>
            </a:r>
            <a:r>
              <a:rPr lang="en-US" dirty="0" smtClean="0">
                <a:cs typeface="Arial" pitchFamily="34" charset="0"/>
              </a:rPr>
              <a:t> Roll-up</a:t>
            </a:r>
          </a:p>
          <a:p>
            <a:pPr marL="0" indent="0">
              <a:buNone/>
            </a:pPr>
            <a:endParaRPr lang="en-US" sz="1200" dirty="0" smtClean="0">
              <a:cs typeface="Arial" pitchFamily="34" charset="0"/>
            </a:endParaRPr>
          </a:p>
          <a:p>
            <a:pPr lvl="1"/>
            <a:r>
              <a:rPr lang="en-US" sz="2400" dirty="0" smtClean="0">
                <a:cs typeface="Arial" pitchFamily="34" charset="0"/>
              </a:rPr>
              <a:t>Predicted by a dimensionless parameter:</a:t>
            </a:r>
          </a:p>
          <a:p>
            <a:endParaRPr lang="en-US" dirty="0" smtClean="0"/>
          </a:p>
          <a:p>
            <a:pPr>
              <a:buNone/>
            </a:pPr>
            <a:endParaRPr lang="en-US" dirty="0" smtClean="0"/>
          </a:p>
          <a:p>
            <a:pPr>
              <a:buNone/>
            </a:pPr>
            <a:endParaRPr lang="en-US" dirty="0" smtClean="0"/>
          </a:p>
        </p:txBody>
      </p:sp>
      <p:graphicFrame>
        <p:nvGraphicFramePr>
          <p:cNvPr id="7" name="Object 6"/>
          <p:cNvGraphicFramePr>
            <a:graphicFrameLocks noChangeAspect="1"/>
          </p:cNvGraphicFramePr>
          <p:nvPr>
            <p:extLst>
              <p:ext uri="{D42A27DB-BD31-4B8C-83A1-F6EECF244321}">
                <p14:modId xmlns="" xmlns:p14="http://schemas.microsoft.com/office/powerpoint/2010/main" val="1726661777"/>
              </p:ext>
            </p:extLst>
          </p:nvPr>
        </p:nvGraphicFramePr>
        <p:xfrm>
          <a:off x="838200" y="3657600"/>
          <a:ext cx="7148368" cy="736600"/>
        </p:xfrm>
        <a:graphic>
          <a:graphicData uri="http://schemas.openxmlformats.org/presentationml/2006/ole">
            <p:oleObj spid="_x0000_s20485" name="Equation" r:id="rId4" imgW="5422900" imgH="558800" progId="">
              <p:embed/>
            </p:oleObj>
          </a:graphicData>
        </a:graphic>
      </p:graphicFrame>
      <p:sp>
        <p:nvSpPr>
          <p:cNvPr id="5" name="Slide Number Placeholder 4"/>
          <p:cNvSpPr>
            <a:spLocks noGrp="1"/>
          </p:cNvSpPr>
          <p:nvPr>
            <p:ph type="sldNum" sz="quarter" idx="12"/>
          </p:nvPr>
        </p:nvSpPr>
        <p:spPr/>
        <p:txBody>
          <a:bodyPr/>
          <a:lstStyle/>
          <a:p>
            <a:fld id="{33253CF1-E184-4C42-BF06-4252E09B8650}" type="slidenum">
              <a:rPr lang="en-US" smtClean="0"/>
              <a:pPr/>
              <a:t>9</a:t>
            </a:fld>
            <a:endParaRPr lang="en-US"/>
          </a:p>
        </p:txBody>
      </p:sp>
      <p:sp>
        <p:nvSpPr>
          <p:cNvPr id="6" name="TextBox 5"/>
          <p:cNvSpPr txBox="1"/>
          <p:nvPr/>
        </p:nvSpPr>
        <p:spPr>
          <a:xfrm>
            <a:off x="762000" y="4724400"/>
            <a:ext cx="8001000" cy="914400"/>
          </a:xfrm>
          <a:prstGeom prst="rect">
            <a:avLst/>
          </a:prstGeom>
          <a:noFill/>
        </p:spPr>
        <p:txBody>
          <a:bodyPr wrap="square" rtlCol="0">
            <a:noAutofit/>
          </a:bodyPr>
          <a:lstStyle/>
          <a:p>
            <a:pPr lvl="1"/>
            <a:r>
              <a:rPr lang="el-GR" sz="2400" dirty="0" smtClean="0">
                <a:solidFill>
                  <a:srgbClr val="0070C0"/>
                </a:solidFill>
                <a:latin typeface="+mn-lt"/>
                <a:cs typeface="Arial" pitchFamily="34" charset="0"/>
              </a:rPr>
              <a:t>Π</a:t>
            </a:r>
            <a:r>
              <a:rPr lang="en-US" sz="2400" baseline="-25000" dirty="0" smtClean="0">
                <a:solidFill>
                  <a:srgbClr val="0070C0"/>
                </a:solidFill>
                <a:latin typeface="+mn-lt"/>
                <a:cs typeface="Arial" pitchFamily="34" charset="0"/>
              </a:rPr>
              <a:t>v </a:t>
            </a:r>
            <a:r>
              <a:rPr lang="en-US" sz="2400" dirty="0" smtClean="0">
                <a:solidFill>
                  <a:srgbClr val="0070C0"/>
                </a:solidFill>
                <a:latin typeface="+mn-lt"/>
                <a:cs typeface="Arial" pitchFamily="34" charset="0"/>
              </a:rPr>
              <a:t>&lt; 1    </a:t>
            </a:r>
            <a:r>
              <a:rPr lang="en-US" sz="2400" dirty="0" smtClean="0">
                <a:latin typeface="+mn-lt"/>
                <a:cs typeface="Arial" pitchFamily="34" charset="0"/>
              </a:rPr>
              <a:t>suggests </a:t>
            </a:r>
            <a:r>
              <a:rPr lang="en-US" sz="2400" dirty="0" smtClean="0">
                <a:solidFill>
                  <a:srgbClr val="0070C0"/>
                </a:solidFill>
                <a:latin typeface="+mn-lt"/>
                <a:cs typeface="Arial" pitchFamily="34" charset="0"/>
              </a:rPr>
              <a:t>failure</a:t>
            </a:r>
            <a:r>
              <a:rPr lang="en-US" sz="2400" dirty="0" smtClean="0">
                <a:latin typeface="+mn-lt"/>
                <a:cs typeface="Arial" pitchFamily="34" charset="0"/>
              </a:rPr>
              <a:t> (smallest particle not captured)</a:t>
            </a:r>
          </a:p>
          <a:p>
            <a:pPr lvl="1"/>
            <a:r>
              <a:rPr lang="el-GR" sz="2400" dirty="0" smtClean="0">
                <a:solidFill>
                  <a:srgbClr val="0070C0"/>
                </a:solidFill>
                <a:latin typeface="+mn-lt"/>
                <a:cs typeface="Arial" pitchFamily="34" charset="0"/>
              </a:rPr>
              <a:t>Π</a:t>
            </a:r>
            <a:r>
              <a:rPr lang="en-US" sz="2400" baseline="-25000" dirty="0" smtClean="0">
                <a:solidFill>
                  <a:srgbClr val="0070C0"/>
                </a:solidFill>
                <a:latin typeface="+mn-lt"/>
                <a:cs typeface="Arial" pitchFamily="34" charset="0"/>
              </a:rPr>
              <a:t>v</a:t>
            </a:r>
            <a:r>
              <a:rPr lang="en-US" sz="2400" dirty="0" smtClean="0">
                <a:solidFill>
                  <a:srgbClr val="0070C0"/>
                </a:solidFill>
                <a:latin typeface="+mn-lt"/>
                <a:cs typeface="Arial" pitchFamily="34" charset="0"/>
              </a:rPr>
              <a:t> &gt; 1    </a:t>
            </a:r>
            <a:r>
              <a:rPr lang="en-US" sz="2400" dirty="0" smtClean="0">
                <a:latin typeface="+mn-lt"/>
                <a:cs typeface="Arial" pitchFamily="34" charset="0"/>
              </a:rPr>
              <a:t>suggests </a:t>
            </a:r>
            <a:r>
              <a:rPr lang="en-US" sz="2400" dirty="0" smtClean="0">
                <a:solidFill>
                  <a:srgbClr val="0070C0"/>
                </a:solidFill>
                <a:latin typeface="+mn-lt"/>
                <a:cs typeface="Arial" pitchFamily="34" charset="0"/>
              </a:rPr>
              <a:t>success</a:t>
            </a:r>
            <a:r>
              <a:rPr lang="en-US" sz="2400" dirty="0" smtClean="0">
                <a:latin typeface="+mn-lt"/>
                <a:cs typeface="Arial" pitchFamily="34" charset="0"/>
              </a:rPr>
              <a:t> (smallest particle captured)</a:t>
            </a:r>
          </a:p>
        </p:txBody>
      </p:sp>
    </p:spTree>
    <p:extLst>
      <p:ext uri="{BB962C8B-B14F-4D97-AF65-F5344CB8AC3E}">
        <p14:creationId xmlns="" xmlns:p14="http://schemas.microsoft.com/office/powerpoint/2010/main" val="42275436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1_AguaClara the roa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AguaClara the road">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2700" cap="flat" cmpd="sng" algn="ctr">
          <a:solidFill>
            <a:schemeClr val="tx1"/>
          </a:solidFill>
          <a:prstDash val="solid"/>
          <a:round/>
          <a:headEnd type="none" w="lg" len="med"/>
          <a:tailEnd type="none" w="lg" len="med"/>
        </a:ln>
        <a:effectLst/>
      </a:spPr>
      <a:bodyPr vert="horz" wrap="square" lIns="91440" tIns="45720" rIns="91440" bIns="45720" numCol="1" rtlCol="0"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sz="1800" b="0" i="0" u="none" strike="noStrike" cap="none" normalizeH="0" baseline="0" smtClean="0">
            <a:ln>
              <a:noFill/>
            </a:ln>
            <a:solidFill>
              <a:schemeClr val="tx1"/>
            </a:solidFill>
            <a:effectLst/>
            <a:latin typeface="Century Gothic" pitchFamily="34" charset="0"/>
            <a:cs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ln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AguaClara the road</Template>
  <TotalTime>4760</TotalTime>
  <Words>725</Words>
  <Application>Microsoft Office PowerPoint</Application>
  <PresentationFormat>On-screen Show (4:3)</PresentationFormat>
  <Paragraphs>235</Paragraphs>
  <Slides>23</Slides>
  <Notes>14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1_AguaClara the road</vt:lpstr>
      <vt:lpstr>Equation</vt:lpstr>
      <vt:lpstr>Plate Settlers Spacing</vt:lpstr>
      <vt:lpstr>Contents</vt:lpstr>
      <vt:lpstr>Introduction</vt:lpstr>
      <vt:lpstr>Introduction</vt:lpstr>
      <vt:lpstr>Theory</vt:lpstr>
      <vt:lpstr>Theory</vt:lpstr>
      <vt:lpstr>Theory</vt:lpstr>
      <vt:lpstr>Theory</vt:lpstr>
      <vt:lpstr>Theory</vt:lpstr>
      <vt:lpstr>Experimental Design</vt:lpstr>
      <vt:lpstr>Apparatus</vt:lpstr>
      <vt:lpstr>Data Analysis</vt:lpstr>
      <vt:lpstr>Results and discussion constant v.capture=0.10mm/s</vt:lpstr>
      <vt:lpstr>Pi-ratio sensitivity</vt:lpstr>
      <vt:lpstr>Conclusions &amp; Future work</vt:lpstr>
      <vt:lpstr>Questions??</vt:lpstr>
      <vt:lpstr>Appendix</vt:lpstr>
      <vt:lpstr>Appendix – Capture Velocity</vt:lpstr>
      <vt:lpstr>Appendix - Pi ratio</vt:lpstr>
      <vt:lpstr>Appendix – Data analysis</vt:lpstr>
      <vt:lpstr>Appendix– Data analysis</vt:lpstr>
      <vt:lpstr>Appendix– Data analysis</vt:lpstr>
      <vt:lpstr>Apparatus</vt:lpstr>
    </vt:vector>
  </TitlesOfParts>
  <Company>Cornell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CEE 4540: Sustainable Small-Scale Water Supplies</dc:title>
  <dc:creator>Monroe Weber-Shirk</dc:creator>
  <cp:lastModifiedBy>aguaclara</cp:lastModifiedBy>
  <cp:revision>749</cp:revision>
  <dcterms:created xsi:type="dcterms:W3CDTF">2008-08-26T14:48:34Z</dcterms:created>
  <dcterms:modified xsi:type="dcterms:W3CDTF">2011-05-16T00:49:54Z</dcterms:modified>
</cp:coreProperties>
</file>