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72" r:id="rId5"/>
    <p:sldId id="273" r:id="rId6"/>
    <p:sldId id="274" r:id="rId7"/>
    <p:sldId id="260" r:id="rId8"/>
    <p:sldId id="259" r:id="rId9"/>
    <p:sldId id="261" r:id="rId10"/>
    <p:sldId id="262" r:id="rId11"/>
    <p:sldId id="264" r:id="rId12"/>
    <p:sldId id="276" r:id="rId13"/>
    <p:sldId id="281" r:id="rId14"/>
    <p:sldId id="275" r:id="rId15"/>
    <p:sldId id="265" r:id="rId16"/>
    <p:sldId id="263" r:id="rId17"/>
    <p:sldId id="266" r:id="rId18"/>
    <p:sldId id="267" r:id="rId19"/>
    <p:sldId id="278" r:id="rId20"/>
    <p:sldId id="279" r:id="rId21"/>
    <p:sldId id="268" r:id="rId22"/>
    <p:sldId id="269" r:id="rId23"/>
    <p:sldId id="27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48" autoAdjust="0"/>
    <p:restoredTop sz="94660"/>
  </p:normalViewPr>
  <p:slideViewPr>
    <p:cSldViewPr>
      <p:cViewPr varScale="1">
        <p:scale>
          <a:sx n="123" d="100"/>
          <a:sy n="123" d="100"/>
        </p:scale>
        <p:origin x="-128" y="-104"/>
      </p:cViewPr>
      <p:guideLst>
        <p:guide orient="horz" pos="2160"/>
        <p:guide pos="29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CDC18-F6E6-094E-904B-16A04E705887}" type="datetimeFigureOut">
              <a:rPr lang="en-US" smtClean="0"/>
              <a:t>5/17/11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3A209-901A-5847-A185-5EB9B0C50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39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b="1" dirty="0" smtClean="0"/>
              <a:t>What is VIVO?</a:t>
            </a:r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r>
              <a:rPr lang="en-US" dirty="0" smtClean="0"/>
              <a:t>It’s a semantic web application</a:t>
            </a:r>
            <a:r>
              <a:rPr lang="en-US" baseline="0" dirty="0" smtClean="0"/>
              <a:t> with consistent contextual rich profiles that display publications, teaching, service and professional affiliations.  Faceted search for fast and meaningful results.</a:t>
            </a:r>
          </a:p>
          <a:p>
            <a:pPr>
              <a:spcBef>
                <a:spcPct val="0"/>
              </a:spcBef>
            </a:pPr>
            <a:r>
              <a:rPr lang="en-US" baseline="0" dirty="0" smtClean="0"/>
              <a:t>---------</a:t>
            </a:r>
            <a:endParaRPr lang="en-US" dirty="0" smtClean="0"/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dirty="0" smtClean="0"/>
              <a:t> Foster team science by providing </a:t>
            </a:r>
            <a:r>
              <a:rPr lang="en-US" b="1" dirty="0" smtClean="0"/>
              <a:t>tools for identifying potential collaborators</a:t>
            </a:r>
            <a:r>
              <a:rPr lang="en-US" dirty="0" smtClean="0"/>
              <a:t>.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dirty="0" smtClean="0"/>
              <a:t> Improve collaboration by creating tools using this information for enhancing new and existing teams.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baseline="0" dirty="0" smtClean="0"/>
              <a:t> Not limited to science – at Cornell, VIVO covers all disciplines across the entire institution</a:t>
            </a:r>
            <a:endParaRPr lang="en-US" dirty="0" smtClean="0"/>
          </a:p>
          <a:p>
            <a:pPr>
              <a:spcBef>
                <a:spcPct val="0"/>
              </a:spcBef>
              <a:buFontTx/>
              <a:buChar char="•"/>
            </a:pPr>
            <a:endParaRPr 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A79970-1C34-45C8-96A5-8331D85D4DB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Bridge between campuses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394F9-477B-E745-96B8-B2EEE2E281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006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b="1" dirty="0" smtClean="0"/>
              <a:t>Part of the solution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Libraries are posed to meet</a:t>
            </a:r>
            <a:r>
              <a:rPr lang="en-US" baseline="0" dirty="0" smtClean="0"/>
              <a:t> participation challenges due to their role on campus as information resource and technology centers.</a:t>
            </a:r>
            <a:endParaRPr lang="en-US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Librarians</a:t>
            </a:r>
            <a:r>
              <a:rPr lang="en-US" baseline="0" dirty="0" smtClean="0"/>
              <a:t> are s</a:t>
            </a:r>
            <a:r>
              <a:rPr lang="en-US" dirty="0" smtClean="0"/>
              <a:t>ubject</a:t>
            </a:r>
            <a:r>
              <a:rPr lang="en-US" baseline="0" dirty="0" smtClean="0"/>
              <a:t> matter experts, understand their user’s needs and institution’s research environment. </a:t>
            </a:r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In VIVO-funded institutions, the librarians are the ones negotiating with the owners of local data sources to explain what data we need and why we need it.  </a:t>
            </a:r>
          </a:p>
          <a:p>
            <a:pPr eaLnBrk="1" hangingPunct="1">
              <a:spcBef>
                <a:spcPct val="0"/>
              </a:spcBef>
            </a:pPr>
            <a:endParaRPr lang="en-US" baseline="0" dirty="0" smtClean="0"/>
          </a:p>
          <a:p>
            <a:pPr eaLnBrk="1" hangingPunct="1">
              <a:spcBef>
                <a:spcPct val="0"/>
              </a:spcBef>
            </a:pPr>
            <a:r>
              <a:rPr lang="en-US" baseline="0" dirty="0" smtClean="0"/>
              <a:t>The library is a stable and natural home for VIVO, but the implementers need to work closely with the institution’s administration and faculty.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Hr</a:t>
            </a:r>
            <a:endParaRPr lang="en-US" dirty="0" smtClean="0"/>
          </a:p>
          <a:p>
            <a:r>
              <a:rPr lang="en-US" dirty="0" smtClean="0"/>
              <a:t>Manual</a:t>
            </a:r>
          </a:p>
          <a:p>
            <a:r>
              <a:rPr lang="en-US" dirty="0" smtClean="0"/>
              <a:t>Faculty reporting tool</a:t>
            </a:r>
          </a:p>
          <a:p>
            <a:r>
              <a:rPr lang="en-US" dirty="0" smtClean="0"/>
              <a:t>OSP</a:t>
            </a:r>
          </a:p>
          <a:p>
            <a:r>
              <a:rPr lang="en-US" dirty="0" smtClean="0"/>
              <a:t>Registrar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394F9-477B-E745-96B8-B2EEE2E281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233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18FD5-DAA2-44EE-A154-6A7DB04E5DEA}" type="datetimeFigureOut">
              <a:rPr lang="en-US" smtClean="0"/>
              <a:t>5/17/11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7EA2-07CB-4B42-8232-CB0A6D56AD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18FD5-DAA2-44EE-A154-6A7DB04E5DEA}" type="datetimeFigureOut">
              <a:rPr lang="en-US" smtClean="0"/>
              <a:t>5/17/11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7EA2-07CB-4B42-8232-CB0A6D56AD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18FD5-DAA2-44EE-A154-6A7DB04E5DEA}" type="datetimeFigureOut">
              <a:rPr lang="en-US" smtClean="0"/>
              <a:t>5/17/11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7EA2-07CB-4B42-8232-CB0A6D56AD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ea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4B576-7CCB-4F4E-90AD-451BA8D9583E}" type="datetimeFigureOut">
              <a:rPr lang="en-US"/>
              <a:pPr>
                <a:defRPr/>
              </a:pPr>
              <a:t>5/17/11</a:t>
            </a:fld>
            <a:endParaRPr lang="en-US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084FA-0606-4024-B137-15994DF98C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55532"/>
      </p:ext>
    </p:extLst>
  </p:cSld>
  <p:clrMapOvr>
    <a:masterClrMapping/>
  </p:clrMapOvr>
  <p:transition xmlns:p14="http://schemas.microsoft.com/office/powerpoint/2010/main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18FD5-DAA2-44EE-A154-6A7DB04E5DEA}" type="datetimeFigureOut">
              <a:rPr lang="en-US" smtClean="0"/>
              <a:t>5/17/11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7EA2-07CB-4B42-8232-CB0A6D56AD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18FD5-DAA2-44EE-A154-6A7DB04E5DEA}" type="datetimeFigureOut">
              <a:rPr lang="en-US" smtClean="0"/>
              <a:t>5/17/11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7EA2-07CB-4B42-8232-CB0A6D56AD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18FD5-DAA2-44EE-A154-6A7DB04E5DEA}" type="datetimeFigureOut">
              <a:rPr lang="en-US" smtClean="0"/>
              <a:t>5/17/11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7EA2-07CB-4B42-8232-CB0A6D56AD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18FD5-DAA2-44EE-A154-6A7DB04E5DEA}" type="datetimeFigureOut">
              <a:rPr lang="en-US" smtClean="0"/>
              <a:t>5/17/11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7EA2-07CB-4B42-8232-CB0A6D56AD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18FD5-DAA2-44EE-A154-6A7DB04E5DEA}" type="datetimeFigureOut">
              <a:rPr lang="en-US" smtClean="0"/>
              <a:t>5/17/11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7EA2-07CB-4B42-8232-CB0A6D56AD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18FD5-DAA2-44EE-A154-6A7DB04E5DEA}" type="datetimeFigureOut">
              <a:rPr lang="en-US" smtClean="0"/>
              <a:t>5/17/11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7EA2-07CB-4B42-8232-CB0A6D56AD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18FD5-DAA2-44EE-A154-6A7DB04E5DEA}" type="datetimeFigureOut">
              <a:rPr lang="en-US" smtClean="0"/>
              <a:t>5/17/11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7EA2-07CB-4B42-8232-CB0A6D56AD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18FD5-DAA2-44EE-A154-6A7DB04E5DEA}" type="datetimeFigureOut">
              <a:rPr lang="en-US" smtClean="0"/>
              <a:t>5/17/11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F7EA2-07CB-4B42-8232-CB0A6D56AD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18FD5-DAA2-44EE-A154-6A7DB04E5DEA}" type="datetimeFigureOut">
              <a:rPr lang="en-US" smtClean="0"/>
              <a:t>5/17/11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F7EA2-07CB-4B42-8232-CB0A6D56ADC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8600" y="5989429"/>
            <a:ext cx="8731429" cy="868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Grassroots Initiatives Part III: VIVO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Career Development Week</a:t>
            </a:r>
          </a:p>
          <a:p>
            <a:r>
              <a:rPr lang="en-US" dirty="0" smtClean="0"/>
              <a:t>May 17, 2011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Early response to web pages not predicated on reflecting administrative structure</a:t>
            </a:r>
          </a:p>
          <a:p>
            <a:r>
              <a:rPr lang="en-US" dirty="0" smtClean="0"/>
              <a:t>Recognition that the web is not a translation of a print brochure</a:t>
            </a:r>
          </a:p>
          <a:p>
            <a:r>
              <a:rPr lang="en-US" dirty="0" smtClean="0"/>
              <a:t>Can we expand?</a:t>
            </a:r>
          </a:p>
          <a:p>
            <a:r>
              <a:rPr lang="en-US" dirty="0" smtClean="0"/>
              <a:t>Can we filter?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150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This has taken a lot of effort by a lot of people</a:t>
            </a:r>
          </a:p>
          <a:p>
            <a:pPr lvl="1"/>
            <a:r>
              <a:rPr lang="en-US" dirty="0" smtClean="0"/>
              <a:t>Life Sciences Working Group</a:t>
            </a:r>
          </a:p>
          <a:p>
            <a:pPr lvl="1"/>
            <a:r>
              <a:rPr lang="en-US" dirty="0" smtClean="0"/>
              <a:t>CALS portals team</a:t>
            </a:r>
          </a:p>
          <a:p>
            <a:pPr lvl="1"/>
            <a:r>
              <a:rPr lang="en-US" dirty="0" smtClean="0"/>
              <a:t>Social Sciences, Veterinary/Medical, Environmental Sciences, and Humanities curators</a:t>
            </a:r>
          </a:p>
          <a:p>
            <a:pPr lvl="1"/>
            <a:r>
              <a:rPr lang="en-US" dirty="0" smtClean="0"/>
              <a:t>Coordinators </a:t>
            </a:r>
          </a:p>
          <a:p>
            <a:pPr lvl="1"/>
            <a:r>
              <a:rPr lang="en-US" dirty="0" smtClean="0"/>
              <a:t>Program aides, data specialists, programmers</a:t>
            </a:r>
          </a:p>
          <a:p>
            <a:r>
              <a:rPr lang="en-US" dirty="0" smtClean="0"/>
              <a:t>Support by leadership in the library and Cornell</a:t>
            </a:r>
          </a:p>
        </p:txBody>
      </p:sp>
    </p:spTree>
    <p:extLst>
      <p:ext uri="{BB962C8B-B14F-4D97-AF65-F5344CB8AC3E}">
        <p14:creationId xmlns:p14="http://schemas.microsoft.com/office/powerpoint/2010/main" val="2122167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ihasusa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76200"/>
            <a:ext cx="4800600" cy="611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51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ihaSusan_authorshi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8210550" cy="616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577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anem.vivo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578" r="-24578"/>
          <a:stretch/>
        </p:blipFill>
        <p:spPr>
          <a:xfrm>
            <a:off x="-1447800" y="152400"/>
            <a:ext cx="9763125" cy="5364163"/>
          </a:xfrm>
        </p:spPr>
      </p:pic>
      <p:pic>
        <p:nvPicPr>
          <p:cNvPr id="5" name="Picture 4" descr="Ganem.che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990600"/>
            <a:ext cx="652560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10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/>
              <a:t>The idea is simple, but the execution is </a:t>
            </a:r>
            <a:r>
              <a:rPr lang="en-US" dirty="0" smtClean="0"/>
              <a:t>not</a:t>
            </a:r>
          </a:p>
          <a:p>
            <a:r>
              <a:rPr lang="en-US" dirty="0" smtClean="0"/>
              <a:t>Pushes a lot of envelopes</a:t>
            </a:r>
          </a:p>
          <a:p>
            <a:r>
              <a:rPr lang="en-US" dirty="0" smtClean="0"/>
              <a:t>Pushes a few buttons </a:t>
            </a:r>
          </a:p>
          <a:p>
            <a:pPr lvl="1"/>
            <a:r>
              <a:rPr lang="en-US" dirty="0" smtClean="0"/>
              <a:t>“I am not VIVO”</a:t>
            </a:r>
          </a:p>
          <a:p>
            <a:r>
              <a:rPr lang="en-US" dirty="0" smtClean="0"/>
              <a:t>Writing our own tools, eating our own dog food</a:t>
            </a:r>
          </a:p>
          <a:p>
            <a:r>
              <a:rPr lang="en-US" dirty="0" smtClean="0"/>
              <a:t>Landscape in motion</a:t>
            </a:r>
          </a:p>
          <a:p>
            <a:pPr lvl="1"/>
            <a:r>
              <a:rPr lang="en-US" dirty="0" smtClean="0"/>
              <a:t>Facebook, Linked in, data mining, mobile devices</a:t>
            </a:r>
          </a:p>
        </p:txBody>
      </p:sp>
    </p:spTree>
    <p:extLst>
      <p:ext uri="{BB962C8B-B14F-4D97-AF65-F5344CB8AC3E}">
        <p14:creationId xmlns:p14="http://schemas.microsoft.com/office/powerpoint/2010/main" val="1955755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boundaries (there aren’t)</a:t>
            </a:r>
          </a:p>
          <a:p>
            <a:pPr lvl="1"/>
            <a:r>
              <a:rPr lang="en-US" dirty="0" smtClean="0"/>
              <a:t>Portals</a:t>
            </a:r>
          </a:p>
          <a:p>
            <a:r>
              <a:rPr lang="en-US" dirty="0" err="1" smtClean="0"/>
              <a:t>Sensitivies</a:t>
            </a:r>
            <a:endParaRPr lang="en-US" dirty="0" smtClean="0"/>
          </a:p>
          <a:p>
            <a:pPr lvl="1"/>
            <a:r>
              <a:rPr lang="en-US" dirty="0" smtClean="0"/>
              <a:t>Research </a:t>
            </a:r>
            <a:r>
              <a:rPr lang="en-US" dirty="0"/>
              <a:t>t</a:t>
            </a:r>
            <a:r>
              <a:rPr lang="en-US" dirty="0" smtClean="0"/>
              <a:t>rends vs. performance metrics</a:t>
            </a:r>
          </a:p>
          <a:p>
            <a:r>
              <a:rPr lang="en-US" dirty="0" smtClean="0"/>
              <a:t>Overlapping initiatives</a:t>
            </a:r>
          </a:p>
          <a:p>
            <a:r>
              <a:rPr lang="en-US" dirty="0" smtClean="0"/>
              <a:t>Institutional change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903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Linked Open Data</a:t>
            </a:r>
          </a:p>
          <a:p>
            <a:r>
              <a:rPr lang="en-US" dirty="0" smtClean="0"/>
              <a:t>Moving beyond one institution</a:t>
            </a:r>
          </a:p>
          <a:p>
            <a:pPr lvl="1"/>
            <a:r>
              <a:rPr lang="en-US" dirty="0" smtClean="0"/>
              <a:t>Multiple campuses</a:t>
            </a:r>
          </a:p>
          <a:p>
            <a:pPr lvl="1"/>
            <a:r>
              <a:rPr lang="en-US" dirty="0" smtClean="0"/>
              <a:t>Consortia</a:t>
            </a:r>
          </a:p>
          <a:p>
            <a:r>
              <a:rPr lang="en-US" dirty="0" smtClean="0"/>
              <a:t>Integration/interoperability</a:t>
            </a:r>
          </a:p>
          <a:p>
            <a:pPr lvl="1"/>
            <a:r>
              <a:rPr lang="en-US" dirty="0" smtClean="0"/>
              <a:t>Institutional repositories</a:t>
            </a:r>
          </a:p>
          <a:p>
            <a:pPr lvl="1"/>
            <a:r>
              <a:rPr lang="en-US" dirty="0" smtClean="0"/>
              <a:t>Preprint services</a:t>
            </a:r>
          </a:p>
          <a:p>
            <a:pPr lvl="1"/>
            <a:r>
              <a:rPr lang="en-US" dirty="0" smtClean="0"/>
              <a:t>Research data sharing, publication, and discovery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005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Moving a project from 5 to 120 people</a:t>
            </a:r>
          </a:p>
          <a:p>
            <a:r>
              <a:rPr lang="en-US" dirty="0"/>
              <a:t>Moving to community open source </a:t>
            </a:r>
            <a:r>
              <a:rPr lang="en-US" dirty="0" smtClean="0"/>
              <a:t>development</a:t>
            </a:r>
          </a:p>
          <a:p>
            <a:pPr lvl="1"/>
            <a:r>
              <a:rPr lang="en-US" dirty="0" smtClean="0"/>
              <a:t>Ceding control</a:t>
            </a:r>
          </a:p>
          <a:p>
            <a:pPr lvl="1"/>
            <a:r>
              <a:rPr lang="en-US" dirty="0" smtClean="0"/>
              <a:t>Welcoming new initiative</a:t>
            </a:r>
          </a:p>
          <a:p>
            <a:r>
              <a:rPr lang="en-US" dirty="0" smtClean="0"/>
              <a:t>Reaching out at Cornell</a:t>
            </a:r>
          </a:p>
          <a:p>
            <a:pPr lvl="1"/>
            <a:r>
              <a:rPr lang="en-US" dirty="0" smtClean="0"/>
              <a:t>Communications and outreach</a:t>
            </a:r>
          </a:p>
          <a:p>
            <a:pPr lvl="1"/>
            <a:r>
              <a:rPr lang="en-US" dirty="0" smtClean="0"/>
              <a:t>Reimagining 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533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Search.Granulomatosi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051" y="0"/>
            <a:ext cx="7180349" cy="617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33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VIVO as a grassroots initiative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19399"/>
          </a:xfrm>
        </p:spPr>
        <p:txBody>
          <a:bodyPr numCol="2" spcCol="228600">
            <a:normAutofit fontScale="92500" lnSpcReduction="20000"/>
          </a:bodyPr>
          <a:lstStyle/>
          <a:p>
            <a:pPr marL="227013" indent="-227013"/>
            <a:r>
              <a:rPr lang="en-US" dirty="0" smtClean="0"/>
              <a:t>Stimulus</a:t>
            </a:r>
          </a:p>
          <a:p>
            <a:pPr marL="227013" indent="-227013"/>
            <a:r>
              <a:rPr lang="en-US" dirty="0" smtClean="0"/>
              <a:t>Motivations</a:t>
            </a:r>
          </a:p>
          <a:p>
            <a:pPr marL="227013" indent="-227013"/>
            <a:r>
              <a:rPr lang="en-US" dirty="0" smtClean="0"/>
              <a:t>Response</a:t>
            </a:r>
          </a:p>
          <a:p>
            <a:pPr marL="227013" indent="-227013"/>
            <a:r>
              <a:rPr lang="en-US" dirty="0" smtClean="0"/>
              <a:t>Collaboration</a:t>
            </a:r>
          </a:p>
          <a:p>
            <a:pPr marL="227013" indent="-227013"/>
            <a:r>
              <a:rPr lang="en-US" dirty="0" smtClean="0"/>
              <a:t>Feedback</a:t>
            </a:r>
          </a:p>
          <a:p>
            <a:pPr marL="227013" indent="-227013"/>
            <a:r>
              <a:rPr lang="en-US" dirty="0" smtClean="0"/>
              <a:t>Commitment</a:t>
            </a:r>
          </a:p>
          <a:p>
            <a:pPr marL="227013" indent="-227013"/>
            <a:r>
              <a:rPr lang="en-US" dirty="0" smtClean="0"/>
              <a:t>Challenges</a:t>
            </a:r>
          </a:p>
          <a:p>
            <a:pPr marL="227013" indent="-227013"/>
            <a:r>
              <a:rPr lang="en-US" dirty="0" smtClean="0"/>
              <a:t>Complexities</a:t>
            </a:r>
          </a:p>
          <a:p>
            <a:pPr marL="227013" indent="-227013"/>
            <a:r>
              <a:rPr lang="en-US" dirty="0" smtClean="0"/>
              <a:t>Evolution</a:t>
            </a:r>
          </a:p>
          <a:p>
            <a:pPr marL="227013" indent="-227013"/>
            <a:r>
              <a:rPr lang="en-US" dirty="0" smtClean="0"/>
              <a:t>Community</a:t>
            </a:r>
          </a:p>
          <a:p>
            <a:pPr marL="227013" indent="-227013"/>
            <a:r>
              <a:rPr lang="en-US" dirty="0" smtClean="0"/>
              <a:t>Sustainability</a:t>
            </a:r>
          </a:p>
          <a:p>
            <a:pPr marL="227013" indent="-227013"/>
            <a:r>
              <a:rPr lang="en-US" dirty="0" smtClean="0"/>
              <a:t>Reflection 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odgkin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581"/>
            <a:ext cx="6769100" cy="61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37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Sustainability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After the grant</a:t>
            </a:r>
          </a:p>
          <a:p>
            <a:r>
              <a:rPr lang="en-US" dirty="0" smtClean="0"/>
              <a:t>As part of what this library does</a:t>
            </a:r>
          </a:p>
          <a:p>
            <a:r>
              <a:rPr lang="en-US" dirty="0" smtClean="0"/>
              <a:t>As part of the fabric of what libraries do</a:t>
            </a:r>
          </a:p>
          <a:p>
            <a:pPr lvl="1"/>
            <a:r>
              <a:rPr lang="en-US" dirty="0" smtClean="0"/>
              <a:t>Distributed repositories, virtual collections, annotations</a:t>
            </a:r>
          </a:p>
          <a:p>
            <a:pPr lvl="1"/>
            <a:r>
              <a:rPr lang="en-US" dirty="0" smtClean="0"/>
              <a:t>LOD a frequent topic at conferences</a:t>
            </a:r>
          </a:p>
          <a:p>
            <a:r>
              <a:rPr lang="en-US" dirty="0" smtClean="0"/>
              <a:t>Transition to more collaborative approaches</a:t>
            </a:r>
          </a:p>
          <a:p>
            <a:pPr lvl="1"/>
            <a:r>
              <a:rPr lang="en-US" dirty="0" smtClean="0"/>
              <a:t>2CUL</a:t>
            </a:r>
          </a:p>
          <a:p>
            <a:pPr lvl="1"/>
            <a:r>
              <a:rPr lang="en-US" dirty="0" err="1" smtClean="0"/>
              <a:t>Hathi</a:t>
            </a:r>
            <a:r>
              <a:rPr lang="en-US" dirty="0" smtClean="0"/>
              <a:t> Trust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619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Projects like this never wrap up neatly</a:t>
            </a:r>
          </a:p>
          <a:p>
            <a:r>
              <a:rPr lang="en-US" dirty="0" smtClean="0"/>
              <a:t>Risks continue</a:t>
            </a:r>
          </a:p>
          <a:p>
            <a:r>
              <a:rPr lang="en-US" dirty="0" smtClean="0"/>
              <a:t>Resources are required</a:t>
            </a:r>
          </a:p>
          <a:p>
            <a:r>
              <a:rPr lang="en-US" dirty="0" smtClean="0"/>
              <a:t>Personnel must change</a:t>
            </a:r>
          </a:p>
          <a:p>
            <a:r>
              <a:rPr lang="en-US" dirty="0" smtClean="0"/>
              <a:t>Individual efforts make the difference</a:t>
            </a:r>
          </a:p>
          <a:p>
            <a:r>
              <a:rPr lang="en-US" dirty="0" smtClean="0"/>
              <a:t>Encouragement and teamwork help make it through the hard parts</a:t>
            </a:r>
          </a:p>
          <a:p>
            <a:r>
              <a:rPr lang="en-US" dirty="0" smtClean="0"/>
              <a:t>Something new and even better will come along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426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What have we learned?</a:t>
            </a:r>
          </a:p>
          <a:p>
            <a:r>
              <a:rPr lang="en-US" dirty="0" smtClean="0"/>
              <a:t>What could we have done instead?</a:t>
            </a:r>
          </a:p>
          <a:p>
            <a:r>
              <a:rPr lang="en-US" dirty="0" smtClean="0"/>
              <a:t>What good ideas have we overlooked?</a:t>
            </a:r>
          </a:p>
          <a:p>
            <a:r>
              <a:rPr lang="en-US" dirty="0" smtClean="0"/>
              <a:t>How do we assess what worked? what didn’t?</a:t>
            </a:r>
          </a:p>
          <a:p>
            <a:r>
              <a:rPr lang="en-US" dirty="0" smtClean="0"/>
              <a:t>What should we </a:t>
            </a:r>
            <a:r>
              <a:rPr lang="en-US" smtClean="0"/>
              <a:t>be focusing on </a:t>
            </a:r>
            <a:r>
              <a:rPr lang="en-US" dirty="0" smtClean="0"/>
              <a:t>now?</a:t>
            </a:r>
          </a:p>
        </p:txBody>
      </p:sp>
    </p:spTree>
    <p:extLst>
      <p:ext uri="{BB962C8B-B14F-4D97-AF65-F5344CB8AC3E}">
        <p14:creationId xmlns:p14="http://schemas.microsoft.com/office/powerpoint/2010/main" val="4185026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Stimulus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significant faculty initiative</a:t>
            </a:r>
          </a:p>
          <a:p>
            <a:r>
              <a:rPr lang="en-US" dirty="0" smtClean="0"/>
              <a:t>Issues touching libraries</a:t>
            </a:r>
          </a:p>
          <a:p>
            <a:r>
              <a:rPr lang="en-US" dirty="0" smtClean="0"/>
              <a:t>A desire to engage</a:t>
            </a:r>
          </a:p>
          <a:p>
            <a:r>
              <a:rPr lang="en-US" dirty="0" smtClean="0"/>
              <a:t>Encouragement to explore</a:t>
            </a:r>
          </a:p>
        </p:txBody>
      </p:sp>
    </p:spTree>
    <p:extLst>
      <p:ext uri="{BB962C8B-B14F-4D97-AF65-F5344CB8AC3E}">
        <p14:creationId xmlns:p14="http://schemas.microsoft.com/office/powerpoint/2010/main" val="4056992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4267200" y="0"/>
            <a:ext cx="4267200" cy="533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VIVO is:</a:t>
            </a:r>
          </a:p>
        </p:txBody>
      </p:sp>
      <p:sp>
        <p:nvSpPr>
          <p:cNvPr id="6" name="Subtitle 3"/>
          <p:cNvSpPr txBox="1">
            <a:spLocks/>
          </p:cNvSpPr>
          <p:nvPr/>
        </p:nvSpPr>
        <p:spPr>
          <a:xfrm>
            <a:off x="3962400" y="3011488"/>
            <a:ext cx="4191000" cy="1295400"/>
          </a:xfrm>
          <a:prstGeom prst="round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7" name="Subtitle 3"/>
          <p:cNvSpPr txBox="1">
            <a:spLocks/>
          </p:cNvSpPr>
          <p:nvPr/>
        </p:nvSpPr>
        <p:spPr>
          <a:xfrm>
            <a:off x="3355975" y="4724400"/>
            <a:ext cx="4264025" cy="1298575"/>
          </a:xfrm>
          <a:prstGeom prst="round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91000" y="990600"/>
            <a:ext cx="4343400" cy="1295400"/>
          </a:xfrm>
          <a:prstGeom prst="rect">
            <a:avLst/>
          </a:prstGeom>
          <a:solidFill>
            <a:srgbClr val="CCFFCC">
              <a:alpha val="34000"/>
            </a:srgbClr>
          </a:solidFill>
          <a:ln>
            <a:noFill/>
          </a:ln>
          <a:effectLst>
            <a:outerShdw blurRad="40000" dist="23000" dir="5400000" rotWithShape="0">
              <a:srgbClr val="008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An open-source </a:t>
            </a:r>
            <a:r>
              <a:rPr lang="en-US" b="1" dirty="0">
                <a:solidFill>
                  <a:schemeClr val="tx1"/>
                </a:solidFill>
              </a:rPr>
              <a:t>s</a:t>
            </a:r>
            <a:r>
              <a:rPr lang="en-US" b="1" dirty="0">
                <a:solidFill>
                  <a:srgbClr val="303E4E"/>
                </a:solidFill>
              </a:rPr>
              <a:t>emantic </a:t>
            </a:r>
            <a:r>
              <a:rPr lang="en-US" b="1" dirty="0" smtClean="0">
                <a:solidFill>
                  <a:srgbClr val="303E4E"/>
                </a:solidFill>
              </a:rPr>
              <a:t>web application </a:t>
            </a:r>
            <a:r>
              <a:rPr lang="en-US" dirty="0">
                <a:solidFill>
                  <a:srgbClr val="303E4E"/>
                </a:solidFill>
              </a:rPr>
              <a:t>that enables the discovery of research and scholarship across disciplines in an institution.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91000" y="2819400"/>
            <a:ext cx="4114800" cy="1295400"/>
          </a:xfrm>
          <a:prstGeom prst="rect">
            <a:avLst/>
          </a:prstGeom>
          <a:solidFill>
            <a:schemeClr val="accent1">
              <a:lumMod val="20000"/>
              <a:lumOff val="80000"/>
              <a:alpha val="34000"/>
            </a:schemeClr>
          </a:solidFill>
          <a:ln>
            <a:noFill/>
          </a:ln>
          <a:effectLst>
            <a:outerShdw blurRad="40000" dist="23000" dir="5400000" rotWithShape="0">
              <a:srgbClr val="008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303E4E"/>
                </a:solidFill>
              </a:rPr>
              <a:t>Populated with </a:t>
            </a:r>
            <a:r>
              <a:rPr lang="en-US" b="1" dirty="0">
                <a:solidFill>
                  <a:srgbClr val="303E4E"/>
                </a:solidFill>
              </a:rPr>
              <a:t>detailed profiles </a:t>
            </a:r>
            <a:r>
              <a:rPr lang="en-US" dirty="0">
                <a:solidFill>
                  <a:srgbClr val="303E4E"/>
                </a:solidFill>
              </a:rPr>
              <a:t>of faculty and researchers; displaying items such as publications, teaching, service, and professional affiliations.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91000" y="4648200"/>
            <a:ext cx="3886200" cy="1143000"/>
          </a:xfrm>
          <a:prstGeom prst="rect">
            <a:avLst/>
          </a:prstGeom>
          <a:solidFill>
            <a:schemeClr val="accent2">
              <a:lumMod val="20000"/>
              <a:lumOff val="80000"/>
              <a:alpha val="34000"/>
            </a:schemeClr>
          </a:solidFill>
          <a:ln>
            <a:noFill/>
          </a:ln>
          <a:effectLst>
            <a:outerShdw blurRad="40000" dist="23000" dir="5400000" rotWithShape="0">
              <a:srgbClr val="008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303E4E"/>
                </a:solidFill>
              </a:rPr>
              <a:t>A </a:t>
            </a:r>
            <a:r>
              <a:rPr lang="en-US" b="1" dirty="0">
                <a:solidFill>
                  <a:srgbClr val="303E4E"/>
                </a:solidFill>
              </a:rPr>
              <a:t>powerful search functionality </a:t>
            </a:r>
            <a:r>
              <a:rPr lang="en-US" dirty="0">
                <a:solidFill>
                  <a:srgbClr val="303E4E"/>
                </a:solidFill>
              </a:rPr>
              <a:t>for locating people and information within or across institutions.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11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0186"/>
      </p:ext>
    </p:extLst>
  </p:cSld>
  <p:clrMapOvr>
    <a:masterClrMapping/>
  </p:clrMapOvr>
  <p:transition xmlns:p14="http://schemas.microsoft.com/office/powerpoint/2010/main">
    <p:fade thruBlk="1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971800" y="4724400"/>
            <a:ext cx="5867400" cy="1219200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62200" y="1143000"/>
            <a:ext cx="5943600" cy="914400"/>
          </a:xfrm>
          <a:prstGeom prst="rect">
            <a:avLst/>
          </a:prstGeom>
          <a:solidFill>
            <a:schemeClr val="accent3">
              <a:lumMod val="20000"/>
              <a:lumOff val="80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0" y="2819400"/>
            <a:ext cx="6019800" cy="914400"/>
          </a:xfrm>
          <a:prstGeom prst="rect">
            <a:avLst/>
          </a:prstGeom>
          <a:solidFill>
            <a:schemeClr val="accent1">
              <a:lumMod val="20000"/>
              <a:lumOff val="80000"/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VIVO Cornell: In-house to National Cloud</a:t>
            </a:r>
            <a:endParaRPr lang="en-US" sz="3200" b="1" dirty="0"/>
          </a:p>
        </p:txBody>
      </p:sp>
      <p:pic>
        <p:nvPicPr>
          <p:cNvPr id="4" name="Picture 3" descr="Slide07.jp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11751"/>
            <a:ext cx="2743200" cy="1907649"/>
          </a:xfrm>
          <a:prstGeom prst="rect">
            <a:avLst/>
          </a:prstGeom>
        </p:spPr>
      </p:pic>
      <p:pic>
        <p:nvPicPr>
          <p:cNvPr id="5" name="Picture 4" descr="VIVO_ Cornell Research &amp; Scholarship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360599"/>
            <a:ext cx="3505200" cy="19828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52800" y="1134070"/>
            <a:ext cx="48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2003-2007 </a:t>
            </a:r>
            <a:r>
              <a:rPr lang="en-US" dirty="0" smtClean="0"/>
              <a:t>Development of research profiles using ontologies in a database-driven website to meet the needs of the Life Sciences initiative.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19200" y="28194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2007-2009</a:t>
            </a:r>
            <a:r>
              <a:rPr lang="en-US" dirty="0" smtClean="0"/>
              <a:t> Converted to Semantic Web standards.  Expanded to include disciplines across the institution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00600" y="4743271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2009–2011+ </a:t>
            </a:r>
            <a:r>
              <a:rPr lang="en-US" dirty="0" smtClean="0"/>
              <a:t>NIH grant, moved to national and international network of institutions and organizations and their faculty and researcher profiles</a:t>
            </a:r>
            <a:endParaRPr lang="en-US" dirty="0"/>
          </a:p>
        </p:txBody>
      </p:sp>
      <p:pic>
        <p:nvPicPr>
          <p:cNvPr id="12" name="Picture 11" descr="vivo-cornell-v1-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038600"/>
            <a:ext cx="4114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386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839200" cy="762000"/>
          </a:xfrm>
        </p:spPr>
        <p:txBody>
          <a:bodyPr/>
          <a:lstStyle/>
          <a:p>
            <a:pPr algn="l" eaLnBrk="1" hangingPunct="1"/>
            <a:r>
              <a:rPr lang="en-US" sz="3600" dirty="0" smtClean="0"/>
              <a:t>A Library-based Support Model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600" y="1633538"/>
            <a:ext cx="5638800" cy="1262062"/>
          </a:xfrm>
          <a:prstGeom prst="round1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lIns="182880" tIns="182880" rIns="0" bIns="91440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1D9ED1"/>
              </a:buClr>
              <a:buFont typeface="Arial" pitchFamily="34" charset="0"/>
              <a:buChar char="•"/>
              <a:defRPr/>
            </a:pPr>
            <a:r>
              <a:rPr lang="en-US" sz="1600" dirty="0">
                <a:latin typeface="+mn-lt"/>
              </a:rPr>
              <a:t>Are a trusted, neutral </a:t>
            </a:r>
            <a:r>
              <a:rPr lang="en-US" sz="1600" dirty="0" smtClean="0">
                <a:latin typeface="+mn-lt"/>
              </a:rPr>
              <a:t>entity</a:t>
            </a:r>
            <a:endParaRPr lang="en-US" sz="1600" dirty="0">
              <a:latin typeface="+mn-lt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1D9ED1"/>
              </a:buClr>
              <a:buFont typeface="Arial" pitchFamily="34" charset="0"/>
              <a:buChar char="•"/>
              <a:defRPr/>
            </a:pPr>
            <a:r>
              <a:rPr lang="en-US" sz="1600" dirty="0">
                <a:latin typeface="+mn-lt"/>
              </a:rPr>
              <a:t>Have a tradition of service and support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1D9ED1"/>
              </a:buClr>
              <a:buFont typeface="Arial" pitchFamily="34" charset="0"/>
              <a:buChar char="•"/>
              <a:defRPr/>
            </a:pPr>
            <a:r>
              <a:rPr lang="en-US" sz="1600" dirty="0">
                <a:latin typeface="+mn-lt"/>
              </a:rPr>
              <a:t>Strive to serve all missions of the institution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Clr>
                <a:srgbClr val="1D9ED1"/>
              </a:buClr>
              <a:buFont typeface="Arial" pitchFamily="34" charset="0"/>
              <a:buChar char="•"/>
              <a:defRPr/>
            </a:pPr>
            <a:r>
              <a:rPr lang="en-US" sz="1600" dirty="0">
                <a:latin typeface="+mn-lt"/>
              </a:rPr>
              <a:t>Are technology centers and have IT and data expertise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600" y="3621088"/>
            <a:ext cx="5638800" cy="2246312"/>
          </a:xfrm>
          <a:prstGeom prst="round1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lIns="182880" tIns="182880" rIns="182880" bIns="91440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Clr>
                <a:srgbClr val="1D9ED1"/>
              </a:buClr>
              <a:buFont typeface="Arial" pitchFamily="34" charset="0"/>
              <a:buChar char="•"/>
              <a:defRPr/>
            </a:pPr>
            <a:r>
              <a:rPr lang="en-US" sz="1600" dirty="0">
                <a:latin typeface="+mn-lt"/>
              </a:rPr>
              <a:t>Have skills—information organization, instruction, usability, subject expertise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Clr>
                <a:srgbClr val="1D9ED1"/>
              </a:buClr>
              <a:buFont typeface="Arial" pitchFamily="34" charset="0"/>
              <a:buChar char="•"/>
              <a:defRPr/>
            </a:pPr>
            <a:r>
              <a:rPr lang="en-US" sz="1600" dirty="0">
                <a:latin typeface="+mn-lt"/>
              </a:rPr>
              <a:t>Have close relationships with their clients (buy in)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Clr>
                <a:srgbClr val="1D9ED1"/>
              </a:buClr>
              <a:buFont typeface="Arial" pitchFamily="34" charset="0"/>
              <a:buChar char="•"/>
              <a:defRPr/>
            </a:pPr>
            <a:r>
              <a:rPr lang="en-US" sz="1600" dirty="0">
                <a:latin typeface="+mn-lt"/>
              </a:rPr>
              <a:t>Understand user needs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Clr>
                <a:srgbClr val="1D9ED1"/>
              </a:buClr>
              <a:buFont typeface="Arial" pitchFamily="34" charset="0"/>
              <a:buChar char="•"/>
              <a:defRPr/>
            </a:pPr>
            <a:r>
              <a:rPr lang="en-US" sz="1600" dirty="0">
                <a:latin typeface="+mn-lt"/>
              </a:rPr>
              <a:t>Understand the importance of collaboration and know how to bring people together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Clr>
                <a:srgbClr val="1D9ED1"/>
              </a:buClr>
              <a:buFont typeface="Arial" pitchFamily="34" charset="0"/>
              <a:buChar char="•"/>
              <a:defRPr/>
            </a:pPr>
            <a:r>
              <a:rPr lang="en-US" sz="1600" dirty="0">
                <a:latin typeface="+mn-lt"/>
              </a:rPr>
              <a:t>Have knowledge of institution, research, education, clinical landscape</a:t>
            </a:r>
            <a:endParaRPr lang="en-US" sz="2000" dirty="0">
              <a:latin typeface="+mn-lt"/>
            </a:endParaRPr>
          </a:p>
        </p:txBody>
      </p:sp>
      <p:pic>
        <p:nvPicPr>
          <p:cNvPr id="6" name="Picture 5" descr="book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6449" y="2133600"/>
            <a:ext cx="2635151" cy="396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0" y="1143000"/>
            <a:ext cx="2667000" cy="609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Libraries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3124200"/>
            <a:ext cx="2667000" cy="609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Librarians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883283"/>
      </p:ext>
    </p:extLst>
  </p:cSld>
  <p:clrMapOvr>
    <a:masterClrMapping/>
  </p:clrMapOvr>
  <p:transition xmlns:p14="http://schemas.microsoft.com/office/powerpoint/2010/main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“New life sciences” – changing patterns of research and teaching</a:t>
            </a:r>
          </a:p>
          <a:p>
            <a:r>
              <a:rPr lang="en-US" dirty="0" smtClean="0"/>
              <a:t>New urgency to interdisciplinary activities</a:t>
            </a:r>
          </a:p>
          <a:p>
            <a:r>
              <a:rPr lang="en-US" dirty="0" smtClean="0"/>
              <a:t>Faculty and student recruitment</a:t>
            </a:r>
          </a:p>
          <a:p>
            <a:r>
              <a:rPr lang="en-US" dirty="0" smtClean="0"/>
              <a:t>Many layers of issues – informatics, ethics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925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Recognition of relevance to libraries</a:t>
            </a:r>
          </a:p>
          <a:p>
            <a:pPr lvl="1"/>
            <a:r>
              <a:rPr lang="en-US" dirty="0" smtClean="0"/>
              <a:t>Information access</a:t>
            </a:r>
          </a:p>
          <a:p>
            <a:pPr lvl="1"/>
            <a:r>
              <a:rPr lang="en-US" dirty="0" smtClean="0"/>
              <a:t>Informatics and text mining</a:t>
            </a:r>
          </a:p>
          <a:p>
            <a:pPr lvl="1"/>
            <a:r>
              <a:rPr lang="en-US" dirty="0" smtClean="0"/>
              <a:t>Training needs for librarians and students</a:t>
            </a:r>
          </a:p>
          <a:p>
            <a:pPr lvl="1"/>
            <a:r>
              <a:rPr lang="en-US" dirty="0" smtClean="0"/>
              <a:t>Faculty reaching out beyond home departments</a:t>
            </a:r>
          </a:p>
          <a:p>
            <a:r>
              <a:rPr lang="en-US" dirty="0" smtClean="0"/>
              <a:t>Life Sciences Working Group</a:t>
            </a:r>
          </a:p>
          <a:p>
            <a:r>
              <a:rPr lang="en-US" dirty="0" smtClean="0"/>
              <a:t>New bioinformatics librarian position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797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Ideas already circulating</a:t>
            </a:r>
          </a:p>
          <a:p>
            <a:pPr lvl="1"/>
            <a:r>
              <a:rPr lang="en-US" dirty="0" smtClean="0"/>
              <a:t>FRBR, Dublin Core</a:t>
            </a:r>
          </a:p>
          <a:p>
            <a:pPr lvl="1"/>
            <a:r>
              <a:rPr lang="en-US" dirty="0" smtClean="0"/>
              <a:t>IMLS proposal</a:t>
            </a:r>
          </a:p>
          <a:p>
            <a:pPr lvl="1"/>
            <a:r>
              <a:rPr lang="en-US" dirty="0" smtClean="0"/>
              <a:t>Mann connection to UN FAO</a:t>
            </a:r>
          </a:p>
          <a:p>
            <a:pPr lvl="1"/>
            <a:r>
              <a:rPr lang="en-US" dirty="0" smtClean="0"/>
              <a:t>ABC ontology</a:t>
            </a:r>
          </a:p>
          <a:p>
            <a:r>
              <a:rPr lang="en-US" dirty="0" smtClean="0"/>
              <a:t>Life Sciences Working Group approach</a:t>
            </a:r>
          </a:p>
          <a:p>
            <a:pPr lvl="1"/>
            <a:r>
              <a:rPr lang="en-US" dirty="0" smtClean="0"/>
              <a:t>Training and information access as well as web focus</a:t>
            </a:r>
          </a:p>
          <a:p>
            <a:pPr lvl="1"/>
            <a:r>
              <a:rPr lang="en-US" dirty="0" smtClean="0"/>
              <a:t>Visits to labs and other outreach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326404"/>
      </p:ext>
    </p:extLst>
  </p:cSld>
  <p:clrMapOvr>
    <a:masterClrMapping/>
  </p:clrMapOvr>
</p:sld>
</file>

<file path=ppt/theme/theme1.xml><?xml version="1.0" encoding="utf-8"?>
<a:theme xmlns:a="http://schemas.openxmlformats.org/drawingml/2006/main" name="VIVO Template.2011-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VIVO Template.2011-03.potx</Template>
  <TotalTime>113</TotalTime>
  <Words>881</Words>
  <Application>Microsoft Macintosh PowerPoint</Application>
  <PresentationFormat>On-screen Show (4:3)</PresentationFormat>
  <Paragraphs>158</Paragraphs>
  <Slides>23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VIVO Template.2011-03</vt:lpstr>
      <vt:lpstr>Grassroots Initiatives Part III: VIVO</vt:lpstr>
      <vt:lpstr>VIVO as a grassroots initiative</vt:lpstr>
      <vt:lpstr>Stimulus</vt:lpstr>
      <vt:lpstr>VIVO is:</vt:lpstr>
      <vt:lpstr>VIVO Cornell: In-house to National Cloud</vt:lpstr>
      <vt:lpstr>A Library-based Support Model</vt:lpstr>
      <vt:lpstr>Motivations</vt:lpstr>
      <vt:lpstr>Response</vt:lpstr>
      <vt:lpstr>Collaboration</vt:lpstr>
      <vt:lpstr>Feedback</vt:lpstr>
      <vt:lpstr>Commitment</vt:lpstr>
      <vt:lpstr>PowerPoint Presentation</vt:lpstr>
      <vt:lpstr>PowerPoint Presentation</vt:lpstr>
      <vt:lpstr>PowerPoint Presentation</vt:lpstr>
      <vt:lpstr>Challenges</vt:lpstr>
      <vt:lpstr>Complexities</vt:lpstr>
      <vt:lpstr>Evolution</vt:lpstr>
      <vt:lpstr>Community</vt:lpstr>
      <vt:lpstr>PowerPoint Presentation</vt:lpstr>
      <vt:lpstr>PowerPoint Presentation</vt:lpstr>
      <vt:lpstr>Sustainability</vt:lpstr>
      <vt:lpstr>Reflection</vt:lpstr>
      <vt:lpstr>Questions</vt:lpstr>
    </vt:vector>
  </TitlesOfParts>
  <Company>J.H. Miller Health Sciences Center, UF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Mike Conlon</dc:creator>
  <cp:lastModifiedBy>Jon</cp:lastModifiedBy>
  <cp:revision>17</cp:revision>
  <dcterms:created xsi:type="dcterms:W3CDTF">2011-02-28T16:40:41Z</dcterms:created>
  <dcterms:modified xsi:type="dcterms:W3CDTF">2011-05-17T13:21:27Z</dcterms:modified>
</cp:coreProperties>
</file>