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56" r:id="rId4"/>
    <p:sldId id="257" r:id="rId5"/>
    <p:sldId id="258" r:id="rId6"/>
    <p:sldId id="259" r:id="rId7"/>
    <p:sldId id="264" r:id="rId8"/>
    <p:sldId id="260" r:id="rId9"/>
    <p:sldId id="261" r:id="rId10"/>
    <p:sldId id="262" r:id="rId11"/>
    <p:sldId id="263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53D"/>
    <a:srgbClr val="9CAAA1"/>
    <a:srgbClr val="87B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3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3BD1-755D-40A2-A37D-19BF3EFEE03C}" type="datetimeFigureOut">
              <a:rPr lang="en-US" smtClean="0"/>
              <a:t>5/16/2011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0931F-96E0-4B84-8D56-A619031CE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226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3BD1-755D-40A2-A37D-19BF3EFEE03C}" type="datetimeFigureOut">
              <a:rPr lang="en-US" smtClean="0"/>
              <a:t>5/16/2011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0931F-96E0-4B84-8D56-A619031CE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4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3BD1-755D-40A2-A37D-19BF3EFEE03C}" type="datetimeFigureOut">
              <a:rPr lang="en-US" smtClean="0"/>
              <a:t>5/16/2011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0931F-96E0-4B84-8D56-A619031CE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1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3BD1-755D-40A2-A37D-19BF3EFEE03C}" type="datetimeFigureOut">
              <a:rPr lang="en-US" smtClean="0"/>
              <a:t>5/16/2011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0931F-96E0-4B84-8D56-A619031CE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804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3BD1-755D-40A2-A37D-19BF3EFEE03C}" type="datetimeFigureOut">
              <a:rPr lang="en-US" smtClean="0"/>
              <a:t>5/16/2011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0931F-96E0-4B84-8D56-A619031CE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601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3BD1-755D-40A2-A37D-19BF3EFEE03C}" type="datetimeFigureOut">
              <a:rPr lang="en-US" smtClean="0"/>
              <a:t>5/16/2011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0931F-96E0-4B84-8D56-A619031CE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8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3BD1-755D-40A2-A37D-19BF3EFEE03C}" type="datetimeFigureOut">
              <a:rPr lang="en-US" smtClean="0"/>
              <a:t>5/16/2011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0931F-96E0-4B84-8D56-A619031CE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99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3BD1-755D-40A2-A37D-19BF3EFEE03C}" type="datetimeFigureOut">
              <a:rPr lang="en-US" smtClean="0"/>
              <a:t>5/16/2011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0931F-96E0-4B84-8D56-A619031CE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41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3BD1-755D-40A2-A37D-19BF3EFEE03C}" type="datetimeFigureOut">
              <a:rPr lang="en-US" smtClean="0"/>
              <a:t>5/16/2011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0931F-96E0-4B84-8D56-A619031CE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3BD1-755D-40A2-A37D-19BF3EFEE03C}" type="datetimeFigureOut">
              <a:rPr lang="en-US" smtClean="0"/>
              <a:t>5/16/2011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0931F-96E0-4B84-8D56-A619031CE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4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C3BD1-755D-40A2-A37D-19BF3EFEE03C}" type="datetimeFigureOut">
              <a:rPr lang="en-US" smtClean="0"/>
              <a:t>5/16/2011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0931F-96E0-4B84-8D56-A619031CE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49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C3BD1-755D-40A2-A37D-19BF3EFEE03C}" type="datetimeFigureOut">
              <a:rPr lang="en-US" smtClean="0"/>
              <a:t>5/16/2011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0931F-96E0-4B84-8D56-A619031CE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82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305800" cy="3886200"/>
          </a:xfrm>
        </p:spPr>
        <p:txBody>
          <a:bodyPr>
            <a:normAutofit fontScale="90000"/>
          </a:bodyPr>
          <a:lstStyle/>
          <a:p>
            <a:r>
              <a:rPr lang="en-US" sz="5300" b="1" dirty="0" smtClean="0">
                <a:solidFill>
                  <a:srgbClr val="2D553D"/>
                </a:solidFill>
              </a:rPr>
              <a:t>Grassroots Initiatives in CUL</a:t>
            </a:r>
            <a:br>
              <a:rPr lang="en-US" sz="5300" b="1" dirty="0" smtClean="0">
                <a:solidFill>
                  <a:srgbClr val="2D553D"/>
                </a:solidFill>
              </a:rPr>
            </a:br>
            <a:r>
              <a:rPr lang="en-US" sz="5300" b="1" dirty="0" smtClean="0">
                <a:solidFill>
                  <a:srgbClr val="2D553D"/>
                </a:solidFill>
              </a:rPr>
              <a:t>How do they come about?</a:t>
            </a:r>
            <a:r>
              <a:rPr lang="en-US" b="1" dirty="0" smtClean="0">
                <a:solidFill>
                  <a:srgbClr val="2D553D"/>
                </a:solidFill>
              </a:rPr>
              <a:t/>
            </a:r>
            <a:br>
              <a:rPr lang="en-US" b="1" dirty="0" smtClean="0">
                <a:solidFill>
                  <a:srgbClr val="2D553D"/>
                </a:solidFill>
              </a:rPr>
            </a:br>
            <a:r>
              <a:rPr lang="en-US" b="1" dirty="0" smtClean="0">
                <a:solidFill>
                  <a:srgbClr val="2D553D"/>
                </a:solidFill>
              </a:rPr>
              <a:t/>
            </a:r>
            <a:br>
              <a:rPr lang="en-US" b="1" dirty="0" smtClean="0">
                <a:solidFill>
                  <a:srgbClr val="2D553D"/>
                </a:solidFill>
              </a:rPr>
            </a:br>
            <a:r>
              <a:rPr lang="en-US" sz="3100" b="1" dirty="0" smtClean="0">
                <a:solidFill>
                  <a:srgbClr val="2D553D"/>
                </a:solidFill>
              </a:rPr>
              <a:t>Kathy Chiang</a:t>
            </a:r>
            <a:br>
              <a:rPr lang="en-US" sz="3100" b="1" dirty="0" smtClean="0">
                <a:solidFill>
                  <a:srgbClr val="2D553D"/>
                </a:solidFill>
              </a:rPr>
            </a:br>
            <a:r>
              <a:rPr lang="en-US" sz="3100" b="1" dirty="0" smtClean="0">
                <a:solidFill>
                  <a:srgbClr val="2D553D"/>
                </a:solidFill>
              </a:rPr>
              <a:t>Virginia Cole</a:t>
            </a:r>
            <a:br>
              <a:rPr lang="en-US" sz="3100" b="1" dirty="0" smtClean="0">
                <a:solidFill>
                  <a:srgbClr val="2D553D"/>
                </a:solidFill>
              </a:rPr>
            </a:br>
            <a:r>
              <a:rPr lang="en-US" sz="3100" b="1" dirty="0" smtClean="0">
                <a:solidFill>
                  <a:srgbClr val="2D553D"/>
                </a:solidFill>
              </a:rPr>
              <a:t>Jon Corson-Rikert</a:t>
            </a:r>
            <a:r>
              <a:rPr lang="en-US" b="1" dirty="0" smtClean="0">
                <a:solidFill>
                  <a:srgbClr val="2D553D"/>
                </a:solidFill>
              </a:rPr>
              <a:t/>
            </a:r>
            <a:br>
              <a:rPr lang="en-US" b="1" dirty="0" smtClean="0">
                <a:solidFill>
                  <a:srgbClr val="2D553D"/>
                </a:solidFill>
              </a:rPr>
            </a:br>
            <a:r>
              <a:rPr lang="en-US" b="1" dirty="0">
                <a:solidFill>
                  <a:srgbClr val="2D553D"/>
                </a:solidFill>
              </a:rPr>
              <a:t/>
            </a:r>
            <a:br>
              <a:rPr lang="en-US" b="1" dirty="0">
                <a:solidFill>
                  <a:srgbClr val="2D553D"/>
                </a:solidFill>
              </a:rPr>
            </a:br>
            <a:r>
              <a:rPr lang="en-US" b="1" dirty="0" smtClean="0">
                <a:solidFill>
                  <a:srgbClr val="2D553D"/>
                </a:solidFill>
              </a:rPr>
              <a:t>Career Development Week</a:t>
            </a:r>
            <a:br>
              <a:rPr lang="en-US" b="1" dirty="0" smtClean="0">
                <a:solidFill>
                  <a:srgbClr val="2D553D"/>
                </a:solidFill>
              </a:rPr>
            </a:br>
            <a:r>
              <a:rPr lang="en-US" b="1" dirty="0" smtClean="0">
                <a:solidFill>
                  <a:srgbClr val="2D553D"/>
                </a:solidFill>
              </a:rPr>
              <a:t>2011</a:t>
            </a:r>
            <a:r>
              <a:rPr lang="en-US" b="1" dirty="0">
                <a:solidFill>
                  <a:srgbClr val="2D553D"/>
                </a:solidFill>
              </a:rPr>
              <a:t/>
            </a:r>
            <a:br>
              <a:rPr lang="en-US" b="1" dirty="0">
                <a:solidFill>
                  <a:srgbClr val="2D553D"/>
                </a:solidFill>
              </a:rPr>
            </a:br>
            <a:r>
              <a:rPr lang="en-US" b="1" dirty="0" smtClean="0">
                <a:solidFill>
                  <a:srgbClr val="2D553D"/>
                </a:solidFill>
              </a:rPr>
              <a:t/>
            </a:r>
            <a:br>
              <a:rPr lang="en-US" b="1" dirty="0" smtClean="0">
                <a:solidFill>
                  <a:srgbClr val="2D553D"/>
                </a:solidFill>
              </a:rPr>
            </a:br>
            <a:endParaRPr lang="en-US" b="1" dirty="0">
              <a:solidFill>
                <a:srgbClr val="2D55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590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2003-4</a:t>
            </a:r>
          </a:p>
          <a:p>
            <a:r>
              <a:rPr lang="en-US" sz="1200" dirty="0" smtClean="0"/>
              <a:t>User and Systems Assessment Review Group Report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514600" y="685799"/>
            <a:ext cx="175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2005-7</a:t>
            </a:r>
          </a:p>
          <a:p>
            <a:r>
              <a:rPr lang="en-US" sz="1200" dirty="0" smtClean="0"/>
              <a:t>PSEC Usability Committee</a:t>
            </a:r>
          </a:p>
          <a:p>
            <a:r>
              <a:rPr lang="en-US" sz="1200" dirty="0" smtClean="0"/>
              <a:t>Rochester workshop</a:t>
            </a:r>
          </a:p>
          <a:p>
            <a:r>
              <a:rPr lang="en-US" sz="1200" dirty="0" smtClean="0"/>
              <a:t>CUL Brown Bag</a:t>
            </a:r>
          </a:p>
          <a:p>
            <a:r>
              <a:rPr lang="en-US" sz="1200" dirty="0" smtClean="0"/>
              <a:t>CIT partnership</a:t>
            </a:r>
          </a:p>
          <a:p>
            <a:r>
              <a:rPr lang="en-US" sz="1200" dirty="0" smtClean="0"/>
              <a:t>Computers</a:t>
            </a:r>
          </a:p>
          <a:p>
            <a:r>
              <a:rPr lang="en-US" sz="1200" dirty="0" smtClean="0"/>
              <a:t>Software</a:t>
            </a:r>
          </a:p>
          <a:p>
            <a:r>
              <a:rPr lang="en-US" sz="1200" dirty="0" smtClean="0"/>
              <a:t>Signup system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6400800" y="638658"/>
            <a:ext cx="175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2009-11</a:t>
            </a:r>
          </a:p>
          <a:p>
            <a:r>
              <a:rPr lang="en-US" sz="1200" dirty="0" smtClean="0"/>
              <a:t>Usability Group</a:t>
            </a:r>
          </a:p>
          <a:p>
            <a:r>
              <a:rPr lang="en-US" sz="1200" dirty="0" smtClean="0"/>
              <a:t>Associates recruited</a:t>
            </a:r>
          </a:p>
          <a:p>
            <a:r>
              <a:rPr lang="en-US" sz="1200" dirty="0" smtClean="0"/>
              <a:t>Testing</a:t>
            </a:r>
          </a:p>
          <a:p>
            <a:r>
              <a:rPr lang="en-US" sz="1200" dirty="0" smtClean="0"/>
              <a:t>New techniques skills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267200" y="653534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2008</a:t>
            </a:r>
          </a:p>
          <a:p>
            <a:r>
              <a:rPr lang="en-US" sz="1200" dirty="0" smtClean="0"/>
              <a:t>Usability Lab in Uris</a:t>
            </a:r>
          </a:p>
          <a:p>
            <a:r>
              <a:rPr lang="en-US" sz="1200" dirty="0" smtClean="0"/>
              <a:t>Proposal for new model:  Coordinator and Guild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2514600"/>
            <a:ext cx="7848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CAAA1"/>
                </a:solidFill>
              </a:rPr>
              <a:t>Aware</a:t>
            </a:r>
            <a:r>
              <a:rPr lang="en-US" sz="2400" b="1" dirty="0" smtClean="0">
                <a:solidFill>
                  <a:srgbClr val="2D553D"/>
                </a:solidFill>
              </a:rPr>
              <a:t>		Informed		Adopt</a:t>
            </a:r>
          </a:p>
          <a:p>
            <a:r>
              <a:rPr lang="en-US" sz="2400" dirty="0" smtClean="0"/>
              <a:t>		Project 		 Doing testing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	developers		 Good infrastructure 	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				 Core group trained	</a:t>
            </a:r>
          </a:p>
          <a:p>
            <a:r>
              <a:rPr lang="en-US" sz="2400" b="1" dirty="0" smtClean="0">
                <a:solidFill>
                  <a:srgbClr val="2D553D"/>
                </a:solidFill>
              </a:rPr>
              <a:t>Communicate</a:t>
            </a:r>
          </a:p>
          <a:p>
            <a:r>
              <a:rPr lang="en-US" sz="2400" dirty="0" smtClean="0"/>
              <a:t>Continued sessions for CUL</a:t>
            </a:r>
            <a:endParaRPr lang="en-US" sz="2400" dirty="0"/>
          </a:p>
          <a:p>
            <a:r>
              <a:rPr lang="en-US" sz="2400" b="1" dirty="0" smtClean="0">
                <a:solidFill>
                  <a:srgbClr val="2D553D"/>
                </a:solidFill>
              </a:rPr>
              <a:t>Time</a:t>
            </a:r>
          </a:p>
          <a:p>
            <a:r>
              <a:rPr lang="en-US" sz="2400" dirty="0" smtClean="0"/>
              <a:t>@3 years of this ‘model’</a:t>
            </a:r>
          </a:p>
          <a:p>
            <a:r>
              <a:rPr lang="en-US" sz="2400" b="1" dirty="0" smtClean="0">
                <a:solidFill>
                  <a:srgbClr val="2D553D"/>
                </a:solidFill>
              </a:rPr>
              <a:t>Organization</a:t>
            </a:r>
          </a:p>
          <a:p>
            <a:r>
              <a:rPr lang="en-US" sz="2400" dirty="0" smtClean="0"/>
              <a:t>Realization the model was missing a component</a:t>
            </a:r>
          </a:p>
        </p:txBody>
      </p:sp>
      <p:cxnSp>
        <p:nvCxnSpPr>
          <p:cNvPr id="8" name="Straight Arrow Connector 7"/>
          <p:cNvCxnSpPr>
            <a:stCxn id="5" idx="2"/>
          </p:cNvCxnSpPr>
          <p:nvPr/>
        </p:nvCxnSpPr>
        <p:spPr>
          <a:xfrm>
            <a:off x="5143500" y="1484531"/>
            <a:ext cx="0" cy="955594"/>
          </a:xfrm>
          <a:prstGeom prst="straightConnector1">
            <a:avLst/>
          </a:prstGeom>
          <a:ln w="57150">
            <a:solidFill>
              <a:srgbClr val="2D553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09600" y="2514600"/>
            <a:ext cx="7543800" cy="3785652"/>
          </a:xfrm>
          <a:prstGeom prst="rect">
            <a:avLst/>
          </a:prstGeom>
          <a:noFill/>
          <a:ln w="9525">
            <a:solidFill>
              <a:srgbClr val="2D55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0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2003-4</a:t>
            </a:r>
          </a:p>
          <a:p>
            <a:r>
              <a:rPr lang="en-US" sz="1200" dirty="0" smtClean="0"/>
              <a:t>User and Systems Assessment Review Group Report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514600" y="685799"/>
            <a:ext cx="175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2005-7</a:t>
            </a:r>
          </a:p>
          <a:p>
            <a:r>
              <a:rPr lang="en-US" sz="1200" dirty="0" smtClean="0"/>
              <a:t>PSEC Usability Committee</a:t>
            </a:r>
          </a:p>
          <a:p>
            <a:r>
              <a:rPr lang="en-US" sz="1200" dirty="0" smtClean="0"/>
              <a:t>Rochester workshop</a:t>
            </a:r>
          </a:p>
          <a:p>
            <a:r>
              <a:rPr lang="en-US" sz="1200" dirty="0" smtClean="0"/>
              <a:t>CUL Brown Bag</a:t>
            </a:r>
          </a:p>
          <a:p>
            <a:r>
              <a:rPr lang="en-US" sz="1200" dirty="0" smtClean="0"/>
              <a:t>CIT partnership</a:t>
            </a:r>
          </a:p>
          <a:p>
            <a:r>
              <a:rPr lang="en-US" sz="1200" dirty="0" smtClean="0"/>
              <a:t>Computers</a:t>
            </a:r>
          </a:p>
          <a:p>
            <a:r>
              <a:rPr lang="en-US" sz="1200" dirty="0" smtClean="0"/>
              <a:t>Software</a:t>
            </a:r>
          </a:p>
          <a:p>
            <a:r>
              <a:rPr lang="en-US" sz="1200" dirty="0" smtClean="0"/>
              <a:t>Signup system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6400800" y="638658"/>
            <a:ext cx="175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2009-11</a:t>
            </a:r>
          </a:p>
          <a:p>
            <a:r>
              <a:rPr lang="en-US" sz="1200" dirty="0" smtClean="0"/>
              <a:t>Usability Group</a:t>
            </a:r>
          </a:p>
          <a:p>
            <a:r>
              <a:rPr lang="en-US" sz="1200" dirty="0" smtClean="0"/>
              <a:t>Associates recruited</a:t>
            </a:r>
          </a:p>
          <a:p>
            <a:r>
              <a:rPr lang="en-US" sz="1200" dirty="0" smtClean="0"/>
              <a:t>Testing</a:t>
            </a:r>
          </a:p>
          <a:p>
            <a:r>
              <a:rPr lang="en-US" sz="1200" dirty="0" smtClean="0"/>
              <a:t>New techniques skills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267200" y="653534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2008</a:t>
            </a:r>
          </a:p>
          <a:p>
            <a:r>
              <a:rPr lang="en-US" sz="1200" dirty="0" smtClean="0"/>
              <a:t>Usability Lab in Uris</a:t>
            </a:r>
          </a:p>
          <a:p>
            <a:r>
              <a:rPr lang="en-US" sz="1200" dirty="0" smtClean="0"/>
              <a:t>Proposal for new model:  Coordinator and Guild</a:t>
            </a:r>
            <a:endParaRPr lang="en-US" sz="1200" dirty="0"/>
          </a:p>
        </p:txBody>
      </p:sp>
      <p:sp>
        <p:nvSpPr>
          <p:cNvPr id="6" name="Rectangle 5"/>
          <p:cNvSpPr/>
          <p:nvPr/>
        </p:nvSpPr>
        <p:spPr>
          <a:xfrm>
            <a:off x="762000" y="2635746"/>
            <a:ext cx="80772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9CAAA1"/>
                </a:solidFill>
              </a:rPr>
              <a:t>Aware</a:t>
            </a:r>
            <a:r>
              <a:rPr lang="en-US" sz="2400" b="1" dirty="0" smtClean="0">
                <a:solidFill>
                  <a:srgbClr val="2D553D"/>
                </a:solidFill>
              </a:rPr>
              <a:t>		Informed	Adopt		Invest</a:t>
            </a:r>
          </a:p>
          <a:p>
            <a:r>
              <a:rPr lang="en-US" dirty="0" smtClean="0"/>
              <a:t>		Many at CUL	Associates	 Supervisors</a:t>
            </a:r>
          </a:p>
          <a:p>
            <a:endParaRPr lang="en-US" sz="2400" b="1" dirty="0" smtClean="0">
              <a:solidFill>
                <a:srgbClr val="2D553D"/>
              </a:solidFill>
            </a:endParaRPr>
          </a:p>
          <a:p>
            <a:r>
              <a:rPr lang="en-US" sz="2400" b="1" dirty="0" smtClean="0">
                <a:solidFill>
                  <a:srgbClr val="2D553D"/>
                </a:solidFill>
              </a:rPr>
              <a:t>Communicate</a:t>
            </a:r>
          </a:p>
          <a:p>
            <a:r>
              <a:rPr lang="en-US" dirty="0" smtClean="0"/>
              <a:t>Proposal for new model to Senior Administration</a:t>
            </a:r>
          </a:p>
          <a:p>
            <a:r>
              <a:rPr lang="en-US" sz="2400" b="1" dirty="0" smtClean="0">
                <a:solidFill>
                  <a:srgbClr val="2D553D"/>
                </a:solidFill>
              </a:rPr>
              <a:t>Time</a:t>
            </a:r>
          </a:p>
          <a:p>
            <a:r>
              <a:rPr lang="en-US" dirty="0" smtClean="0"/>
              <a:t>&lt;1 year from dissolution of PSEC committee to new group</a:t>
            </a:r>
          </a:p>
          <a:p>
            <a:r>
              <a:rPr lang="en-US" sz="2400" b="1" dirty="0" smtClean="0">
                <a:solidFill>
                  <a:srgbClr val="2D553D"/>
                </a:solidFill>
              </a:rPr>
              <a:t>Organization</a:t>
            </a:r>
          </a:p>
          <a:p>
            <a:r>
              <a:rPr lang="en-US" dirty="0" smtClean="0"/>
              <a:t>Senior administration sponsorship</a:t>
            </a:r>
          </a:p>
          <a:p>
            <a:r>
              <a:rPr lang="en-US" dirty="0" smtClean="0"/>
              <a:t>Supervisors approving associate involvement, up to 10% of their time/2 years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019800" y="1654321"/>
            <a:ext cx="762000" cy="785804"/>
          </a:xfrm>
          <a:prstGeom prst="straightConnector1">
            <a:avLst/>
          </a:prstGeom>
          <a:ln w="57150">
            <a:solidFill>
              <a:srgbClr val="2D553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09600" y="2635746"/>
            <a:ext cx="7772400" cy="3460254"/>
          </a:xfrm>
          <a:prstGeom prst="rect">
            <a:avLst/>
          </a:prstGeom>
          <a:noFill/>
          <a:ln w="9525">
            <a:solidFill>
              <a:srgbClr val="2D55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0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68592" y="990600"/>
            <a:ext cx="3170227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2D553D"/>
                </a:solidFill>
              </a:rPr>
              <a:t>Idea</a:t>
            </a:r>
          </a:p>
          <a:p>
            <a:pPr algn="ctr"/>
            <a:endParaRPr lang="en-US" sz="6000" b="1" dirty="0" smtClean="0">
              <a:solidFill>
                <a:srgbClr val="2D553D"/>
              </a:solidFill>
            </a:endParaRPr>
          </a:p>
          <a:p>
            <a:pPr algn="ctr"/>
            <a:r>
              <a:rPr lang="en-US" sz="6000" b="1" dirty="0" smtClean="0">
                <a:solidFill>
                  <a:srgbClr val="2D553D"/>
                </a:solidFill>
              </a:rPr>
              <a:t>Time</a:t>
            </a:r>
          </a:p>
          <a:p>
            <a:pPr algn="ctr"/>
            <a:endParaRPr lang="en-US" sz="6000" b="1" dirty="0" smtClean="0">
              <a:solidFill>
                <a:srgbClr val="2D553D"/>
              </a:solidFill>
            </a:endParaRPr>
          </a:p>
          <a:p>
            <a:pPr algn="ctr"/>
            <a:r>
              <a:rPr lang="en-US" sz="6000" b="1" dirty="0" smtClean="0">
                <a:solidFill>
                  <a:srgbClr val="2D553D"/>
                </a:solidFill>
              </a:rPr>
              <a:t>Advocate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67561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68962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2D553D"/>
                </a:solidFill>
              </a:rPr>
              <a:t>Usability Testing</a:t>
            </a:r>
            <a:r>
              <a:rPr lang="en-US" b="1" smtClean="0">
                <a:solidFill>
                  <a:srgbClr val="2D553D"/>
                </a:solidFill>
              </a:rPr>
              <a:t/>
            </a:r>
            <a:br>
              <a:rPr lang="en-US" b="1" smtClean="0">
                <a:solidFill>
                  <a:srgbClr val="2D553D"/>
                </a:solidFill>
              </a:rPr>
            </a:br>
            <a:r>
              <a:rPr lang="en-US" b="1" smtClean="0">
                <a:solidFill>
                  <a:srgbClr val="2D553D"/>
                </a:solidFill>
              </a:rPr>
              <a:t/>
            </a:r>
            <a:br>
              <a:rPr lang="en-US" b="1" smtClean="0">
                <a:solidFill>
                  <a:srgbClr val="2D553D"/>
                </a:solidFill>
              </a:rPr>
            </a:br>
            <a:r>
              <a:rPr lang="en-US" sz="3600" b="1" smtClean="0">
                <a:solidFill>
                  <a:srgbClr val="2D553D"/>
                </a:solidFill>
              </a:rPr>
              <a:t>Kathy </a:t>
            </a:r>
            <a:r>
              <a:rPr lang="en-US" sz="3600" b="1" dirty="0" smtClean="0">
                <a:solidFill>
                  <a:srgbClr val="2D553D"/>
                </a:solidFill>
              </a:rPr>
              <a:t>Chiang</a:t>
            </a:r>
            <a:r>
              <a:rPr lang="en-US" b="1" dirty="0">
                <a:solidFill>
                  <a:srgbClr val="2D553D"/>
                </a:solidFill>
              </a:rPr>
              <a:t/>
            </a:r>
            <a:br>
              <a:rPr lang="en-US" b="1" dirty="0">
                <a:solidFill>
                  <a:srgbClr val="2D553D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195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685801"/>
            <a:ext cx="4724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D553D"/>
                </a:solidFill>
              </a:rPr>
              <a:t>2003-4</a:t>
            </a:r>
          </a:p>
          <a:p>
            <a:r>
              <a:rPr lang="en-US" sz="3200" dirty="0" smtClean="0"/>
              <a:t>User and Systems Assessment Review Group Report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82489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2003-4</a:t>
            </a:r>
          </a:p>
          <a:p>
            <a:r>
              <a:rPr lang="en-US" sz="1200" dirty="0" smtClean="0"/>
              <a:t>User and Systems Assessment Review Group Report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514600" y="685799"/>
            <a:ext cx="4953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D553D"/>
                </a:solidFill>
              </a:rPr>
              <a:t>2005-7</a:t>
            </a:r>
          </a:p>
          <a:p>
            <a:r>
              <a:rPr lang="en-US" sz="3200" dirty="0" smtClean="0"/>
              <a:t>PSEC Usability Committee</a:t>
            </a:r>
          </a:p>
          <a:p>
            <a:r>
              <a:rPr lang="en-US" sz="3200" dirty="0" smtClean="0"/>
              <a:t>Rochester workshop</a:t>
            </a:r>
          </a:p>
          <a:p>
            <a:r>
              <a:rPr lang="en-US" sz="3200" dirty="0" smtClean="0"/>
              <a:t>CUL Brown Bag</a:t>
            </a:r>
          </a:p>
          <a:p>
            <a:r>
              <a:rPr lang="en-US" sz="3200" dirty="0" smtClean="0"/>
              <a:t>CIT partnership</a:t>
            </a:r>
          </a:p>
          <a:p>
            <a:r>
              <a:rPr lang="en-US" sz="3200" dirty="0" smtClean="0"/>
              <a:t>Computers</a:t>
            </a:r>
          </a:p>
          <a:p>
            <a:r>
              <a:rPr lang="en-US" sz="3200" dirty="0" smtClean="0"/>
              <a:t>Software</a:t>
            </a:r>
          </a:p>
          <a:p>
            <a:r>
              <a:rPr lang="en-US" sz="3200" dirty="0" smtClean="0"/>
              <a:t>Signup system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4240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2003-4</a:t>
            </a:r>
          </a:p>
          <a:p>
            <a:r>
              <a:rPr lang="en-US" sz="1200" dirty="0" smtClean="0"/>
              <a:t>User and Systems Assessment Review Group Report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514600" y="685799"/>
            <a:ext cx="175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2005-7</a:t>
            </a:r>
          </a:p>
          <a:p>
            <a:r>
              <a:rPr lang="en-US" sz="1200" dirty="0" smtClean="0"/>
              <a:t>PSEC Usability Committee</a:t>
            </a:r>
          </a:p>
          <a:p>
            <a:r>
              <a:rPr lang="en-US" sz="1200" dirty="0" smtClean="0"/>
              <a:t>Rochester workshop</a:t>
            </a:r>
          </a:p>
          <a:p>
            <a:r>
              <a:rPr lang="en-US" sz="1200" dirty="0" smtClean="0"/>
              <a:t>CUL Brown Bag</a:t>
            </a:r>
          </a:p>
          <a:p>
            <a:r>
              <a:rPr lang="en-US" sz="1200" dirty="0" smtClean="0"/>
              <a:t>CIT partnership</a:t>
            </a:r>
          </a:p>
          <a:p>
            <a:r>
              <a:rPr lang="en-US" sz="1200" dirty="0" smtClean="0"/>
              <a:t>Computers</a:t>
            </a:r>
          </a:p>
          <a:p>
            <a:r>
              <a:rPr lang="en-US" sz="1200" dirty="0" smtClean="0"/>
              <a:t>Software</a:t>
            </a:r>
          </a:p>
          <a:p>
            <a:r>
              <a:rPr lang="en-US" sz="1200" dirty="0" smtClean="0"/>
              <a:t>Signup system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267200" y="653534"/>
            <a:ext cx="4038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D553D"/>
                </a:solidFill>
              </a:rPr>
              <a:t>2008</a:t>
            </a:r>
          </a:p>
          <a:p>
            <a:r>
              <a:rPr lang="en-US" sz="3200" dirty="0" smtClean="0"/>
              <a:t>Usability Lab in Uris</a:t>
            </a:r>
          </a:p>
          <a:p>
            <a:r>
              <a:rPr lang="en-US" sz="3200" dirty="0" smtClean="0"/>
              <a:t>Proposal for new model:  Coordinator and Guild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4240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2003-4</a:t>
            </a:r>
          </a:p>
          <a:p>
            <a:r>
              <a:rPr lang="en-US" sz="1200" dirty="0" smtClean="0"/>
              <a:t>User and Systems Assessment Review Group Report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514600" y="685799"/>
            <a:ext cx="175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2005-7</a:t>
            </a:r>
          </a:p>
          <a:p>
            <a:r>
              <a:rPr lang="en-US" sz="1200" dirty="0" smtClean="0"/>
              <a:t>PSEC Usability Committee</a:t>
            </a:r>
          </a:p>
          <a:p>
            <a:r>
              <a:rPr lang="en-US" sz="1200" dirty="0" smtClean="0"/>
              <a:t>Rochester workshop</a:t>
            </a:r>
          </a:p>
          <a:p>
            <a:r>
              <a:rPr lang="en-US" sz="1200" dirty="0" smtClean="0"/>
              <a:t>CUL Brown Bag</a:t>
            </a:r>
          </a:p>
          <a:p>
            <a:r>
              <a:rPr lang="en-US" sz="1200" dirty="0" smtClean="0"/>
              <a:t>CIT partnership</a:t>
            </a:r>
          </a:p>
          <a:p>
            <a:r>
              <a:rPr lang="en-US" sz="1200" dirty="0" smtClean="0"/>
              <a:t>Computers</a:t>
            </a:r>
          </a:p>
          <a:p>
            <a:r>
              <a:rPr lang="en-US" sz="1200" dirty="0" smtClean="0"/>
              <a:t>Software</a:t>
            </a:r>
          </a:p>
          <a:p>
            <a:r>
              <a:rPr lang="en-US" sz="1200" dirty="0" smtClean="0"/>
              <a:t>Signup system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4648200" y="2246055"/>
            <a:ext cx="396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D553D"/>
                </a:solidFill>
              </a:rPr>
              <a:t>2009-11</a:t>
            </a:r>
          </a:p>
          <a:p>
            <a:r>
              <a:rPr lang="en-US" sz="3200" dirty="0" smtClean="0"/>
              <a:t>Usability Group</a:t>
            </a:r>
          </a:p>
          <a:p>
            <a:r>
              <a:rPr lang="en-US" sz="3200" dirty="0" smtClean="0"/>
              <a:t>Associates recruited</a:t>
            </a:r>
          </a:p>
          <a:p>
            <a:r>
              <a:rPr lang="en-US" sz="3200" dirty="0" smtClean="0"/>
              <a:t>Testing</a:t>
            </a:r>
          </a:p>
          <a:p>
            <a:r>
              <a:rPr lang="en-US" sz="3200" dirty="0" smtClean="0"/>
              <a:t>New techniques skills</a:t>
            </a:r>
          </a:p>
          <a:p>
            <a:r>
              <a:rPr lang="en-US" sz="3200" dirty="0" smtClean="0"/>
              <a:t>Feedback from clients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267200" y="653534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2008</a:t>
            </a:r>
          </a:p>
          <a:p>
            <a:r>
              <a:rPr lang="en-US" sz="1200" dirty="0" smtClean="0"/>
              <a:t>Usability Lab in Uris</a:t>
            </a:r>
          </a:p>
          <a:p>
            <a:r>
              <a:rPr lang="en-US" sz="1200" dirty="0" smtClean="0"/>
              <a:t>Proposal for new model:  Coordinator and Guild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4240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2003-4</a:t>
            </a:r>
          </a:p>
          <a:p>
            <a:r>
              <a:rPr lang="en-US" sz="1200" dirty="0" smtClean="0"/>
              <a:t>User and Systems Assessment Review Group Report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514600" y="685799"/>
            <a:ext cx="175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2005-7</a:t>
            </a:r>
          </a:p>
          <a:p>
            <a:r>
              <a:rPr lang="en-US" sz="1200" dirty="0" smtClean="0"/>
              <a:t>PSEC Usability Committee</a:t>
            </a:r>
          </a:p>
          <a:p>
            <a:r>
              <a:rPr lang="en-US" sz="1200" dirty="0" smtClean="0"/>
              <a:t>Rochester workshop</a:t>
            </a:r>
          </a:p>
          <a:p>
            <a:r>
              <a:rPr lang="en-US" sz="1200" dirty="0" smtClean="0"/>
              <a:t>CUL Brown Bag</a:t>
            </a:r>
          </a:p>
          <a:p>
            <a:r>
              <a:rPr lang="en-US" sz="1200" dirty="0" smtClean="0"/>
              <a:t>CIT partnership</a:t>
            </a:r>
          </a:p>
          <a:p>
            <a:r>
              <a:rPr lang="en-US" sz="1200" dirty="0" smtClean="0"/>
              <a:t>Computers</a:t>
            </a:r>
          </a:p>
          <a:p>
            <a:r>
              <a:rPr lang="en-US" sz="1200" dirty="0" smtClean="0"/>
              <a:t>Software</a:t>
            </a:r>
          </a:p>
          <a:p>
            <a:r>
              <a:rPr lang="en-US" sz="1200" dirty="0" smtClean="0"/>
              <a:t>Signup system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6400800" y="638658"/>
            <a:ext cx="175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2009-11</a:t>
            </a:r>
          </a:p>
          <a:p>
            <a:r>
              <a:rPr lang="en-US" sz="1200" dirty="0" smtClean="0"/>
              <a:t>Usability Group</a:t>
            </a:r>
          </a:p>
          <a:p>
            <a:r>
              <a:rPr lang="en-US" sz="1200" dirty="0" smtClean="0"/>
              <a:t>Associates recruited</a:t>
            </a:r>
          </a:p>
          <a:p>
            <a:r>
              <a:rPr lang="en-US" sz="1200" dirty="0" smtClean="0"/>
              <a:t>Testing</a:t>
            </a:r>
          </a:p>
          <a:p>
            <a:r>
              <a:rPr lang="en-US" sz="1200" dirty="0" smtClean="0"/>
              <a:t>New techniques skills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267200" y="653534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2008</a:t>
            </a:r>
          </a:p>
          <a:p>
            <a:r>
              <a:rPr lang="en-US" sz="1200" dirty="0" smtClean="0"/>
              <a:t>Usability Lab in Uris</a:t>
            </a:r>
          </a:p>
          <a:p>
            <a:r>
              <a:rPr lang="en-US" sz="1200" dirty="0" smtClean="0"/>
              <a:t>Proposal for new model:  Coordinator and Guild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2971800"/>
            <a:ext cx="7848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D553D"/>
                </a:solidFill>
              </a:rPr>
              <a:t>Diffusion theory: </a:t>
            </a:r>
          </a:p>
          <a:p>
            <a:r>
              <a:rPr lang="en-US" sz="3200" b="1" dirty="0" smtClean="0">
                <a:solidFill>
                  <a:srgbClr val="2D553D"/>
                </a:solidFill>
              </a:rPr>
              <a:t>Conditions:  the idea, communication, time, organization</a:t>
            </a:r>
          </a:p>
          <a:p>
            <a:r>
              <a:rPr lang="en-US" sz="3200" b="1" dirty="0">
                <a:solidFill>
                  <a:srgbClr val="2D553D"/>
                </a:solidFill>
              </a:rPr>
              <a:t>Stages:  aware, informed, adopt, use, </a:t>
            </a:r>
            <a:r>
              <a:rPr lang="en-US" sz="3200" b="1" dirty="0" smtClean="0">
                <a:solidFill>
                  <a:srgbClr val="2D553D"/>
                </a:solidFill>
              </a:rPr>
              <a:t>invest</a:t>
            </a:r>
          </a:p>
          <a:p>
            <a:endParaRPr lang="en-US" sz="3200" b="1" dirty="0" smtClean="0">
              <a:solidFill>
                <a:srgbClr val="2D55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619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2003-4</a:t>
            </a:r>
          </a:p>
          <a:p>
            <a:r>
              <a:rPr lang="en-US" sz="1200" dirty="0" smtClean="0"/>
              <a:t>User and Systems Assessment Review Group Report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514600" y="685799"/>
            <a:ext cx="175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2005-7</a:t>
            </a:r>
          </a:p>
          <a:p>
            <a:r>
              <a:rPr lang="en-US" sz="1200" dirty="0" smtClean="0"/>
              <a:t>PSEC Usability Committee</a:t>
            </a:r>
          </a:p>
          <a:p>
            <a:r>
              <a:rPr lang="en-US" sz="1200" dirty="0" smtClean="0"/>
              <a:t>Rochester workshop</a:t>
            </a:r>
          </a:p>
          <a:p>
            <a:r>
              <a:rPr lang="en-US" sz="1200" dirty="0" smtClean="0"/>
              <a:t>CUL Brown Bag</a:t>
            </a:r>
          </a:p>
          <a:p>
            <a:r>
              <a:rPr lang="en-US" sz="1200" dirty="0" smtClean="0"/>
              <a:t>CIT partnership</a:t>
            </a:r>
          </a:p>
          <a:p>
            <a:r>
              <a:rPr lang="en-US" sz="1200" dirty="0" smtClean="0"/>
              <a:t>Computers</a:t>
            </a:r>
          </a:p>
          <a:p>
            <a:r>
              <a:rPr lang="en-US" sz="1200" dirty="0" smtClean="0"/>
              <a:t>Software</a:t>
            </a:r>
          </a:p>
          <a:p>
            <a:r>
              <a:rPr lang="en-US" sz="1200" dirty="0" smtClean="0"/>
              <a:t>Signup system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6400800" y="638658"/>
            <a:ext cx="175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2010-11</a:t>
            </a:r>
          </a:p>
          <a:p>
            <a:r>
              <a:rPr lang="en-US" sz="1200" dirty="0" smtClean="0"/>
              <a:t>Usability Group</a:t>
            </a:r>
          </a:p>
          <a:p>
            <a:r>
              <a:rPr lang="en-US" sz="1200" dirty="0" smtClean="0"/>
              <a:t>Associates recruited</a:t>
            </a:r>
          </a:p>
          <a:p>
            <a:r>
              <a:rPr lang="en-US" sz="1200" dirty="0" smtClean="0"/>
              <a:t>Testing</a:t>
            </a:r>
          </a:p>
          <a:p>
            <a:r>
              <a:rPr lang="en-US" sz="1200" dirty="0" smtClean="0"/>
              <a:t>New techniques skills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267200" y="653534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2008-9</a:t>
            </a:r>
          </a:p>
          <a:p>
            <a:r>
              <a:rPr lang="en-US" sz="1200" dirty="0" smtClean="0"/>
              <a:t>Usability Lab in Uris</a:t>
            </a:r>
          </a:p>
          <a:p>
            <a:r>
              <a:rPr lang="en-US" sz="1200" dirty="0" smtClean="0"/>
              <a:t>Proposal for new model:  Coordinator and Guild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762000" y="2971800"/>
            <a:ext cx="746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2D553D"/>
                </a:solidFill>
              </a:rPr>
              <a:t>Aware		Informed</a:t>
            </a:r>
          </a:p>
          <a:p>
            <a:r>
              <a:rPr lang="en-US" sz="2400" dirty="0" smtClean="0"/>
              <a:t>PSEC</a:t>
            </a:r>
            <a:r>
              <a:rPr lang="en-US" sz="2400" dirty="0"/>
              <a:t>	</a:t>
            </a:r>
            <a:r>
              <a:rPr lang="en-US" sz="2400" dirty="0" smtClean="0"/>
              <a:t>	Nan, Nancy S., Kornelia, Linda M.</a:t>
            </a:r>
          </a:p>
          <a:p>
            <a:endParaRPr lang="en-US" sz="2400" dirty="0" smtClean="0"/>
          </a:p>
          <a:p>
            <a:r>
              <a:rPr lang="en-US" sz="2400" b="1" dirty="0" smtClean="0">
                <a:solidFill>
                  <a:srgbClr val="2D553D"/>
                </a:solidFill>
              </a:rPr>
              <a:t>Communicated </a:t>
            </a:r>
          </a:p>
          <a:p>
            <a:r>
              <a:rPr lang="en-US" sz="2400" dirty="0" smtClean="0"/>
              <a:t>PSEC</a:t>
            </a:r>
          </a:p>
        </p:txBody>
      </p:sp>
      <p:cxnSp>
        <p:nvCxnSpPr>
          <p:cNvPr id="12" name="Straight Arrow Connector 11"/>
          <p:cNvCxnSpPr>
            <a:stCxn id="2" idx="2"/>
          </p:cNvCxnSpPr>
          <p:nvPr/>
        </p:nvCxnSpPr>
        <p:spPr>
          <a:xfrm>
            <a:off x="1485900" y="1516797"/>
            <a:ext cx="0" cy="1455003"/>
          </a:xfrm>
          <a:prstGeom prst="straightConnector1">
            <a:avLst/>
          </a:prstGeom>
          <a:ln w="57150">
            <a:solidFill>
              <a:srgbClr val="2D553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62000" y="2971800"/>
            <a:ext cx="6858000" cy="1828800"/>
          </a:xfrm>
          <a:prstGeom prst="rect">
            <a:avLst/>
          </a:prstGeom>
          <a:noFill/>
          <a:ln w="9525">
            <a:solidFill>
              <a:srgbClr val="2D55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0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2003-4</a:t>
            </a:r>
          </a:p>
          <a:p>
            <a:r>
              <a:rPr lang="en-US" sz="1200" dirty="0" smtClean="0"/>
              <a:t>User and Systems Assessment Review Group Report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514600" y="685799"/>
            <a:ext cx="175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2005-7</a:t>
            </a:r>
          </a:p>
          <a:p>
            <a:r>
              <a:rPr lang="en-US" sz="1200" dirty="0" smtClean="0"/>
              <a:t>PSEC Usability Committee</a:t>
            </a:r>
          </a:p>
          <a:p>
            <a:r>
              <a:rPr lang="en-US" sz="1200" dirty="0" smtClean="0"/>
              <a:t>Rochester workshop</a:t>
            </a:r>
          </a:p>
          <a:p>
            <a:r>
              <a:rPr lang="en-US" sz="1200" dirty="0" smtClean="0"/>
              <a:t>CUL Brown Bag</a:t>
            </a:r>
          </a:p>
          <a:p>
            <a:r>
              <a:rPr lang="en-US" sz="1200" dirty="0" smtClean="0"/>
              <a:t>CIT partnership</a:t>
            </a:r>
          </a:p>
          <a:p>
            <a:r>
              <a:rPr lang="en-US" sz="1200" dirty="0" smtClean="0"/>
              <a:t>Computers</a:t>
            </a:r>
          </a:p>
          <a:p>
            <a:r>
              <a:rPr lang="en-US" sz="1200" dirty="0" smtClean="0"/>
              <a:t>Software</a:t>
            </a:r>
          </a:p>
          <a:p>
            <a:r>
              <a:rPr lang="en-US" sz="1200" dirty="0" smtClean="0"/>
              <a:t>Signup system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6400800" y="638658"/>
            <a:ext cx="175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2009-11</a:t>
            </a:r>
          </a:p>
          <a:p>
            <a:r>
              <a:rPr lang="en-US" sz="1200" dirty="0" smtClean="0"/>
              <a:t>Usability Group</a:t>
            </a:r>
          </a:p>
          <a:p>
            <a:r>
              <a:rPr lang="en-US" sz="1200" dirty="0" smtClean="0"/>
              <a:t>Associates recruited</a:t>
            </a:r>
          </a:p>
          <a:p>
            <a:r>
              <a:rPr lang="en-US" sz="1200" dirty="0" smtClean="0"/>
              <a:t>Testing</a:t>
            </a:r>
          </a:p>
          <a:p>
            <a:r>
              <a:rPr lang="en-US" sz="1200" dirty="0" smtClean="0"/>
              <a:t>New techniques skills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267200" y="653534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2D553D"/>
                </a:solidFill>
              </a:rPr>
              <a:t>2008</a:t>
            </a:r>
          </a:p>
          <a:p>
            <a:r>
              <a:rPr lang="en-US" sz="1200" dirty="0" smtClean="0"/>
              <a:t>Usability Lab in Uris</a:t>
            </a:r>
          </a:p>
          <a:p>
            <a:r>
              <a:rPr lang="en-US" sz="1200" dirty="0" smtClean="0"/>
              <a:t>Proposal for new model:  Coordinator and Guild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634465" y="2667000"/>
            <a:ext cx="7391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2D553D"/>
                </a:solidFill>
              </a:rPr>
              <a:t>Aware				Informed		</a:t>
            </a:r>
          </a:p>
          <a:p>
            <a:r>
              <a:rPr lang="en-US" sz="2400" dirty="0" smtClean="0"/>
              <a:t>spreading through CUL 	PSEC	</a:t>
            </a:r>
          </a:p>
          <a:p>
            <a:r>
              <a:rPr lang="en-US" sz="2400" b="1" dirty="0" smtClean="0">
                <a:solidFill>
                  <a:srgbClr val="2D553D"/>
                </a:solidFill>
              </a:rPr>
              <a:t>Communication</a:t>
            </a:r>
          </a:p>
          <a:p>
            <a:r>
              <a:rPr lang="en-US" sz="2400" dirty="0" smtClean="0"/>
              <a:t>Conversations, training, presentations, committee’s work</a:t>
            </a:r>
          </a:p>
          <a:p>
            <a:r>
              <a:rPr lang="en-US" sz="2400" b="1" dirty="0" smtClean="0">
                <a:solidFill>
                  <a:srgbClr val="2D553D"/>
                </a:solidFill>
              </a:rPr>
              <a:t>Time</a:t>
            </a:r>
          </a:p>
          <a:p>
            <a:r>
              <a:rPr lang="en-US" sz="2400" dirty="0" smtClean="0"/>
              <a:t>1+ year from report to committee formation.</a:t>
            </a:r>
          </a:p>
          <a:p>
            <a:r>
              <a:rPr lang="en-US" sz="2400" b="1" dirty="0" smtClean="0">
                <a:solidFill>
                  <a:srgbClr val="2D553D"/>
                </a:solidFill>
              </a:rPr>
              <a:t>Organization</a:t>
            </a:r>
          </a:p>
          <a:p>
            <a:r>
              <a:rPr lang="en-US" sz="2400" dirty="0" smtClean="0"/>
              <a:t>Using existing structure of PSEC committee</a:t>
            </a:r>
            <a:endParaRPr lang="en-US" sz="2400" dirty="0" smtClean="0">
              <a:solidFill>
                <a:srgbClr val="2D553D"/>
              </a:solidFill>
            </a:endParaRPr>
          </a:p>
        </p:txBody>
      </p:sp>
      <p:cxnSp>
        <p:nvCxnSpPr>
          <p:cNvPr id="9" name="Straight Arrow Connector 8"/>
          <p:cNvCxnSpPr>
            <a:stCxn id="3" idx="1"/>
          </p:cNvCxnSpPr>
          <p:nvPr/>
        </p:nvCxnSpPr>
        <p:spPr>
          <a:xfrm flipH="1">
            <a:off x="1981200" y="1562962"/>
            <a:ext cx="533400" cy="1027838"/>
          </a:xfrm>
          <a:prstGeom prst="straightConnector1">
            <a:avLst/>
          </a:prstGeom>
          <a:ln w="57150">
            <a:solidFill>
              <a:srgbClr val="2D553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09600" y="2667000"/>
            <a:ext cx="7416265" cy="3416320"/>
          </a:xfrm>
          <a:prstGeom prst="rect">
            <a:avLst/>
          </a:prstGeom>
          <a:noFill/>
          <a:ln w="9525">
            <a:solidFill>
              <a:srgbClr val="2D55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377</Words>
  <Application>Microsoft Office PowerPoint</Application>
  <PresentationFormat>On-screen Show (4:3)</PresentationFormat>
  <Paragraphs>177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Grassroots Initiatives in CUL How do they come about?  Kathy Chiang Virginia Cole Jon Corson-Rikert  Career Development Week 2011  </vt:lpstr>
      <vt:lpstr>Usability Testing  Kathy Chiang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ksc3</dc:creator>
  <cp:lastModifiedBy>ksc3</cp:lastModifiedBy>
  <cp:revision>9</cp:revision>
  <dcterms:created xsi:type="dcterms:W3CDTF">2011-05-06T13:55:18Z</dcterms:created>
  <dcterms:modified xsi:type="dcterms:W3CDTF">2011-05-16T14:59:46Z</dcterms:modified>
</cp:coreProperties>
</file>