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2" r:id="rId4"/>
    <p:sldId id="269" r:id="rId5"/>
    <p:sldId id="268" r:id="rId6"/>
    <p:sldId id="263" r:id="rId7"/>
    <p:sldId id="271" r:id="rId8"/>
    <p:sldId id="272" r:id="rId9"/>
    <p:sldId id="258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68" autoAdjust="0"/>
  </p:normalViewPr>
  <p:slideViewPr>
    <p:cSldViewPr snapToGrid="0" snapToObjects="1">
      <p:cViewPr varScale="1">
        <p:scale>
          <a:sx n="76" d="100"/>
          <a:sy n="76" d="100"/>
        </p:scale>
        <p:origin x="-10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689EFEE-8EF5-48D6-B75F-96733D6B0DA1}" type="datetimeFigureOut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1D6A8D-03F8-4903-9312-4DCC56D51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43A30-B57B-4A8F-A92F-F30494DA33B6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312E6-9588-4024-ABB7-F4BCDA52E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7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616DC-513A-4C80-A97A-B9B3A2B88B25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60B41-0AB9-4136-89D7-C1959DA4D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0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46A42-5E05-4817-8C83-F9D6667B6BB7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F9D9-5227-4AF3-8811-D29581162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7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87720-5294-4404-9F26-DD2DA9429C66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A520E-7CD3-46A3-A6CC-EF4586069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3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24199-9225-41AE-AF39-D5DCA039F6B6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F37F-08E2-436D-A922-442B91992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2E896-E9B2-4E5D-A1C7-072869C0EB68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33A36-96AA-4BBF-8160-DB2EE21FA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6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F709A-1607-4F04-AC40-333F3D0E3AD5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4BFFD-E96F-44DC-A89E-F4CD1CCDD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4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2200-5304-43AD-8C93-AD28CADF8A4F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8F32E-BA78-4714-B88C-2384B2D29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26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DC566-4F74-42F4-88A2-39A1017E247C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E0780-5B81-4A88-92FE-17D038409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8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9561-237F-4EC7-88BE-ED875E61697B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21643-8447-43BD-AE7A-4E5E934F1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3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B6287-D9F5-4A2F-AEF8-BD93F8FF55B8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E82B7-2408-4BE3-8203-86D399522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6E1FA8-250B-41AE-98F5-84656549CA46}" type="datetime1">
              <a:rPr lang="en-US"/>
              <a:pPr>
                <a:defRPr/>
              </a:pPr>
              <a:t>2011-05-16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486519-0BD7-4FBD-A514-F1D94A83E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dialliance.org/wha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hdl.handle.net/1813/1747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gstuhl.de/en/about-dagstuhl/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agstuhl.de/Gruppenbilder/10422.A.B.JPG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2052" name="Picture 5" descr="CISER_PP_1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1000125" y="4119563"/>
            <a:ext cx="661987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S</a:t>
            </a:r>
            <a:r>
              <a:rPr lang="en-US" sz="2400" dirty="0" smtClean="0">
                <a:solidFill>
                  <a:schemeClr val="bg1"/>
                </a:solidFill>
              </a:rPr>
              <a:t>tefan Kramer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Research Data Management Librarian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Cornell Institute for Social and Economic Research (CISER)</a:t>
            </a:r>
          </a:p>
        </p:txBody>
      </p:sp>
      <p:sp>
        <p:nvSpPr>
          <p:cNvPr id="2054" name="TextBox 3"/>
          <p:cNvSpPr txBox="1">
            <a:spLocks noChangeArrowheads="1"/>
          </p:cNvSpPr>
          <p:nvPr/>
        </p:nvSpPr>
        <p:spPr bwMode="auto">
          <a:xfrm>
            <a:off x="603250" y="1892300"/>
            <a:ext cx="553243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chemeClr val="bg1"/>
                </a:solidFill>
              </a:rPr>
              <a:t>Participation in the international DDI Alliance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CUL Career Development Week 2011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6148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622300" y="1316038"/>
            <a:ext cx="795496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/>
              <a:t>A problem with the searchability and discoverability of (numeric) social science microdata: it’s either meaningless (without external documentation) or in a proprietary format (cannot be read without the associated software):</a:t>
            </a:r>
          </a:p>
          <a:p>
            <a:pPr eaLnBrk="1" hangingPunct="1"/>
            <a:endParaRPr lang="en-US" b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71" y="2557462"/>
            <a:ext cx="35052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117" y="2954215"/>
            <a:ext cx="5876348" cy="346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5124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87" y="2679717"/>
            <a:ext cx="674370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6537" y="6117615"/>
            <a:ext cx="4205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From http</a:t>
            </a:r>
            <a:r>
              <a:rPr lang="en-US" dirty="0">
                <a:hlinkClick r:id="rId4"/>
              </a:rPr>
              <a:t>://www.ddialliance.org/what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8172" y="1306286"/>
            <a:ext cx="5793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Enter the Data Documentation Initiative</a:t>
            </a:r>
            <a:endParaRPr lang="en-US" sz="20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8196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154238" y="3216275"/>
            <a:ext cx="4368800" cy="2833688"/>
            <a:chOff x="2057400" y="3820343"/>
            <a:chExt cx="4368800" cy="2834678"/>
          </a:xfrm>
        </p:grpSpPr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2057400" y="4120486"/>
              <a:ext cx="4368800" cy="2534535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Round Same Side Corner Rectangle 21"/>
            <p:cNvSpPr>
              <a:spLocks/>
            </p:cNvSpPr>
            <p:nvPr/>
          </p:nvSpPr>
          <p:spPr bwMode="auto">
            <a:xfrm>
              <a:off x="3746500" y="3820343"/>
              <a:ext cx="2322512" cy="300143"/>
            </a:xfrm>
            <a:custGeom>
              <a:avLst/>
              <a:gdLst>
                <a:gd name="T0" fmla="*/ 50025 w 2322513"/>
                <a:gd name="T1" fmla="*/ 0 h 300142"/>
                <a:gd name="T2" fmla="*/ 2272488 w 2322513"/>
                <a:gd name="T3" fmla="*/ 0 h 300142"/>
                <a:gd name="T4" fmla="*/ 2322513 w 2322513"/>
                <a:gd name="T5" fmla="*/ 50025 h 300142"/>
                <a:gd name="T6" fmla="*/ 2322513 w 2322513"/>
                <a:gd name="T7" fmla="*/ 300142 h 300142"/>
                <a:gd name="T8" fmla="*/ 2322513 w 2322513"/>
                <a:gd name="T9" fmla="*/ 300142 h 300142"/>
                <a:gd name="T10" fmla="*/ 0 w 2322513"/>
                <a:gd name="T11" fmla="*/ 300142 h 300142"/>
                <a:gd name="T12" fmla="*/ 0 w 2322513"/>
                <a:gd name="T13" fmla="*/ 300142 h 300142"/>
                <a:gd name="T14" fmla="*/ 0 w 2322513"/>
                <a:gd name="T15" fmla="*/ 50025 h 300142"/>
                <a:gd name="T16" fmla="*/ 50025 w 2322513"/>
                <a:gd name="T17" fmla="*/ 0 h 300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22513"/>
                <a:gd name="T28" fmla="*/ 0 h 300142"/>
                <a:gd name="T29" fmla="*/ 2322513 w 2322513"/>
                <a:gd name="T30" fmla="*/ 300142 h 300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22513" h="300142">
                  <a:moveTo>
                    <a:pt x="50025" y="0"/>
                  </a:moveTo>
                  <a:lnTo>
                    <a:pt x="2272488" y="0"/>
                  </a:lnTo>
                  <a:cubicBezTo>
                    <a:pt x="2300116" y="0"/>
                    <a:pt x="2322513" y="22397"/>
                    <a:pt x="2322513" y="50025"/>
                  </a:cubicBezTo>
                  <a:lnTo>
                    <a:pt x="2322513" y="300142"/>
                  </a:lnTo>
                  <a:lnTo>
                    <a:pt x="0" y="300142"/>
                  </a:lnTo>
                  <a:lnTo>
                    <a:pt x="0" y="50025"/>
                  </a:lnTo>
                  <a:cubicBezTo>
                    <a:pt x="0" y="22397"/>
                    <a:pt x="22397" y="0"/>
                    <a:pt x="50025" y="0"/>
                  </a:cubicBezTo>
                  <a:close/>
                </a:path>
              </a:pathLst>
            </a:custGeom>
            <a:solidFill>
              <a:srgbClr val="D99694"/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lt1"/>
                  </a:solidFill>
                  <a:latin typeface="+mn-lt"/>
                  <a:cs typeface="+mn-cs"/>
                </a:rPr>
                <a:t>Data management</a:t>
              </a:r>
            </a:p>
          </p:txBody>
        </p:sp>
      </p:grpSp>
      <p:sp>
        <p:nvSpPr>
          <p:cNvPr id="9" name="Bevel 8"/>
          <p:cNvSpPr>
            <a:spLocks noChangeArrowheads="1"/>
          </p:cNvSpPr>
          <p:nvPr/>
        </p:nvSpPr>
        <p:spPr bwMode="auto">
          <a:xfrm>
            <a:off x="2282825" y="1001713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   Idea</a:t>
            </a:r>
          </a:p>
        </p:txBody>
      </p:sp>
      <p:sp>
        <p:nvSpPr>
          <p:cNvPr id="10" name="Bevel 9"/>
          <p:cNvSpPr>
            <a:spLocks noChangeArrowheads="1"/>
          </p:cNvSpPr>
          <p:nvPr/>
        </p:nvSpPr>
        <p:spPr bwMode="auto">
          <a:xfrm>
            <a:off x="2251075" y="2301875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Search &amp; Discovery</a:t>
            </a:r>
          </a:p>
        </p:txBody>
      </p:sp>
      <p:sp>
        <p:nvSpPr>
          <p:cNvPr id="11" name="Bevel 10"/>
          <p:cNvSpPr>
            <a:spLocks noChangeArrowheads="1"/>
          </p:cNvSpPr>
          <p:nvPr/>
        </p:nvSpPr>
        <p:spPr bwMode="auto">
          <a:xfrm>
            <a:off x="2263775" y="3700463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Collection</a:t>
            </a:r>
          </a:p>
        </p:txBody>
      </p:sp>
      <p:sp>
        <p:nvSpPr>
          <p:cNvPr id="12" name="Bevel 11"/>
          <p:cNvSpPr>
            <a:spLocks noChangeArrowheads="1"/>
          </p:cNvSpPr>
          <p:nvPr/>
        </p:nvSpPr>
        <p:spPr bwMode="auto">
          <a:xfrm>
            <a:off x="2263775" y="4995863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Analysis &amp; Processing</a:t>
            </a:r>
          </a:p>
        </p:txBody>
      </p:sp>
      <p:sp>
        <p:nvSpPr>
          <p:cNvPr id="13" name="Bevel 12"/>
          <p:cNvSpPr>
            <a:spLocks noChangeArrowheads="1"/>
          </p:cNvSpPr>
          <p:nvPr/>
        </p:nvSpPr>
        <p:spPr bwMode="auto">
          <a:xfrm>
            <a:off x="4521200" y="5014913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Publication </a:t>
            </a:r>
          </a:p>
        </p:txBody>
      </p:sp>
      <p:sp>
        <p:nvSpPr>
          <p:cNvPr id="14" name="Bevel 13"/>
          <p:cNvSpPr>
            <a:spLocks noChangeArrowheads="1"/>
          </p:cNvSpPr>
          <p:nvPr/>
        </p:nvSpPr>
        <p:spPr bwMode="auto">
          <a:xfrm>
            <a:off x="4521200" y="3690938"/>
            <a:ext cx="1905000" cy="838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cs typeface="+mn-cs"/>
              </a:rPr>
              <a:t>Archiving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9263" y="1004888"/>
            <a:ext cx="17557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r"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Research study is conceived and planned, methodologies selected, funding sources explored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2113" y="2370138"/>
            <a:ext cx="1731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r" eaLnBrk="1" hangingPunct="1"/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For some projects, existing 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data sources </a:t>
            </a:r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may be 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sought and explored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9413" y="3595688"/>
            <a:ext cx="1763712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r" eaLnBrk="1" hangingPunct="1"/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Measurement 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instruments are </a:t>
            </a:r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designed, developed, acquired; 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data are collected through </a:t>
            </a:r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appropriate methodologies</a:t>
            </a:r>
            <a:endParaRPr lang="en-US" sz="11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69875" y="4891088"/>
            <a:ext cx="176371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r"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Collected data are merged, cleaned, analyzed, </a:t>
            </a:r>
            <a:r>
              <a:rPr lang="en-US" sz="1100" dirty="0" err="1">
                <a:solidFill>
                  <a:schemeClr val="tx2"/>
                </a:solidFill>
                <a:latin typeface="Arial" charset="0"/>
              </a:rPr>
              <a:t>subsetted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, coded, harmonized, linked, etc</a:t>
            </a:r>
            <a:r>
              <a:rPr lang="en-US" sz="1100" dirty="0">
                <a:latin typeface="Arial" charset="0"/>
              </a:rPr>
              <a:t>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523038" y="5005388"/>
            <a:ext cx="199707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Final datasets are made publicly accessible – e.g. via researcher’s and/or department’s and/or journal publisher’s web site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523038" y="3768725"/>
            <a:ext cx="19970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Final datasets are deposited for long-term preservation – e.g., into institutional or domain repository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263241" y="2839497"/>
            <a:ext cx="263525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Ideally begins early in data lifecycle to assure long-term preservation and access of data</a:t>
            </a:r>
            <a:r>
              <a:rPr lang="en-US" sz="1100" dirty="0" smtClean="0">
                <a:solidFill>
                  <a:schemeClr val="tx2"/>
                </a:solidFill>
                <a:latin typeface="Arial" charset="0"/>
              </a:rPr>
              <a:t>.</a:t>
            </a:r>
            <a:endParaRPr lang="en-US" sz="11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2371411" y="309563"/>
            <a:ext cx="6521764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latin typeface="Helvetica" charset="0"/>
                <a:ea typeface="ＭＳ Ｐゴシック" charset="-128"/>
                <a:cs typeface="Times New Roman" charset="0"/>
              </a:rPr>
              <a:t>Lifecycle of R</a:t>
            </a:r>
            <a:r>
              <a:rPr lang="en-US" sz="2400" b="1" dirty="0" smtClean="0">
                <a:solidFill>
                  <a:schemeClr val="bg1"/>
                </a:solidFill>
                <a:latin typeface="Helvetica" charset="0"/>
                <a:ea typeface="ＭＳ Ｐゴシック" charset="-128"/>
                <a:cs typeface="Times New Roman" charset="0"/>
              </a:rPr>
              <a:t>esearch </a:t>
            </a:r>
            <a:r>
              <a:rPr lang="en-US" sz="2400" b="1" dirty="0">
                <a:solidFill>
                  <a:schemeClr val="bg1"/>
                </a:solidFill>
                <a:latin typeface="Helvetica" charset="0"/>
                <a:ea typeface="ＭＳ Ｐゴシック" charset="-128"/>
                <a:cs typeface="Times New Roman" charset="0"/>
              </a:rPr>
              <a:t>D</a:t>
            </a:r>
            <a:r>
              <a:rPr lang="en-US" sz="2400" b="1" dirty="0" smtClean="0">
                <a:solidFill>
                  <a:schemeClr val="bg1"/>
                </a:solidFill>
                <a:latin typeface="Helvetica" charset="0"/>
                <a:ea typeface="ＭＳ Ｐゴシック" charset="-128"/>
                <a:cs typeface="Times New Roman" charset="0"/>
              </a:rPr>
              <a:t>ata</a:t>
            </a:r>
            <a:endParaRPr lang="en-US" sz="2400" b="1" dirty="0">
              <a:solidFill>
                <a:schemeClr val="bg1"/>
              </a:solidFill>
              <a:latin typeface="Helvetica" charset="0"/>
              <a:ea typeface="ＭＳ Ｐゴシック" charset="-128"/>
              <a:cs typeface="Times New Roman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491790" y="1773238"/>
            <a:ext cx="26527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r" eaLnBrk="1" hangingPunct="1"/>
            <a:r>
              <a:rPr lang="en-US" sz="1100" dirty="0">
                <a:solidFill>
                  <a:schemeClr val="tx2"/>
                </a:solidFill>
                <a:latin typeface="Arial" charset="0"/>
              </a:rPr>
              <a:t>By search tools utilizing metadata from data stores, </a:t>
            </a:r>
            <a:r>
              <a:rPr lang="en-US" sz="1100" b="1" dirty="0">
                <a:solidFill>
                  <a:schemeClr val="tx2"/>
                </a:solidFill>
                <a:latin typeface="Arial" charset="0"/>
              </a:rPr>
              <a:t>new research data</a:t>
            </a:r>
            <a:r>
              <a:rPr lang="en-US" sz="1100" dirty="0">
                <a:solidFill>
                  <a:schemeClr val="tx2"/>
                </a:solidFill>
                <a:latin typeface="Arial" charset="0"/>
              </a:rPr>
              <a:t> becomes available for finding and exploring by researchers</a:t>
            </a: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3362325" y="3140075"/>
            <a:ext cx="0" cy="560388"/>
          </a:xfrm>
          <a:prstGeom prst="straightConnector1">
            <a:avLst/>
          </a:prstGeom>
          <a:noFill/>
          <a:ln w="38100">
            <a:solidFill>
              <a:srgbClr val="4F6228"/>
            </a:solidFill>
            <a:prstDash val="sysDot"/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9" idx="2"/>
          </p:cNvCxnSpPr>
          <p:nvPr/>
        </p:nvCxnSpPr>
        <p:spPr bwMode="auto">
          <a:xfrm>
            <a:off x="3235325" y="1839913"/>
            <a:ext cx="0" cy="461962"/>
          </a:xfrm>
          <a:prstGeom prst="straightConnector1">
            <a:avLst/>
          </a:prstGeom>
          <a:noFill/>
          <a:ln w="38100">
            <a:solidFill>
              <a:srgbClr val="4F6228"/>
            </a:solidFill>
            <a:prstDash val="sysDot"/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>
            <a:off x="3216275" y="4529138"/>
            <a:ext cx="0" cy="461962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  <a:endCxn id="13" idx="4"/>
          </p:cNvCxnSpPr>
          <p:nvPr/>
        </p:nvCxnSpPr>
        <p:spPr bwMode="auto">
          <a:xfrm>
            <a:off x="4186238" y="5434013"/>
            <a:ext cx="334962" cy="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 flipV="1">
            <a:off x="4186238" y="4538663"/>
            <a:ext cx="790575" cy="62865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  <a:endCxn id="14" idx="2"/>
          </p:cNvCxnSpPr>
          <p:nvPr/>
        </p:nvCxnSpPr>
        <p:spPr bwMode="auto">
          <a:xfrm flipV="1">
            <a:off x="5470525" y="4529138"/>
            <a:ext cx="3175" cy="48260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" name="Picture 31" descr="C:\Users\sk2349\AppData\Local\Microsoft\Windows\Temporary Internet Files\Content.IE5\A0VHST2T\MC9002977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1150938"/>
            <a:ext cx="4270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24"/>
          <p:cNvSpPr txBox="1">
            <a:spLocks noChangeArrowheads="1"/>
          </p:cNvSpPr>
          <p:nvPr/>
        </p:nvSpPr>
        <p:spPr bwMode="auto">
          <a:xfrm>
            <a:off x="17463" y="5945188"/>
            <a:ext cx="2274887" cy="4308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chemeClr val="tx2"/>
                </a:solidFill>
              </a:rPr>
              <a:t>Based on slide from: </a:t>
            </a:r>
            <a:r>
              <a:rPr lang="en-US" sz="1100" dirty="0">
                <a:hlinkClick r:id="rId4"/>
              </a:rPr>
              <a:t>http://hdl.handle.net/1813/17472</a:t>
            </a:r>
            <a:endParaRPr lang="en-US" sz="1100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107" y="2354841"/>
            <a:ext cx="2178148" cy="9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112987"/>
            <a:ext cx="2285655" cy="14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7172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881188"/>
            <a:ext cx="6884987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3076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506" y="275459"/>
            <a:ext cx="4525209" cy="635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" y="2161862"/>
            <a:ext cx="4321571" cy="447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11499" y="1020550"/>
            <a:ext cx="394900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 smtClean="0"/>
              <a:t>DDI </a:t>
            </a:r>
            <a:r>
              <a:rPr lang="en-US" sz="1600" dirty="0"/>
              <a:t>Alliance members: (</a:t>
            </a:r>
            <a:r>
              <a:rPr lang="en-US" sz="1600" dirty="0" smtClean="0"/>
              <a:t>primarily) </a:t>
            </a:r>
            <a:r>
              <a:rPr lang="en-US" sz="1600" dirty="0" smtClean="0"/>
              <a:t>national statistical offices and data archives; universities; research institutions from USA, Canada, Australia, Europe</a:t>
            </a:r>
            <a:endParaRPr lang="en-US" sz="1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3076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62" y="1011476"/>
            <a:ext cx="5226013" cy="306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397" y="3600450"/>
            <a:ext cx="3695134" cy="31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91484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3076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www.dagstuhl.de/fileadmin/assets/images/header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66443" y="4511082"/>
            <a:ext cx="3771900" cy="80010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81" y="1009702"/>
            <a:ext cx="554355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://www.dagstuhl.de/Gruppenbilder/10422.A.B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38343" y="4271963"/>
            <a:ext cx="3173412" cy="23796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4714853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12292" name="Picture 6" descr="CISER_PP_2 10x7.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2"/>
          <p:cNvSpPr txBox="1">
            <a:spLocks noChangeArrowheads="1"/>
          </p:cNvSpPr>
          <p:nvPr/>
        </p:nvSpPr>
        <p:spPr bwMode="auto">
          <a:xfrm>
            <a:off x="692150" y="11890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r>
              <a:rPr lang="en-US" sz="3600">
                <a:latin typeface="Helvetica" charset="0"/>
                <a:ea typeface="ＭＳ Ｐゴシック" charset="-128"/>
                <a:cs typeface="Helvetica" charset="0"/>
              </a:rPr>
              <a:t>Thank you for your time &amp; attention!</a:t>
            </a:r>
          </a:p>
        </p:txBody>
      </p:sp>
      <p:pic>
        <p:nvPicPr>
          <p:cNvPr id="12294" name="Picture 3" descr="MCj0252595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32038"/>
            <a:ext cx="40132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310062" y="3006545"/>
            <a:ext cx="4563298" cy="361007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charset="2"/>
              <a:buNone/>
              <a:defRPr/>
            </a:pPr>
            <a:r>
              <a:rPr lang="en-US" sz="2800" dirty="0" smtClean="0"/>
              <a:t>Stefan </a:t>
            </a:r>
            <a:r>
              <a:rPr lang="en-US" sz="2800" dirty="0" smtClean="0"/>
              <a:t>Kramer</a:t>
            </a:r>
            <a:br>
              <a:rPr lang="en-US" sz="2800" dirty="0" smtClean="0"/>
            </a:br>
            <a:r>
              <a:rPr lang="en-US" sz="2800" dirty="0" smtClean="0"/>
              <a:t>stefan.kramer@cornell.edu</a:t>
            </a:r>
          </a:p>
          <a:p>
            <a:pPr eaLnBrk="1" hangingPunct="1">
              <a:buFont typeface="Wingdings" charset="2"/>
              <a:buNone/>
              <a:defRPr/>
            </a:pPr>
            <a:endParaRPr lang="en-US" sz="2800" dirty="0"/>
          </a:p>
          <a:p>
            <a:pPr eaLnBrk="1" hangingPunct="1">
              <a:buFont typeface="Wingdings" charset="2"/>
              <a:buNone/>
              <a:defRPr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DI 2010 - Dagstuhl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EDDI 2010 - DagstuhlReport</Template>
  <TotalTime>791</TotalTime>
  <Words>242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EDDI 2010 - DagstuhlReport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Kramer</dc:creator>
  <cp:lastModifiedBy>Stefan Kramer</cp:lastModifiedBy>
  <cp:revision>13</cp:revision>
  <dcterms:created xsi:type="dcterms:W3CDTF">2011-05-12T13:37:55Z</dcterms:created>
  <dcterms:modified xsi:type="dcterms:W3CDTF">2011-05-16T22:16:54Z</dcterms:modified>
</cp:coreProperties>
</file>