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65" r:id="rId3"/>
    <p:sldId id="263" r:id="rId4"/>
    <p:sldId id="270" r:id="rId5"/>
    <p:sldId id="272" r:id="rId6"/>
    <p:sldId id="271" r:id="rId7"/>
    <p:sldId id="273" r:id="rId8"/>
    <p:sldId id="266" r:id="rId9"/>
    <p:sldId id="267" r:id="rId10"/>
    <p:sldId id="276" r:id="rId11"/>
    <p:sldId id="268" r:id="rId12"/>
    <p:sldId id="277" r:id="rId13"/>
    <p:sldId id="269" r:id="rId14"/>
    <p:sldId id="274" r:id="rId15"/>
    <p:sldId id="264" r:id="rId16"/>
    <p:sldId id="275" r:id="rId17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824" autoAdjust="0"/>
  </p:normalViewPr>
  <p:slideViewPr>
    <p:cSldViewPr>
      <p:cViewPr varScale="1">
        <p:scale>
          <a:sx n="79" d="100"/>
          <a:sy n="79" d="100"/>
        </p:scale>
        <p:origin x="-102" y="-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2774710-A507-4698-87F0-98C99F8D91A7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A2070EC-47DC-41A1-A37C-F2D3C302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5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70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16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56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16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65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87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741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47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85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81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67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16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59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02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070EC-47DC-41A1-A37C-F2D3C3020E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39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786D8-9E67-4820-88D0-CE6A585F0532}" type="datetimeFigureOut">
              <a:rPr lang="en-US" smtClean="0"/>
              <a:t>6/15/2011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DF3B-1683-461B-965F-F52085B8792E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All Instructors Summit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Cornell University Library</a:t>
            </a:r>
          </a:p>
          <a:p>
            <a:r>
              <a:rPr lang="en-US" dirty="0" smtClean="0"/>
              <a:t>June 20, 2011</a:t>
            </a:r>
          </a:p>
        </p:txBody>
      </p:sp>
    </p:spTree>
    <p:extLst>
      <p:ext uri="{BB962C8B-B14F-4D97-AF65-F5344CB8AC3E}">
        <p14:creationId xmlns:p14="http://schemas.microsoft.com/office/powerpoint/2010/main" val="41289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45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125113" cy="924475"/>
          </a:xfrm>
        </p:spPr>
        <p:txBody>
          <a:bodyPr/>
          <a:lstStyle/>
          <a:p>
            <a:r>
              <a:rPr lang="en-US" dirty="0" smtClean="0"/>
              <a:t>Work Session 3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What are we missing at CUL?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381000" y="1676400"/>
            <a:ext cx="86106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Aim: to determine what elements of an ideal IL do not currently exist at CUL.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Steps:</a:t>
            </a:r>
          </a:p>
          <a:p>
            <a:pPr>
              <a:buAutoNum type="arabicPeriod"/>
            </a:pPr>
            <a:r>
              <a:rPr lang="en-US" dirty="0" smtClean="0"/>
              <a:t>Review the “no” responses from Work Session 2 (Excel; column B).</a:t>
            </a:r>
          </a:p>
          <a:p>
            <a:pPr marL="0" indent="0">
              <a:buNone/>
            </a:pPr>
            <a:r>
              <a:rPr lang="en-US" dirty="0" smtClean="0"/>
              <a:t>2. Determine which of the “no” responses should be included in the IL program at CUL.</a:t>
            </a:r>
          </a:p>
          <a:p>
            <a:pPr marL="0" indent="0">
              <a:buNone/>
            </a:pPr>
            <a:r>
              <a:rPr lang="en-US" dirty="0" smtClean="0"/>
              <a:t>3. Complete columns E &amp; F by responding to the question: “What would it take to implement this element at CUL?”</a:t>
            </a:r>
            <a:endParaRPr lang="en-US" dirty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Deliverables</a:t>
            </a:r>
            <a:r>
              <a:rPr lang="en-US" dirty="0" smtClean="0"/>
              <a:t>: </a:t>
            </a:r>
          </a:p>
          <a:p>
            <a:pPr>
              <a:buSzPct val="99000"/>
              <a:buFont typeface="Wingdings 2" pitchFamily="18" charset="2"/>
              <a:buChar char=""/>
            </a:pPr>
            <a:r>
              <a:rPr lang="en-US" dirty="0"/>
              <a:t>	</a:t>
            </a:r>
            <a:r>
              <a:rPr lang="en-US" dirty="0" smtClean="0"/>
              <a:t>Complete Excel columns E &amp; 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900" y="60841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Take a break when you can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125113" cy="924475"/>
          </a:xfrm>
        </p:spPr>
        <p:txBody>
          <a:bodyPr/>
          <a:lstStyle/>
          <a:p>
            <a:r>
              <a:rPr lang="en-US" dirty="0" smtClean="0"/>
              <a:t>Work Session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5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The ideal CUL Program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Groups report out &amp; discussion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97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125113" cy="924475"/>
          </a:xfrm>
        </p:spPr>
        <p:txBody>
          <a:bodyPr/>
          <a:lstStyle/>
          <a:p>
            <a:r>
              <a:rPr lang="en-US" dirty="0" smtClean="0"/>
              <a:t>Wrap-Up/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472439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Strategic documents – CU and CUL - Janet</a:t>
            </a:r>
            <a:endParaRPr lang="en-US" sz="2000" dirty="0"/>
          </a:p>
          <a:p>
            <a:pPr lvl="0"/>
            <a:r>
              <a:rPr lang="en-US" dirty="0" smtClean="0"/>
              <a:t>Diverse and strong instruction program - Mary </a:t>
            </a:r>
            <a:r>
              <a:rPr lang="en-US" dirty="0"/>
              <a:t>&amp; Kornelia</a:t>
            </a:r>
            <a:endParaRPr lang="en-US" sz="2000" dirty="0"/>
          </a:p>
          <a:p>
            <a:pPr lvl="0"/>
            <a:r>
              <a:rPr lang="en-US" dirty="0" smtClean="0"/>
              <a:t>Building an ideal CUL Information Literacy program.</a:t>
            </a:r>
            <a:endParaRPr lang="en-US" sz="2000" dirty="0"/>
          </a:p>
          <a:p>
            <a:pPr lvl="0"/>
            <a:r>
              <a:rPr lang="en-US" dirty="0"/>
              <a:t>Moving forward :</a:t>
            </a:r>
            <a:endParaRPr lang="en-US" sz="2000" dirty="0"/>
          </a:p>
          <a:p>
            <a:pPr lvl="1"/>
            <a:r>
              <a:rPr lang="en-US" dirty="0"/>
              <a:t>Reporting out to CUL</a:t>
            </a:r>
            <a:endParaRPr lang="en-US" sz="1800" dirty="0"/>
          </a:p>
          <a:p>
            <a:pPr lvl="1"/>
            <a:r>
              <a:rPr lang="en-US" dirty="0"/>
              <a:t>Documents from today in wiki</a:t>
            </a:r>
            <a:endParaRPr lang="en-US" sz="1800" dirty="0"/>
          </a:p>
          <a:p>
            <a:pPr lvl="1"/>
            <a:r>
              <a:rPr lang="en-US" dirty="0"/>
              <a:t>Next steps – asking you to prioritize needs to develop future plan and Fall summit </a:t>
            </a:r>
            <a:endParaRPr lang="en-US" sz="1800" dirty="0"/>
          </a:p>
          <a:p>
            <a:pPr lvl="1"/>
            <a:r>
              <a:rPr lang="en-US" dirty="0"/>
              <a:t>Not an individual or unit project, but collaborative endeavor.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4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25199" y="2967335"/>
            <a:ext cx="70936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Thanks everyone!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4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971800"/>
            <a:ext cx="7125113" cy="924475"/>
          </a:xfrm>
        </p:spPr>
        <p:txBody>
          <a:bodyPr/>
          <a:lstStyle/>
          <a:p>
            <a:pPr algn="ctr"/>
            <a:r>
              <a:rPr lang="en-US" sz="7200" dirty="0" smtClean="0"/>
              <a:t>Welcome 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2258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125113" cy="924475"/>
          </a:xfrm>
        </p:spPr>
        <p:txBody>
          <a:bodyPr/>
          <a:lstStyle/>
          <a:p>
            <a:r>
              <a:rPr lang="en-US" dirty="0" smtClean="0"/>
              <a:t>Today’s activities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410200"/>
          </a:xfrm>
        </p:spPr>
        <p:txBody>
          <a:bodyPr>
            <a:normAutofit lnSpcReduction="10000"/>
          </a:bodyPr>
          <a:lstStyle/>
          <a:p>
            <a:pPr marL="0" indent="0">
              <a:buSzPct val="88000"/>
              <a:buNone/>
            </a:pPr>
            <a:r>
              <a:rPr lang="en-US" dirty="0" smtClean="0"/>
              <a:t>Welcome – Linda Bryan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Presentations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Introductory Remarks – Why a Summit? J. McCue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State of the Union – M. Ochs &amp; K. Tancheva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</a:t>
            </a:r>
            <a:r>
              <a:rPr lang="en-US" dirty="0" err="1" smtClean="0"/>
              <a:t>Biblio</a:t>
            </a:r>
            <a:r>
              <a:rPr lang="en-US" dirty="0" smtClean="0"/>
              <a:t>. Instruction (BI) &amp; Info. Literacy (IL) – 	C. </a:t>
            </a:r>
            <a:r>
              <a:rPr lang="en-US" dirty="0"/>
              <a:t>A</a:t>
            </a:r>
            <a:r>
              <a:rPr lang="en-US" dirty="0" smtClean="0"/>
              <a:t>ndrews </a:t>
            </a:r>
            <a:r>
              <a:rPr lang="en-US" dirty="0" smtClean="0"/>
              <a:t>													and </a:t>
            </a:r>
            <a:r>
              <a:rPr lang="en-US" dirty="0" smtClean="0"/>
              <a:t>L. </a:t>
            </a:r>
            <a:r>
              <a:rPr lang="en-US" dirty="0" smtClean="0"/>
              <a:t>Heidig</a:t>
            </a:r>
            <a:endParaRPr lang="en-US" dirty="0" smtClean="0"/>
          </a:p>
          <a:p>
            <a:pPr marL="0" indent="0">
              <a:buSzPct val="88000"/>
              <a:buNone/>
            </a:pPr>
            <a:r>
              <a:rPr lang="en-US" dirty="0" smtClean="0"/>
              <a:t>Group Work </a:t>
            </a:r>
          </a:p>
          <a:p>
            <a:pPr marL="0" indent="0">
              <a:buSzPct val="88000"/>
              <a:buNone/>
            </a:pPr>
            <a:r>
              <a:rPr lang="en-US" dirty="0"/>
              <a:t>	</a:t>
            </a:r>
            <a:r>
              <a:rPr lang="en-US" dirty="0" smtClean="0"/>
              <a:t>Work Session 1 – Elements of an IL program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Work Session 2 – Do the elements of IL program exist at </a:t>
            </a:r>
            <a:r>
              <a:rPr lang="en-US" dirty="0" smtClean="0"/>
              <a:t>CU</a:t>
            </a:r>
            <a:r>
              <a:rPr lang="en-US" dirty="0" smtClean="0"/>
              <a:t>?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Work Session 3 – What are we missing at CUL?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	Work Session 4 – Build your ideal CUL IL program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Discussion</a:t>
            </a:r>
          </a:p>
          <a:p>
            <a:pPr marL="0" indent="0">
              <a:buSzPct val="88000"/>
              <a:buNone/>
            </a:pPr>
            <a:r>
              <a:rPr lang="en-US" dirty="0"/>
              <a:t>	</a:t>
            </a:r>
            <a:r>
              <a:rPr lang="en-US" dirty="0" smtClean="0"/>
              <a:t>Report out – ideal CUL IL program</a:t>
            </a:r>
          </a:p>
          <a:p>
            <a:pPr marL="0" indent="0">
              <a:buSzPct val="88000"/>
              <a:buNone/>
            </a:pPr>
            <a:r>
              <a:rPr lang="en-US" dirty="0" smtClean="0"/>
              <a:t>Wrap-up &amp; Next Steps – Linda Bryan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Introductory Remarks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Janet McCue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Union</a:t>
            </a:r>
            <a:br>
              <a:rPr lang="en-US" dirty="0" smtClean="0"/>
            </a:b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Kornelia Tancheva &amp; Mary Ochs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3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Break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 smtClean="0"/>
              <a:t>15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Bibliographic Instruction (BI) &amp;</a:t>
            </a:r>
            <a:br>
              <a:rPr lang="en-US" dirty="0" smtClean="0"/>
            </a:br>
            <a:r>
              <a:rPr lang="en-US" dirty="0" smtClean="0"/>
              <a:t>Information Literacy (IL)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Camille Andrews &amp; Lance Heidig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39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675724"/>
            <a:ext cx="7524955" cy="924475"/>
          </a:xfrm>
        </p:spPr>
        <p:txBody>
          <a:bodyPr/>
          <a:lstStyle/>
          <a:p>
            <a:r>
              <a:rPr lang="en-US" dirty="0" smtClean="0"/>
              <a:t>Work Session 1:</a:t>
            </a:r>
            <a:br>
              <a:rPr lang="en-US" dirty="0" smtClean="0"/>
            </a:br>
            <a:r>
              <a:rPr lang="en-US" dirty="0" smtClean="0"/>
              <a:t>				Elements of an IL program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807361"/>
            <a:ext cx="7753555" cy="40514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Aim: Articulate the key elements of a coordinated IL program.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Steps:</a:t>
            </a:r>
          </a:p>
          <a:p>
            <a:pPr>
              <a:buAutoNum type="arabicPeriod"/>
            </a:pPr>
            <a:r>
              <a:rPr lang="en-US" dirty="0" smtClean="0"/>
              <a:t>Individually read the IL program description and list key elements.</a:t>
            </a:r>
          </a:p>
          <a:p>
            <a:pPr marL="0" indent="0">
              <a:buNone/>
            </a:pPr>
            <a:r>
              <a:rPr lang="en-US" dirty="0" smtClean="0"/>
              <a:t>2. As a group, create list of elements of an IL program listing commonalities and unique elements found between individual lists (use Excel worksheet column A in Flash Drive).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Deliverable</a:t>
            </a:r>
            <a:r>
              <a:rPr lang="en-US" dirty="0"/>
              <a:t>: </a:t>
            </a:r>
            <a:r>
              <a:rPr lang="en-US" dirty="0" smtClean="0"/>
              <a:t>list </a:t>
            </a:r>
            <a:r>
              <a:rPr lang="en-US" dirty="0"/>
              <a:t>of elements of an IL </a:t>
            </a:r>
            <a:r>
              <a:rPr lang="en-US" dirty="0" smtClean="0"/>
              <a:t>program (Excel; column A)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00900" y="586740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610600" cy="1371599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 Session 2</a:t>
            </a:r>
            <a:br>
              <a:rPr lang="en-US" dirty="0" smtClean="0"/>
            </a:br>
            <a:r>
              <a:rPr lang="en-US" dirty="0" smtClean="0"/>
              <a:t>				Do the elements of an IL 							program </a:t>
            </a:r>
            <a:r>
              <a:rPr lang="en-US" dirty="0"/>
              <a:t>e</a:t>
            </a:r>
            <a:r>
              <a:rPr lang="en-US" dirty="0" smtClean="0"/>
              <a:t>xist at CUL?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4419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Aim: determine if IL program elements identified in Work Session 1 currently exist at CUL.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Steps:</a:t>
            </a:r>
          </a:p>
          <a:p>
            <a:pPr>
              <a:buAutoNum type="arabicPeriod"/>
            </a:pPr>
            <a:r>
              <a:rPr lang="en-US" dirty="0" smtClean="0"/>
              <a:t>Does the element exist at CUL (yes, no, maybe) (Excel; column B).</a:t>
            </a:r>
          </a:p>
          <a:p>
            <a:pPr marL="0" indent="0">
              <a:buNone/>
            </a:pPr>
            <a:r>
              <a:rPr lang="en-US" dirty="0" smtClean="0"/>
              <a:t>2. If yes or maybe, provide a CUL example (Excel; column C)</a:t>
            </a:r>
          </a:p>
          <a:p>
            <a:pPr marL="0" indent="0">
              <a:buNone/>
            </a:pPr>
            <a:r>
              <a:rPr lang="en-US" dirty="0" smtClean="0"/>
              <a:t>3. Explain the rationale for your responses  (Excel; column D)</a:t>
            </a:r>
            <a:endParaRPr lang="en-US" dirty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Deliverables</a:t>
            </a:r>
            <a:r>
              <a:rPr lang="en-US" dirty="0" smtClean="0"/>
              <a:t>: </a:t>
            </a:r>
          </a:p>
          <a:p>
            <a:pPr>
              <a:buSzPct val="99000"/>
              <a:buFont typeface="Wingdings 2" pitchFamily="18" charset="2"/>
              <a:buChar char=""/>
            </a:pPr>
            <a:r>
              <a:rPr lang="en-US" dirty="0"/>
              <a:t>	</a:t>
            </a:r>
            <a:r>
              <a:rPr lang="en-US" dirty="0" smtClean="0"/>
              <a:t>Complete Excel columns B, C &amp; D</a:t>
            </a:r>
          </a:p>
          <a:p>
            <a:pPr>
              <a:buSzPct val="99000"/>
              <a:buFont typeface="Wingdings 2" pitchFamily="18" charset="2"/>
              <a:buChar char=""/>
            </a:pPr>
            <a:r>
              <a:rPr lang="en-US" dirty="0"/>
              <a:t>	</a:t>
            </a:r>
            <a:r>
              <a:rPr lang="en-US" dirty="0" smtClean="0"/>
              <a:t>As a group select 3 -5 of the most compelling elements </a:t>
            </a:r>
          </a:p>
          <a:p>
            <a:pPr>
              <a:buSzPct val="99000"/>
              <a:buFont typeface="Wingdings 2" pitchFamily="18" charset="2"/>
              <a:buChar char=""/>
            </a:pPr>
            <a:r>
              <a:rPr lang="en-US" dirty="0"/>
              <a:t>	</a:t>
            </a:r>
            <a:r>
              <a:rPr lang="en-US" dirty="0" smtClean="0"/>
              <a:t>group representative presents the  3-5 elements to all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15200" y="6236732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65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10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817</TotalTime>
  <Words>211</Words>
  <Application>Microsoft Office PowerPoint</Application>
  <PresentationFormat>On-screen Show (4:3)</PresentationFormat>
  <Paragraphs>88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Summer</vt:lpstr>
      <vt:lpstr>All Instructors Summit</vt:lpstr>
      <vt:lpstr>Welcome !</vt:lpstr>
      <vt:lpstr>Today’s activities</vt:lpstr>
      <vt:lpstr> Introductory Remarks      </vt:lpstr>
      <vt:lpstr>State of the Union  </vt:lpstr>
      <vt:lpstr>Break</vt:lpstr>
      <vt:lpstr>Bibliographic Instruction (BI) &amp; Information Literacy (IL)</vt:lpstr>
      <vt:lpstr>Work Session 1:     Elements of an IL program</vt:lpstr>
      <vt:lpstr> Work Session 2     Do the elements of an IL        program exist at CUL?</vt:lpstr>
      <vt:lpstr>Lunch</vt:lpstr>
      <vt:lpstr>Work Session 3   What are we missing at CUL?</vt:lpstr>
      <vt:lpstr>Take a break when you can</vt:lpstr>
      <vt:lpstr>Work Session 4</vt:lpstr>
      <vt:lpstr>The ideal CUL Program</vt:lpstr>
      <vt:lpstr>Wrap-Up/ Next Steps</vt:lpstr>
      <vt:lpstr>PowerPoint Presentation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Instructors Summit</dc:title>
  <dc:creator>Library User</dc:creator>
  <cp:lastModifiedBy>gabyges</cp:lastModifiedBy>
  <cp:revision>39</cp:revision>
  <cp:lastPrinted>2011-06-07T15:59:47Z</cp:lastPrinted>
  <dcterms:created xsi:type="dcterms:W3CDTF">2011-05-23T19:53:30Z</dcterms:created>
  <dcterms:modified xsi:type="dcterms:W3CDTF">2011-06-15T17:47:55Z</dcterms:modified>
</cp:coreProperties>
</file>