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2" r:id="rId3"/>
    <p:sldMasterId id="2147483653" r:id="rId4"/>
  </p:sldMasterIdLst>
  <p:notesMasterIdLst>
    <p:notesMasterId r:id="rId22"/>
  </p:notesMasterIdLst>
  <p:sldIdLst>
    <p:sldId id="299" r:id="rId5"/>
    <p:sldId id="300" r:id="rId6"/>
    <p:sldId id="314" r:id="rId7"/>
    <p:sldId id="302" r:id="rId8"/>
    <p:sldId id="318" r:id="rId9"/>
    <p:sldId id="324" r:id="rId10"/>
    <p:sldId id="326" r:id="rId11"/>
    <p:sldId id="325" r:id="rId12"/>
    <p:sldId id="327" r:id="rId13"/>
    <p:sldId id="304" r:id="rId14"/>
    <p:sldId id="322" r:id="rId15"/>
    <p:sldId id="323" r:id="rId16"/>
    <p:sldId id="308" r:id="rId17"/>
    <p:sldId id="309" r:id="rId18"/>
    <p:sldId id="310" r:id="rId19"/>
    <p:sldId id="306" r:id="rId20"/>
    <p:sldId id="307" r:id="rId21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chemeClr val="bg2"/>
      </a:buClr>
      <a:buFont typeface="Wingdings" pitchFamily="2" charset="2"/>
      <a:buChar char="Ø"/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bg2"/>
      </a:buClr>
      <a:buFont typeface="Wingdings" pitchFamily="2" charset="2"/>
      <a:buChar char="Ø"/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bg2"/>
      </a:buClr>
      <a:buFont typeface="Wingdings" pitchFamily="2" charset="2"/>
      <a:buChar char="Ø"/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bg2"/>
      </a:buClr>
      <a:buFont typeface="Wingdings" pitchFamily="2" charset="2"/>
      <a:buChar char="Ø"/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bg2"/>
      </a:buClr>
      <a:buFont typeface="Wingdings" pitchFamily="2" charset="2"/>
      <a:buChar char="Ø"/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bg2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39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7" tIns="46438" rIns="92877" bIns="46438" numCol="1" anchor="t" anchorCtr="0" compatLnSpc="1">
            <a:prstTxWarp prst="textNoShape">
              <a:avLst/>
            </a:prstTxWarp>
          </a:bodyPr>
          <a:lstStyle>
            <a:lvl1pPr defTabSz="928987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7" tIns="46438" rIns="92877" bIns="46438" numCol="1" anchor="t" anchorCtr="0" compatLnSpc="1">
            <a:prstTxWarp prst="textNoShape">
              <a:avLst/>
            </a:prstTxWarp>
          </a:bodyPr>
          <a:lstStyle>
            <a:lvl1pPr algn="r" defTabSz="928987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7" tIns="46438" rIns="92877" bIns="464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7" tIns="46438" rIns="92877" bIns="46438" numCol="1" anchor="b" anchorCtr="0" compatLnSpc="1">
            <a:prstTxWarp prst="textNoShape">
              <a:avLst/>
            </a:prstTxWarp>
          </a:bodyPr>
          <a:lstStyle>
            <a:lvl1pPr defTabSz="928987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77" tIns="46438" rIns="92877" bIns="46438" numCol="1" anchor="b" anchorCtr="0" compatLnSpc="1">
            <a:prstTxWarp prst="textNoShape">
              <a:avLst/>
            </a:prstTxWarp>
          </a:bodyPr>
          <a:lstStyle>
            <a:lvl1pPr algn="r" defTabSz="928987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FBA4B51-92BD-4C5B-B2BF-77D14D13E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7304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5743B9BD-54F1-4676-B492-ECB29E44C4C1}" type="slidenum">
              <a:rPr lang="en-US" smtClean="0"/>
              <a:pPr defTabSz="928688"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5743B9BD-54F1-4676-B492-ECB29E44C4C1}" type="slidenum">
              <a:rPr lang="en-US" smtClean="0"/>
              <a:pPr defTabSz="928688"/>
              <a:t>4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9C75F050-4504-4BC0-83C8-ABFE1C3C05A0}" type="slidenum">
              <a:rPr lang="en-US" smtClean="0"/>
              <a:pPr defTabSz="928688"/>
              <a:t>14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6338" y="695325"/>
            <a:ext cx="4635500" cy="347662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88"/>
            <a:fld id="{5743B9BD-54F1-4676-B492-ECB29E44C4C1}" type="slidenum">
              <a:rPr lang="en-US" smtClean="0"/>
              <a:pPr defTabSz="928688"/>
              <a:t>16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invGray">
          <a:xfrm>
            <a:off x="395288" y="2413000"/>
            <a:ext cx="8748712" cy="2146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US" sz="440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87400" y="22225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65300" y="18669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6EF091-412F-46B6-A4EE-B80CBF36B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EF9B6-160B-4EFC-AB6D-7177834AD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838200"/>
            <a:ext cx="21145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838200"/>
            <a:ext cx="61912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0BF80-ECA0-4623-B7AD-925BD854F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9D738-5D1D-4F4A-971C-AF11B0BBC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54C3B-6BA3-4143-B6C5-7A0923ED52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DDF63-F19A-4A41-B585-402BB9523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CD0C2-0367-4A44-9AC9-60DE0FBA3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891A8-D5B7-447B-AB70-30253B95A3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68EE8-C53C-46E5-93DC-7E63C7A0E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A7485-0557-47EC-92E7-F55373A189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979E8-87B5-4E7F-9831-26F349734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32B04-E5F9-4F31-A297-5F61FA4DF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1FBB9-667B-4485-89BA-68129EB0C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0F4D3-F9FB-4AD3-AD24-8365A3280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54D3D-4E95-4AA5-A489-6A2406DB87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6BD4C-85F1-4D0B-87EF-C0A518BDD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3696D-015E-4B22-9E9A-9366D7112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754BC-1C6B-48A1-B4CD-C59BC5EEB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58FDD-FAD5-4738-ABB7-8A816F23F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90FE-9730-42ED-A547-C384F8B3F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88A04-C6A2-4FC9-8B1B-65C337599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B32C9-7298-4FB1-98F9-04D7E9F5C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32E16-E5B1-4D97-BD91-9D135A915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2E8EF-14F0-41D7-A8FE-CCDA51D0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C84B-A565-4DC1-B181-53CAC0F69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04B20-CA49-4E4B-BF78-F324D3BB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61B7E-0A85-4889-B6D7-B72923DBA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C585A-B8B3-41DA-9D84-D24DDD594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66C2B-4838-43CA-9ECA-E8600C4B2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3ABDE-8827-4917-9686-78BA50C51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345B6-60EA-4EF7-9017-519D9C6B5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AA57C-56EA-4E83-9166-0B10652B1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3B483-2A53-4B7A-B702-2D22E251E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9DCF4-B755-470B-B3C8-0DE795F4A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D2BE6-C14D-4874-86F0-91003D3937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AD136-ABB0-4478-947F-EA9E2CA12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E25A8-7328-45A9-91E5-A0BA3AF26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4F8FD-346F-49E2-8330-F7C0B28913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AE98-7700-4141-9D42-1F6965B97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3A570-B1EC-4F50-B9D2-CC0A3206A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C0010-5468-4DAA-8A4C-8508D3A93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D3947-EF93-41A2-9018-D3D872DE9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ACE62-598B-4292-8D82-E53CCD0ED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EDAE5-0B33-4DA1-8D05-C38DA0D48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invGray">
          <a:xfrm>
            <a:off x="152400" y="838200"/>
            <a:ext cx="8839200" cy="91440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invGray">
          <a:xfrm>
            <a:off x="804863" y="117475"/>
            <a:ext cx="66675" cy="66675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invGray">
          <a:xfrm>
            <a:off x="804863" y="347663"/>
            <a:ext cx="66675" cy="65087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invGray">
          <a:xfrm>
            <a:off x="804863" y="574675"/>
            <a:ext cx="66675" cy="65088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4"/>
            <a:endParaRPr lang="en-US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838200"/>
            <a:ext cx="845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FontTx/>
              <a:buNone/>
              <a:defRPr kumimoji="0" sz="1400">
                <a:latin typeface="Times New Roman" pitchFamily="18" charset="0"/>
              </a:defRPr>
            </a:lvl1pPr>
          </a:lstStyle>
          <a:p>
            <a:pPr>
              <a:defRPr/>
            </a:pPr>
            <a:fld id="{70709342-4C6A-473E-A21C-F9C48DAED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 rot="5400000">
            <a:off x="8468519" y="6401594"/>
            <a:ext cx="66675" cy="522287"/>
            <a:chOff x="603" y="170"/>
            <a:chExt cx="42" cy="329"/>
          </a:xfrm>
        </p:grpSpPr>
        <p:sp>
          <p:nvSpPr>
            <p:cNvPr id="5132" name="Oval 12"/>
            <p:cNvSpPr>
              <a:spLocks noChangeArrowheads="1"/>
            </p:cNvSpPr>
            <p:nvPr/>
          </p:nvSpPr>
          <p:spPr bwMode="invGray">
            <a:xfrm>
              <a:off x="603" y="167"/>
              <a:ext cx="42" cy="42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invGray">
            <a:xfrm>
              <a:off x="603" y="315"/>
              <a:ext cx="42" cy="41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invGray">
            <a:xfrm>
              <a:off x="603" y="458"/>
              <a:ext cx="42" cy="41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036" name="Picture 15" descr="CornellBearRe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96200" y="5486400"/>
            <a:ext cx="121920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6" descr="cit_web2colo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37909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7" descr="cit_web2colo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37909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Blip>
          <a:blip r:embed="rId15"/>
        </a:buBlip>
        <a:defRPr kumimoji="1"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kumimoji="1"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§"/>
        <a:defRPr kumimoji="1" sz="24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9DBCE91-8B7B-4FEC-9F26-5B4F3ABF3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E2396F6-EBE8-4AD1-AFA6-5C3E770DA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10-28-08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kumimoji="0"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B72475F-A1CA-491F-91D3-43D25D7D3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CIT Hosting User Group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Hosting Quarterly Meeting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trike="sngStrike" dirty="0" smtClean="0"/>
              <a:t>April 21, 2011</a:t>
            </a:r>
          </a:p>
          <a:p>
            <a:pPr algn="ctr">
              <a:lnSpc>
                <a:spcPct val="90000"/>
              </a:lnSpc>
              <a:buNone/>
            </a:pPr>
            <a:r>
              <a:rPr lang="en-US" smtClean="0"/>
              <a:t>May 3, 2011</a:t>
            </a:r>
            <a:endParaRPr lang="en-US" dirty="0" smtClean="0"/>
          </a:p>
        </p:txBody>
      </p:sp>
      <p:sp>
        <p:nvSpPr>
          <p:cNvPr id="614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Service Roadmaps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Snapshot – what the picture looks like today</a:t>
            </a:r>
          </a:p>
          <a:p>
            <a:r>
              <a:rPr lang="en-US" smtClean="0"/>
              <a:t>Looking 18 months out, updated quarterly</a:t>
            </a:r>
          </a:p>
          <a:p>
            <a:r>
              <a:rPr lang="en-US" smtClean="0"/>
              <a:t>Intended to be a statement of direction</a:t>
            </a:r>
          </a:p>
        </p:txBody>
      </p:sp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04-21-11</a:t>
            </a:r>
            <a:endParaRPr lang="en-US" dirty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838200" y="22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>
                <a:solidFill>
                  <a:schemeClr val="tx2"/>
                </a:solidFill>
                <a:latin typeface="Arial" charset="0"/>
              </a:rPr>
              <a:t>ColdFusion Roadmap – 18 month</a:t>
            </a:r>
          </a:p>
        </p:txBody>
      </p:sp>
      <p:sp>
        <p:nvSpPr>
          <p:cNvPr id="10244" name="Line 3"/>
          <p:cNvSpPr>
            <a:spLocks noChangeShapeType="1"/>
          </p:cNvSpPr>
          <p:nvPr/>
        </p:nvSpPr>
        <p:spPr bwMode="auto">
          <a:xfrm>
            <a:off x="1371600" y="1524000"/>
            <a:ext cx="73152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1371600" y="1524000"/>
            <a:ext cx="3276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8 available from Adobe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 rot="-5400000">
            <a:off x="-392907" y="1459707"/>
            <a:ext cx="2278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External/Industry Factors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 rot="-5400000">
            <a:off x="-525463" y="4713288"/>
            <a:ext cx="254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Internal Technology Development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295400" y="4800600"/>
            <a:ext cx="365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9 Migration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1371600" y="1143000"/>
            <a:ext cx="73152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371600" y="11430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7 available from Adobe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295400" y="2971800"/>
            <a:ext cx="76200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Apr    May    Jun    Jul    Aug   Sep   Oct-Dec   Jan-Mar12   Apr–Jun   Jul–Sep  </a:t>
            </a:r>
            <a:endParaRPr kumimoji="0" lang="en-US" sz="1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0253" name="Line 20"/>
          <p:cNvSpPr>
            <a:spLocks noChangeShapeType="1"/>
          </p:cNvSpPr>
          <p:nvPr/>
        </p:nvSpPr>
        <p:spPr bwMode="auto">
          <a:xfrm>
            <a:off x="1371600" y="2286000"/>
            <a:ext cx="73152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Text Box 21"/>
          <p:cNvSpPr txBox="1">
            <a:spLocks noChangeArrowheads="1"/>
          </p:cNvSpPr>
          <p:nvPr/>
        </p:nvSpPr>
        <p:spPr bwMode="auto">
          <a:xfrm>
            <a:off x="1371600" y="22860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CUWebAuth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2.0</a:t>
            </a:r>
          </a:p>
        </p:txBody>
      </p:sp>
      <p:sp>
        <p:nvSpPr>
          <p:cNvPr id="10257" name="Line 24"/>
          <p:cNvSpPr>
            <a:spLocks noChangeShapeType="1"/>
          </p:cNvSpPr>
          <p:nvPr/>
        </p:nvSpPr>
        <p:spPr bwMode="auto">
          <a:xfrm>
            <a:off x="1295400" y="3733800"/>
            <a:ext cx="44958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8" name="Text Box 25"/>
          <p:cNvSpPr txBox="1">
            <a:spLocks noChangeArrowheads="1"/>
          </p:cNvSpPr>
          <p:nvPr/>
        </p:nvSpPr>
        <p:spPr bwMode="auto">
          <a:xfrm>
            <a:off x="1295400" y="3763962"/>
            <a:ext cx="2514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7 hosting</a:t>
            </a:r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>
            <a:off x="1295400" y="4724400"/>
            <a:ext cx="3657600" cy="0"/>
          </a:xfrm>
          <a:prstGeom prst="line">
            <a:avLst/>
          </a:prstGeom>
          <a:noFill/>
          <a:ln w="63500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371600" y="1905000"/>
            <a:ext cx="3276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9 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available from Adobe</a:t>
            </a:r>
          </a:p>
        </p:txBody>
      </p:sp>
      <p:sp>
        <p:nvSpPr>
          <p:cNvPr id="24" name="Line 3"/>
          <p:cNvSpPr>
            <a:spLocks noChangeShapeType="1"/>
          </p:cNvSpPr>
          <p:nvPr/>
        </p:nvSpPr>
        <p:spPr bwMode="auto">
          <a:xfrm>
            <a:off x="1371600" y="1905000"/>
            <a:ext cx="73152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1295400" y="4191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1295400" y="4297362"/>
            <a:ext cx="2514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9 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hosting</a:t>
            </a: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2667000" y="5285601"/>
            <a:ext cx="365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ColdFusion 9.0.1</a:t>
            </a:r>
            <a:endParaRPr kumimoji="0" lang="en-US" sz="1200" b="1" dirty="0" smtClean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2678464" y="5209401"/>
            <a:ext cx="685800" cy="0"/>
          </a:xfrm>
          <a:prstGeom prst="line">
            <a:avLst/>
          </a:prstGeom>
          <a:noFill/>
          <a:ln w="63500">
            <a:solidFill>
              <a:srgbClr val="00B050"/>
            </a:solidFill>
            <a:prstDash val="sys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04-21-11</a:t>
            </a:r>
            <a:endParaRPr lang="en-US" dirty="0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838200" y="22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>
                <a:solidFill>
                  <a:schemeClr val="tx2"/>
                </a:solidFill>
                <a:latin typeface="Arial" charset="0"/>
              </a:rPr>
              <a:t>CommonSpot Roadmap – 18 month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 rot="-5400000">
            <a:off x="-392907" y="1459707"/>
            <a:ext cx="2278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External/Industry Factors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-5400000">
            <a:off x="-525463" y="4713288"/>
            <a:ext cx="254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 dirty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Internal Technology Development</a:t>
            </a:r>
          </a:p>
        </p:txBody>
      </p:sp>
      <p:sp>
        <p:nvSpPr>
          <p:cNvPr id="11270" name="Line 5"/>
          <p:cNvSpPr>
            <a:spLocks noChangeShapeType="1"/>
          </p:cNvSpPr>
          <p:nvPr/>
        </p:nvSpPr>
        <p:spPr bwMode="auto">
          <a:xfrm flipV="1">
            <a:off x="1295400" y="2209800"/>
            <a:ext cx="7315200" cy="734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1295400" y="1752600"/>
            <a:ext cx="4343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CommonSpot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5.1 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available from vendor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V="1">
            <a:off x="1371600" y="3733800"/>
            <a:ext cx="44196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1371600" y="3733800"/>
            <a:ext cx="236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CommonSpot  5 hosting</a:t>
            </a:r>
            <a:r>
              <a:rPr kumimoji="0" lang="en-US" sz="16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 </a:t>
            </a:r>
            <a:endParaRPr kumimoji="0" lang="en-US" sz="16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295400" y="2286000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CommonSpot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6.1 available from vendor</a:t>
            </a:r>
            <a:endParaRPr kumimoji="0" lang="en-US" sz="16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1905000" y="4800600"/>
            <a:ext cx="1981200" cy="1588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371600" y="4343400"/>
            <a:ext cx="365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CommonSpot  6 Upgrade &amp; Migrations </a:t>
            </a: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1383064" y="4267200"/>
            <a:ext cx="3646136" cy="0"/>
          </a:xfrm>
          <a:prstGeom prst="line">
            <a:avLst/>
          </a:prstGeom>
          <a:noFill/>
          <a:ln w="63500">
            <a:solidFill>
              <a:srgbClr val="00B05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 flipV="1">
            <a:off x="1295400" y="1676400"/>
            <a:ext cx="7315200" cy="734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1295400" y="2971800"/>
            <a:ext cx="76200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Apr    May    Jun    Jul    Aug   Sep   Oct-Dec   Jan-Mar12   Apr–Jun   Jul–Sep  </a:t>
            </a:r>
            <a:endParaRPr kumimoji="0" lang="en-US" sz="1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2807936" y="4876800"/>
            <a:ext cx="3657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CommonSpot  6.1.1</a:t>
            </a:r>
          </a:p>
        </p:txBody>
      </p:sp>
      <p:sp>
        <p:nvSpPr>
          <p:cNvPr id="23" name="Line 5"/>
          <p:cNvSpPr>
            <a:spLocks noChangeShapeType="1"/>
          </p:cNvSpPr>
          <p:nvPr/>
        </p:nvSpPr>
        <p:spPr bwMode="auto">
          <a:xfrm>
            <a:off x="2819400" y="4800600"/>
            <a:ext cx="685800" cy="0"/>
          </a:xfrm>
          <a:prstGeom prst="line">
            <a:avLst/>
          </a:prstGeom>
          <a:noFill/>
          <a:ln w="63500">
            <a:solidFill>
              <a:srgbClr val="00B050"/>
            </a:solidFill>
            <a:prstDash val="sys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04-21-11</a:t>
            </a:r>
            <a:endParaRPr lang="en-US" dirty="0"/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838200" y="22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>
                <a:solidFill>
                  <a:schemeClr val="tx2"/>
                </a:solidFill>
                <a:latin typeface="Arial" charset="0"/>
              </a:rPr>
              <a:t>Static Web Roadmap – 18 month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 rot="-5400000">
            <a:off x="-392907" y="1459707"/>
            <a:ext cx="2278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External/Industry Factors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 rot="-5400000">
            <a:off x="-525463" y="4713288"/>
            <a:ext cx="254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Internal Technology Development</a:t>
            </a:r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 flipV="1">
            <a:off x="1371600" y="1524000"/>
            <a:ext cx="73914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1371600" y="15240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Apache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2.2.x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>
            <a:off x="1371600" y="2209800"/>
            <a:ext cx="73152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Text Box 10"/>
          <p:cNvSpPr txBox="1">
            <a:spLocks noChangeArrowheads="1"/>
          </p:cNvSpPr>
          <p:nvPr/>
        </p:nvSpPr>
        <p:spPr bwMode="auto">
          <a:xfrm>
            <a:off x="1371600" y="22098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CUWebAuth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2.0</a:t>
            </a: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V="1">
            <a:off x="1371600" y="3733800"/>
            <a:ext cx="73914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1371600" y="3810000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Static Web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Hosting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  Apache 2.2.10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  </a:t>
            </a:r>
            <a:r>
              <a:rPr kumimoji="0" lang="en-US" sz="1200" b="1" dirty="0" err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CUWebAuth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2.0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295400" y="2971800"/>
            <a:ext cx="76200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Apr    May    Jun    Jul    Aug   Sep   Oct-Dec   Jan-Mar12   Apr–Jun   Jul–Sep  </a:t>
            </a:r>
            <a:endParaRPr kumimoji="0" lang="en-US" sz="1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04-21-11</a:t>
            </a:r>
            <a:endParaRPr lang="en-US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838200" y="22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>
                <a:solidFill>
                  <a:schemeClr val="tx2"/>
                </a:solidFill>
                <a:latin typeface="Arial" charset="0"/>
              </a:rPr>
              <a:t>LAMP Roadmap – 18 month</a:t>
            </a:r>
          </a:p>
        </p:txBody>
      </p:sp>
      <p:sp>
        <p:nvSpPr>
          <p:cNvPr id="13316" name="Line 3"/>
          <p:cNvSpPr>
            <a:spLocks noChangeShapeType="1"/>
          </p:cNvSpPr>
          <p:nvPr/>
        </p:nvSpPr>
        <p:spPr bwMode="auto">
          <a:xfrm>
            <a:off x="1371600" y="2667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Line 4"/>
          <p:cNvSpPr>
            <a:spLocks noChangeShapeType="1"/>
          </p:cNvSpPr>
          <p:nvPr/>
        </p:nvSpPr>
        <p:spPr bwMode="auto">
          <a:xfrm>
            <a:off x="1371600" y="2286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1370710" y="2680473"/>
            <a:ext cx="1306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Python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2.7 / 3.2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378877" y="2302184"/>
            <a:ext cx="2479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Perl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5.12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3320" name="Line 7"/>
          <p:cNvSpPr>
            <a:spLocks noChangeShapeType="1"/>
          </p:cNvSpPr>
          <p:nvPr/>
        </p:nvSpPr>
        <p:spPr bwMode="auto">
          <a:xfrm>
            <a:off x="1371600" y="1905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 rot="-5400000">
            <a:off x="-392907" y="1459707"/>
            <a:ext cx="2278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External/Industry Factors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 rot="-5400000">
            <a:off x="-525463" y="4713288"/>
            <a:ext cx="254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Internal Technology Development</a:t>
            </a:r>
          </a:p>
        </p:txBody>
      </p:sp>
      <p:sp>
        <p:nvSpPr>
          <p:cNvPr id="13323" name="Text Box 12"/>
          <p:cNvSpPr txBox="1">
            <a:spLocks noChangeArrowheads="1"/>
          </p:cNvSpPr>
          <p:nvPr/>
        </p:nvSpPr>
        <p:spPr bwMode="auto">
          <a:xfrm>
            <a:off x="1354449" y="3749984"/>
            <a:ext cx="108395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LAMP </a:t>
            </a:r>
            <a:r>
              <a:rPr kumimoji="0" lang="en-US" sz="10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1.2</a:t>
            </a:r>
            <a:endParaRPr kumimoji="0" lang="en-US" sz="10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RHE 5.1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Apache </a:t>
            </a:r>
            <a:r>
              <a:rPr kumimoji="0" lang="en-US" sz="10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2.2.11</a:t>
            </a:r>
            <a:endParaRPr kumimoji="0" lang="en-US" sz="10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PHP </a:t>
            </a:r>
            <a:r>
              <a:rPr kumimoji="0" lang="en-US" sz="10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5.2.9</a:t>
            </a:r>
            <a:endParaRPr kumimoji="0" lang="en-US" sz="10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MySQL</a:t>
            </a: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5.0.51a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Perl 5.10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Python </a:t>
            </a:r>
            <a:r>
              <a:rPr kumimoji="0" lang="en-US" sz="10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2.6.2</a:t>
            </a:r>
            <a:endParaRPr kumimoji="0" lang="en-US" sz="10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3324" name="Line 13"/>
          <p:cNvSpPr>
            <a:spLocks noChangeShapeType="1"/>
          </p:cNvSpPr>
          <p:nvPr/>
        </p:nvSpPr>
        <p:spPr bwMode="auto">
          <a:xfrm>
            <a:off x="1371600" y="762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Text Box 14"/>
          <p:cNvSpPr txBox="1">
            <a:spLocks noChangeArrowheads="1"/>
          </p:cNvSpPr>
          <p:nvPr/>
        </p:nvSpPr>
        <p:spPr bwMode="auto">
          <a:xfrm>
            <a:off x="1371600" y="762000"/>
            <a:ext cx="4724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RedHat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Enterprise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5.1 (version supported by S&amp;O)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3326" name="Line 15"/>
          <p:cNvSpPr>
            <a:spLocks noChangeShapeType="1"/>
          </p:cNvSpPr>
          <p:nvPr/>
        </p:nvSpPr>
        <p:spPr bwMode="auto">
          <a:xfrm flipV="1">
            <a:off x="1371600" y="1524000"/>
            <a:ext cx="73914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7" name="Text Box 16"/>
          <p:cNvSpPr txBox="1">
            <a:spLocks noChangeArrowheads="1"/>
          </p:cNvSpPr>
          <p:nvPr/>
        </p:nvSpPr>
        <p:spPr bwMode="auto">
          <a:xfrm>
            <a:off x="1366880" y="1540184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</a:rPr>
              <a:t>PHP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</a:rPr>
              <a:t>5.2.17 / 5.3.6</a:t>
            </a:r>
            <a:endParaRPr kumimoji="0" lang="en-US" sz="1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29" name="Line 19"/>
          <p:cNvSpPr>
            <a:spLocks noChangeShapeType="1"/>
          </p:cNvSpPr>
          <p:nvPr/>
        </p:nvSpPr>
        <p:spPr bwMode="auto">
          <a:xfrm>
            <a:off x="1371600" y="1143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30" name="Text Box 20"/>
          <p:cNvSpPr txBox="1">
            <a:spLocks noChangeArrowheads="1"/>
          </p:cNvSpPr>
          <p:nvPr/>
        </p:nvSpPr>
        <p:spPr bwMode="auto">
          <a:xfrm>
            <a:off x="1371600" y="1219200"/>
            <a:ext cx="3352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Apache 2.2.x</a:t>
            </a:r>
          </a:p>
        </p:txBody>
      </p:sp>
      <p:sp>
        <p:nvSpPr>
          <p:cNvPr id="13334" name="Text Box 26"/>
          <p:cNvSpPr txBox="1">
            <a:spLocks noChangeArrowheads="1"/>
          </p:cNvSpPr>
          <p:nvPr/>
        </p:nvSpPr>
        <p:spPr bwMode="auto">
          <a:xfrm>
            <a:off x="1371600" y="1905000"/>
            <a:ext cx="2479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MySQL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5.1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3338" name="Line 3"/>
          <p:cNvSpPr>
            <a:spLocks noChangeShapeType="1"/>
          </p:cNvSpPr>
          <p:nvPr/>
        </p:nvSpPr>
        <p:spPr bwMode="auto">
          <a:xfrm>
            <a:off x="1371600" y="3733800"/>
            <a:ext cx="5486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447800" y="5113492"/>
            <a:ext cx="1219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0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LAMP 2.0 build</a:t>
            </a: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>
            <a:off x="1447800" y="5105400"/>
            <a:ext cx="2362200" cy="0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1295400" y="2971800"/>
            <a:ext cx="76200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Apr    May    Jun    Jul    Aug   Sep   Oct-Dec   Jan-Mar12   Apr–Jun   Jul–Sep  </a:t>
            </a:r>
            <a:endParaRPr kumimoji="0" lang="en-US" sz="1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04-21-11</a:t>
            </a:r>
            <a:endParaRPr lang="en-US" dirty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838200" y="228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>
                <a:solidFill>
                  <a:schemeClr val="tx2"/>
                </a:solidFill>
                <a:latin typeface="Arial" charset="0"/>
              </a:rPr>
              <a:t>Portal Roadmap – 18 month</a:t>
            </a:r>
          </a:p>
        </p:txBody>
      </p:sp>
      <p:sp>
        <p:nvSpPr>
          <p:cNvPr id="15364" name="Line 3"/>
          <p:cNvSpPr>
            <a:spLocks noChangeShapeType="1"/>
          </p:cNvSpPr>
          <p:nvPr/>
        </p:nvSpPr>
        <p:spPr bwMode="auto">
          <a:xfrm>
            <a:off x="1371600" y="2286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371600" y="2286000"/>
            <a:ext cx="2012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CUWebAuth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2.0 available</a:t>
            </a:r>
          </a:p>
        </p:txBody>
      </p:sp>
      <p:sp>
        <p:nvSpPr>
          <p:cNvPr id="15366" name="Line 5"/>
          <p:cNvSpPr>
            <a:spLocks noChangeShapeType="1"/>
          </p:cNvSpPr>
          <p:nvPr/>
        </p:nvSpPr>
        <p:spPr bwMode="auto">
          <a:xfrm>
            <a:off x="1371600" y="1905000"/>
            <a:ext cx="7391400" cy="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1371600" y="1905000"/>
            <a:ext cx="190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uPortal </a:t>
            </a: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3.2.4 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GA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 rot="-5400000">
            <a:off x="-392907" y="1459707"/>
            <a:ext cx="2278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External/Industry Factors</a:t>
            </a:r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 rot="-5400000">
            <a:off x="-525463" y="4713288"/>
            <a:ext cx="2543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en-US" sz="2000" i="1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Internal Technology Development</a:t>
            </a:r>
          </a:p>
        </p:txBody>
      </p:sp>
      <p:sp>
        <p:nvSpPr>
          <p:cNvPr id="15370" name="Line 9"/>
          <p:cNvSpPr>
            <a:spLocks noChangeShapeType="1"/>
          </p:cNvSpPr>
          <p:nvPr/>
        </p:nvSpPr>
        <p:spPr bwMode="auto">
          <a:xfrm flipV="1">
            <a:off x="1371600" y="1524000"/>
            <a:ext cx="73914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1" name="Text Box 10"/>
          <p:cNvSpPr txBox="1">
            <a:spLocks noChangeArrowheads="1"/>
          </p:cNvSpPr>
          <p:nvPr/>
        </p:nvSpPr>
        <p:spPr bwMode="auto">
          <a:xfrm>
            <a:off x="1371600" y="15240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uPortal 2.6.1 GA</a:t>
            </a:r>
          </a:p>
        </p:txBody>
      </p:sp>
      <p:sp>
        <p:nvSpPr>
          <p:cNvPr id="15372" name="Line 11"/>
          <p:cNvSpPr>
            <a:spLocks noChangeShapeType="1"/>
          </p:cNvSpPr>
          <p:nvPr/>
        </p:nvSpPr>
        <p:spPr bwMode="auto">
          <a:xfrm flipV="1">
            <a:off x="1371600" y="3886200"/>
            <a:ext cx="2057400" cy="127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1371600" y="3916362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err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uPortal</a:t>
            </a:r>
            <a:r>
              <a:rPr kumimoji="0" lang="en-US" sz="1200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2.5.3 in production</a:t>
            </a:r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1295400" y="4800600"/>
            <a:ext cx="1524000" cy="0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>
            <a:off x="2895600" y="4800600"/>
            <a:ext cx="5867400" cy="0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1295400" y="4868708"/>
            <a:ext cx="129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uPortal 3.2.2 in stabilization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1295400" y="5257800"/>
            <a:ext cx="28344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Content creation, release to campus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1295400" y="2971800"/>
            <a:ext cx="76200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smtClean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Apr    May    Jun    Jul    Aug   Sep   Oct-Dec   Jan-Mar12   Apr–Jun   Jul–Sep  </a:t>
            </a:r>
            <a:endParaRPr kumimoji="0" lang="en-US" sz="1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2895600" y="4876800"/>
            <a:ext cx="4114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200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myCornell full production</a:t>
            </a:r>
            <a:endParaRPr kumimoji="0" lang="en-US" sz="12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hosting members?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Are there better approaches for communicating information?</a:t>
            </a:r>
          </a:p>
          <a:p>
            <a:r>
              <a:rPr lang="en-US" sz="2400" dirty="0" smtClean="0"/>
              <a:t>If there was an on-line forum, would you use it?</a:t>
            </a:r>
          </a:p>
          <a:p>
            <a:r>
              <a:rPr lang="en-US" sz="2400" dirty="0" smtClean="0"/>
              <a:t>Any interest in a newsletter?</a:t>
            </a:r>
          </a:p>
          <a:p>
            <a:r>
              <a:rPr lang="en-US" sz="2400" dirty="0" smtClean="0"/>
              <a:t>Future agenda items?</a:t>
            </a:r>
          </a:p>
        </p:txBody>
      </p:sp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Closing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Questions?</a:t>
            </a:r>
          </a:p>
          <a:p>
            <a:pPr lvl="1"/>
            <a:endParaRPr lang="en-US" smtClean="0"/>
          </a:p>
        </p:txBody>
      </p:sp>
      <p:sp>
        <p:nvSpPr>
          <p:cNvPr id="327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</a:p>
          <a:p>
            <a:r>
              <a:rPr lang="en-US" dirty="0" smtClean="0"/>
              <a:t>Housekeeping</a:t>
            </a:r>
          </a:p>
          <a:p>
            <a:r>
              <a:rPr lang="en-US" dirty="0" smtClean="0"/>
              <a:t>Security</a:t>
            </a:r>
          </a:p>
          <a:p>
            <a:r>
              <a:rPr lang="en-US" dirty="0" smtClean="0"/>
              <a:t>Review roadmaps</a:t>
            </a:r>
          </a:p>
          <a:p>
            <a:r>
              <a:rPr lang="en-US" dirty="0" smtClean="0"/>
              <a:t>Questions for audience</a:t>
            </a:r>
          </a:p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495800"/>
          </a:xfrm>
        </p:spPr>
        <p:txBody>
          <a:bodyPr/>
          <a:lstStyle/>
          <a:p>
            <a:r>
              <a:rPr lang="en-US" sz="2400" dirty="0" smtClean="0"/>
              <a:t>Donna Taber (service owner)</a:t>
            </a:r>
          </a:p>
          <a:p>
            <a:pPr lvl="1"/>
            <a:r>
              <a:rPr lang="en-US" sz="2000" dirty="0" err="1" smtClean="0"/>
              <a:t>CommonSpot</a:t>
            </a:r>
            <a:r>
              <a:rPr lang="en-US" sz="2000" dirty="0" smtClean="0"/>
              <a:t>, ColdFusion, LAMP, Static, and Portal</a:t>
            </a:r>
          </a:p>
          <a:p>
            <a:r>
              <a:rPr lang="en-US" sz="2400" dirty="0" smtClean="0"/>
              <a:t>Nathan Reimer (service manager)</a:t>
            </a:r>
          </a:p>
          <a:p>
            <a:pPr lvl="1"/>
            <a:r>
              <a:rPr lang="en-US" sz="2000" dirty="0" err="1" smtClean="0"/>
              <a:t>CommonSpot</a:t>
            </a:r>
            <a:r>
              <a:rPr lang="en-US" sz="2000" dirty="0" smtClean="0"/>
              <a:t> and ColdFusion</a:t>
            </a:r>
          </a:p>
          <a:p>
            <a:r>
              <a:rPr lang="en-US" sz="2400" dirty="0" smtClean="0"/>
              <a:t>Jon Atherton (service manager)</a:t>
            </a:r>
          </a:p>
          <a:p>
            <a:pPr lvl="1"/>
            <a:r>
              <a:rPr lang="en-US" sz="2000" dirty="0" smtClean="0"/>
              <a:t>LAMP, Static, and Portal</a:t>
            </a:r>
          </a:p>
          <a:p>
            <a:r>
              <a:rPr lang="en-US" sz="2400" dirty="0" smtClean="0"/>
              <a:t>Service Support team</a:t>
            </a:r>
          </a:p>
          <a:p>
            <a:pPr lvl="1"/>
            <a:r>
              <a:rPr lang="en-US" sz="1600" dirty="0" smtClean="0"/>
              <a:t>Those who monitor and support webservices@cornell.edu</a:t>
            </a:r>
          </a:p>
          <a:p>
            <a:pPr lvl="1"/>
            <a:r>
              <a:rPr lang="en-US" sz="1600" dirty="0" smtClean="0"/>
              <a:t>DBAs</a:t>
            </a:r>
          </a:p>
          <a:p>
            <a:pPr lvl="1"/>
            <a:r>
              <a:rPr lang="en-US" sz="1600" dirty="0" smtClean="0"/>
              <a:t>Communication &amp; Outreach</a:t>
            </a:r>
          </a:p>
          <a:p>
            <a:pPr lvl="1"/>
            <a:r>
              <a:rPr lang="en-US" sz="1600" dirty="0" smtClean="0"/>
              <a:t>NOC (Network Operation Center)</a:t>
            </a:r>
          </a:p>
          <a:p>
            <a:pPr lvl="1"/>
            <a:r>
              <a:rPr lang="en-US" sz="1600" dirty="0" smtClean="0"/>
              <a:t>Security</a:t>
            </a:r>
          </a:p>
          <a:p>
            <a:pPr lvl="1"/>
            <a:endParaRPr lang="en-US" sz="1600" dirty="0" smtClean="0"/>
          </a:p>
        </p:txBody>
      </p:sp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dirty="0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Housekeeping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8001000" cy="4114800"/>
          </a:xfrm>
        </p:spPr>
        <p:txBody>
          <a:bodyPr/>
          <a:lstStyle/>
          <a:p>
            <a:r>
              <a:rPr lang="en-US" dirty="0" smtClean="0"/>
              <a:t>Renewals</a:t>
            </a:r>
          </a:p>
          <a:p>
            <a:r>
              <a:rPr lang="en-US" dirty="0" smtClean="0"/>
              <a:t>Rate information</a:t>
            </a:r>
          </a:p>
          <a:p>
            <a:pPr lvl="1"/>
            <a:r>
              <a:rPr lang="en-US" dirty="0" smtClean="0"/>
              <a:t>Web Hosting Custom Support $72/hr (FY11 rate: $85/hr)</a:t>
            </a:r>
          </a:p>
          <a:p>
            <a:pPr lvl="1"/>
            <a:r>
              <a:rPr lang="en-US" dirty="0" smtClean="0"/>
              <a:t>CMS Hosting: $2,000/yr (no change from FY11)</a:t>
            </a:r>
          </a:p>
          <a:p>
            <a:pPr lvl="2"/>
            <a:r>
              <a:rPr lang="en-US" dirty="0" smtClean="0"/>
              <a:t>License only: $800/yr (no change from FY11)  </a:t>
            </a:r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10-28-08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and </a:t>
            </a:r>
            <a:r>
              <a:rPr lang="en-US" dirty="0" err="1" smtClean="0"/>
              <a:t>CUWebAuth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The IT </a:t>
            </a:r>
            <a:r>
              <a:rPr lang="en-US" sz="2000" dirty="0" smtClean="0"/>
              <a:t>Security Office </a:t>
            </a:r>
            <a:r>
              <a:rPr lang="en-US" sz="2000" dirty="0"/>
              <a:t>considers SSL a requirement for </a:t>
            </a:r>
            <a:r>
              <a:rPr lang="en-US" sz="2000" dirty="0" err="1"/>
              <a:t>CUWebAuth</a:t>
            </a:r>
            <a:r>
              <a:rPr lang="en-US" sz="2000" dirty="0"/>
              <a:t>-protected sites, particularly if the information available on the site is sensitive or confidential.  Unencrypted sites are vulnerable to session </a:t>
            </a:r>
            <a:r>
              <a:rPr lang="en-US" sz="2000" dirty="0" err="1"/>
              <a:t>highjacking</a:t>
            </a:r>
            <a:r>
              <a:rPr lang="en-US" sz="2000" dirty="0"/>
              <a:t>, an exploit that has become trivial with the release of tools such as </a:t>
            </a:r>
            <a:r>
              <a:rPr lang="en-US" sz="2000" dirty="0" err="1"/>
              <a:t>Firesheep</a:t>
            </a:r>
            <a:r>
              <a:rPr lang="en-US" sz="2000" dirty="0"/>
              <a:t>, a Firefox plug-in.  In most cases if the site is important enough to require authentication, the information available through the site is important enough to protect further by applying the SSL certificate.</a:t>
            </a:r>
          </a:p>
          <a:p>
            <a:r>
              <a:rPr lang="en-US" sz="2000" dirty="0"/>
              <a:t>If you believe your application does not require SSL, there is an exception process. The IT Security Office will ask you to specify the reason for the exception when you submit a request for a </a:t>
            </a:r>
            <a:r>
              <a:rPr lang="en-US" sz="2000" dirty="0" err="1"/>
              <a:t>ServiceID</a:t>
            </a:r>
            <a:r>
              <a:rPr lang="en-US" sz="2000" dirty="0"/>
              <a:t>. Although there is no formal approval process, the reason for exception will be reviewed and if there are questions the IT Security Office will contact you.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Confidential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 Security numbers</a:t>
            </a:r>
          </a:p>
          <a:p>
            <a:r>
              <a:rPr lang="en-US" dirty="0" smtClean="0"/>
              <a:t>Credit card numbers</a:t>
            </a:r>
          </a:p>
          <a:p>
            <a:r>
              <a:rPr lang="en-US" dirty="0" smtClean="0"/>
              <a:t>Driver’s license numbers</a:t>
            </a:r>
          </a:p>
          <a:p>
            <a:r>
              <a:rPr lang="en-US" dirty="0" smtClean="0"/>
              <a:t>Bank account numbers</a:t>
            </a:r>
          </a:p>
          <a:p>
            <a:r>
              <a:rPr lang="en-US" dirty="0" smtClean="0"/>
              <a:t>Protected health information as defined under HIPPA, the U.S. Health Insurance Portability and Accountability Act.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837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Survey</a:t>
            </a:r>
          </a:p>
          <a:p>
            <a:pPr lvl="1"/>
            <a:r>
              <a:rPr lang="en-US" dirty="0" smtClean="0"/>
              <a:t>40 (out of 233) completed responses to date</a:t>
            </a:r>
          </a:p>
          <a:p>
            <a:pPr lvl="1"/>
            <a:r>
              <a:rPr lang="en-US" dirty="0" smtClean="0"/>
              <a:t>Deadline was extended until 4/29. </a:t>
            </a:r>
            <a:endParaRPr lang="en-US" smtClean="0"/>
          </a:p>
          <a:p>
            <a:pPr lvl="1"/>
            <a:r>
              <a:rPr lang="en-US" smtClean="0"/>
              <a:t>Need </a:t>
            </a:r>
            <a:r>
              <a:rPr lang="en-US" dirty="0" smtClean="0"/>
              <a:t>more time?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2507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Cornell engaged with </a:t>
            </a:r>
            <a:r>
              <a:rPr lang="en-US" dirty="0" err="1" smtClean="0"/>
              <a:t>TrustWave</a:t>
            </a:r>
            <a:r>
              <a:rPr lang="en-US" dirty="0" smtClean="0"/>
              <a:t> for scanning</a:t>
            </a:r>
          </a:p>
          <a:p>
            <a:r>
              <a:rPr lang="en-US" dirty="0" smtClean="0"/>
              <a:t>Outsourcing all credit card processing including shopping carts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6976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patching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environments are being patched up to Apache 2.2.17 over the next several weeks</a:t>
            </a:r>
          </a:p>
          <a:p>
            <a:r>
              <a:rPr lang="en-US" dirty="0" smtClean="0"/>
              <a:t>This includes supporting libraries such as the current version of </a:t>
            </a:r>
            <a:r>
              <a:rPr lang="en-US" dirty="0" err="1" smtClean="0"/>
              <a:t>ModSSL</a:t>
            </a:r>
            <a:r>
              <a:rPr lang="en-US" dirty="0" smtClean="0"/>
              <a:t>, CUWA and others</a:t>
            </a:r>
          </a:p>
          <a:p>
            <a:r>
              <a:rPr lang="en-US" dirty="0" smtClean="0"/>
              <a:t>OS Patching coming up too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10-28-08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Contemporary">
  <a:themeElements>
    <a:clrScheme name="">
      <a:dk1>
        <a:srgbClr val="FFFFFF"/>
      </a:dk1>
      <a:lt1>
        <a:srgbClr val="FFFFFF"/>
      </a:lt1>
      <a:dk2>
        <a:srgbClr val="CBCBCB"/>
      </a:dk2>
      <a:lt2>
        <a:srgbClr val="000000"/>
      </a:lt2>
      <a:accent1>
        <a:srgbClr val="009999"/>
      </a:accent1>
      <a:accent2>
        <a:srgbClr val="FF0066"/>
      </a:accent2>
      <a:accent3>
        <a:srgbClr val="FFFFFF"/>
      </a:accent3>
      <a:accent4>
        <a:srgbClr val="DADADA"/>
      </a:accent4>
      <a:accent5>
        <a:srgbClr val="AACACA"/>
      </a:accent5>
      <a:accent6>
        <a:srgbClr val="E7005C"/>
      </a:accent6>
      <a:hlink>
        <a:srgbClr val="070014"/>
      </a:hlink>
      <a:folHlink>
        <a:srgbClr val="CBCBCB"/>
      </a:folHlink>
    </a:clrScheme>
    <a:fontScheme name="1_Contemporary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1_Contemporary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temporary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temporary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Tx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Infrastructure.5.2007.v3</Template>
  <TotalTime>55813</TotalTime>
  <Words>571</Words>
  <Application>Microsoft Office PowerPoint</Application>
  <PresentationFormat>On-screen Show (4:3)</PresentationFormat>
  <Paragraphs>145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1_Contemporary</vt:lpstr>
      <vt:lpstr>Custom Design</vt:lpstr>
      <vt:lpstr>1_Custom Design</vt:lpstr>
      <vt:lpstr>Default Design</vt:lpstr>
      <vt:lpstr>CIT Hosting User Group</vt:lpstr>
      <vt:lpstr>Agenda</vt:lpstr>
      <vt:lpstr>Introductions</vt:lpstr>
      <vt:lpstr>Housekeeping</vt:lpstr>
      <vt:lpstr>SSL and CUWebAuth</vt:lpstr>
      <vt:lpstr>Confidential data</vt:lpstr>
      <vt:lpstr>Survey</vt:lpstr>
      <vt:lpstr>PCI</vt:lpstr>
      <vt:lpstr>Ongoing patching</vt:lpstr>
      <vt:lpstr>Service Roadmaps</vt:lpstr>
      <vt:lpstr>Slide 11</vt:lpstr>
      <vt:lpstr>Slide 12</vt:lpstr>
      <vt:lpstr>Slide 13</vt:lpstr>
      <vt:lpstr>Slide 14</vt:lpstr>
      <vt:lpstr>Slide 15</vt:lpstr>
      <vt:lpstr>Questions for hosting members?</vt:lpstr>
      <vt:lpstr>Closing</vt:lpstr>
    </vt:vector>
  </TitlesOfParts>
  <Company>CIT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 Hosting User Group</dc:title>
  <dc:creator>Jon Atherton</dc:creator>
  <cp:lastModifiedBy>Nathan Reimer</cp:lastModifiedBy>
  <cp:revision>1732</cp:revision>
  <dcterms:created xsi:type="dcterms:W3CDTF">2010-10-21T16:49:17Z</dcterms:created>
  <dcterms:modified xsi:type="dcterms:W3CDTF">2011-05-03T12:55:23Z</dcterms:modified>
</cp:coreProperties>
</file>