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" initials="R" lastIdx="22" clrIdx="0"/>
  <p:cmAuthor id="1" name="Clint  Hervert" initials="CH" lastIdx="0" clrIdx="1"/>
  <p:cmAuthor id="2" name="Hervert, Clinton J" initials="HCJ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8B20"/>
    <a:srgbClr val="191919"/>
    <a:srgbClr val="004080"/>
    <a:srgbClr val="FFFF66"/>
    <a:srgbClr val="FFFFE1"/>
    <a:srgbClr val="FFF3F3"/>
    <a:srgbClr val="800040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71" autoAdjust="0"/>
  </p:normalViewPr>
  <p:slideViewPr>
    <p:cSldViewPr snapToGrid="0">
      <p:cViewPr>
        <p:scale>
          <a:sx n="23" d="100"/>
          <a:sy n="23" d="100"/>
        </p:scale>
        <p:origin x="-1256" y="-136"/>
      </p:cViewPr>
      <p:guideLst>
        <p:guide orient="horz" pos="717"/>
        <p:guide orient="horz" pos="19632"/>
        <p:guide orient="horz" pos="3729"/>
        <p:guide orient="horz" pos="2129"/>
        <p:guide pos="6376"/>
        <p:guide pos="7210"/>
        <p:guide pos="13124"/>
        <p:guide pos="21030"/>
        <p:guide pos="986"/>
        <p:guide pos="13997"/>
        <p:guide pos="20197"/>
        <p:guide pos="264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75" cy="464878"/>
          </a:xfrm>
          <a:prstGeom prst="rect">
            <a:avLst/>
          </a:prstGeom>
        </p:spPr>
        <p:txBody>
          <a:bodyPr vert="horz" wrap="square" lIns="17721" tIns="8861" rIns="17721" bIns="8861" numCol="1" anchor="t" anchorCtr="0" compatLnSpc="1">
            <a:prstTxWarp prst="textNoShape">
              <a:avLst/>
            </a:prstTxWarp>
          </a:bodyPr>
          <a:lstStyle>
            <a:lvl1pPr>
              <a:defRPr sz="200" dirty="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073" y="0"/>
            <a:ext cx="3037637" cy="464878"/>
          </a:xfrm>
          <a:prstGeom prst="rect">
            <a:avLst/>
          </a:prstGeom>
        </p:spPr>
        <p:txBody>
          <a:bodyPr vert="horz" wrap="square" lIns="17721" tIns="8861" rIns="17721" bIns="8861" numCol="1" anchor="t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 pitchFamily="34" charset="0"/>
              </a:defRPr>
            </a:lvl1pPr>
          </a:lstStyle>
          <a:p>
            <a:fld id="{151E9839-1F18-4B13-9A76-16DC881CC402}" type="datetime1">
              <a:rPr lang="en-US"/>
              <a:pPr/>
              <a:t>3/29/16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17721" tIns="8861" rIns="17721" bIns="8861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175" y="4415906"/>
            <a:ext cx="5608050" cy="4183322"/>
          </a:xfrm>
          <a:prstGeom prst="rect">
            <a:avLst/>
          </a:prstGeom>
        </p:spPr>
        <p:txBody>
          <a:bodyPr vert="horz" wrap="square" lIns="17721" tIns="8861" rIns="17721" bIns="886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082"/>
            <a:ext cx="3037975" cy="464589"/>
          </a:xfrm>
          <a:prstGeom prst="rect">
            <a:avLst/>
          </a:prstGeom>
        </p:spPr>
        <p:txBody>
          <a:bodyPr vert="horz" wrap="square" lIns="17721" tIns="8861" rIns="17721" bIns="8861" numCol="1" anchor="b" anchorCtr="0" compatLnSpc="1">
            <a:prstTxWarp prst="textNoShape">
              <a:avLst/>
            </a:prstTxWarp>
          </a:bodyPr>
          <a:lstStyle>
            <a:lvl1pPr>
              <a:defRPr sz="200" dirty="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073" y="8830082"/>
            <a:ext cx="3037637" cy="464589"/>
          </a:xfrm>
          <a:prstGeom prst="rect">
            <a:avLst/>
          </a:prstGeom>
        </p:spPr>
        <p:txBody>
          <a:bodyPr vert="horz" wrap="square" lIns="17721" tIns="8861" rIns="17721" bIns="8861" numCol="1" anchor="b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 pitchFamily="34" charset="0"/>
              </a:defRPr>
            </a:lvl1pPr>
          </a:lstStyle>
          <a:p>
            <a:fld id="{B16D245B-031C-4BBA-8882-98F1E93B6D7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9501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900" dirty="0">
                <a:solidFill>
                  <a:srgbClr val="000000"/>
                </a:solidFill>
              </a:rPr>
              <a:t>Copyright Colin Purrington (</a:t>
            </a:r>
            <a:r>
              <a:rPr lang="en-US" sz="1900" dirty="0">
                <a:solidFill>
                  <a:srgbClr val="000000"/>
                </a:solidFill>
                <a:latin typeface="Times New Roman" pitchFamily="18" charset="0"/>
              </a:rPr>
              <a:t>http://colinpurrington.com/tips/academic/posterdesign).</a:t>
            </a:r>
            <a:endParaRPr lang="en-US" sz="19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1DFA2C-A1C0-4376-BD31-2F0FF479F8CD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570" y="10226675"/>
            <a:ext cx="37308064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136" y="18653126"/>
            <a:ext cx="30724929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C5551A-38C1-427E-8F60-C15A50F646E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84945A-2BE7-4D64-A32B-3670CF3215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3298" y="2925763"/>
            <a:ext cx="9326336" cy="26335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568" y="2925763"/>
            <a:ext cx="27851100" cy="26335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E51B1-08CD-4C17-B523-9180B9E0F8D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83C1D-9DF6-448B-8D74-16293622F0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439"/>
            <a:ext cx="37308064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539"/>
            <a:ext cx="37308064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D9A6E-EBAA-4323-8636-BCE543692EE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570" y="9510714"/>
            <a:ext cx="18588717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10914" y="9510714"/>
            <a:ext cx="18588718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1D9E17-6677-45A9-B087-C1D3AFAB552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4" y="1317625"/>
            <a:ext cx="39501536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833" y="7369176"/>
            <a:ext cx="19392900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833" y="10439401"/>
            <a:ext cx="19392900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664" y="7369176"/>
            <a:ext cx="19399704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664" y="10439401"/>
            <a:ext cx="19399704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7BA283-9D4C-4014-9D5F-E546336BCA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BEB02F-02D1-4206-9C61-1925FDE6F63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F1A273-C953-486D-BD2A-3A2F4E1FDFA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3" y="1311275"/>
            <a:ext cx="1443990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968" y="1311276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833" y="6888163"/>
            <a:ext cx="1443990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E115FE-3E3F-425D-8879-13D21E77772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437" y="23042563"/>
            <a:ext cx="26335264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437" y="2941639"/>
            <a:ext cx="26335264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437" y="25763539"/>
            <a:ext cx="26335264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792A03-43A9-4FF4-B553-EC58E7C4821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1569" y="2926080"/>
            <a:ext cx="37308064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7557" tIns="203779" rIns="407557" bIns="2037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569" y="9511393"/>
            <a:ext cx="37308064" cy="19749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1568" y="29992320"/>
            <a:ext cx="9144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>
              <a:defRPr sz="6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6433" y="29992320"/>
            <a:ext cx="13898336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ctr">
              <a:defRPr sz="6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5633" y="29992320"/>
            <a:ext cx="9144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r">
              <a:defRPr sz="6200">
                <a:latin typeface="Times New Roman" pitchFamily="18" charset="0"/>
              </a:defRPr>
            </a:lvl1pPr>
          </a:lstStyle>
          <a:p>
            <a:fld id="{107BDD87-23D7-47AE-9138-575F4E59A0D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+mj-lt"/>
          <a:ea typeface="MS PGothic" pitchFamily="34" charset="-128"/>
          <a:cs typeface="ＭＳ Ｐゴシック" pitchFamily="-65" charset="-128"/>
        </a:defRPr>
      </a:lvl1pPr>
      <a:lvl2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MS PGothic" pitchFamily="34" charset="-128"/>
          <a:cs typeface="ＭＳ Ｐゴシック" pitchFamily="-65" charset="-128"/>
        </a:defRPr>
      </a:lvl2pPr>
      <a:lvl3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MS PGothic" pitchFamily="34" charset="-128"/>
          <a:cs typeface="ＭＳ Ｐゴシック" pitchFamily="-65" charset="-128"/>
        </a:defRPr>
      </a:lvl3pPr>
      <a:lvl4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MS PGothic" pitchFamily="34" charset="-128"/>
          <a:cs typeface="ＭＳ Ｐゴシック" pitchFamily="-65" charset="-128"/>
        </a:defRPr>
      </a:lvl4pPr>
      <a:lvl5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MS PGothic" pitchFamily="34" charset="-128"/>
          <a:cs typeface="ＭＳ Ｐゴシック" pitchFamily="-65" charset="-128"/>
        </a:defRPr>
      </a:lvl5pPr>
      <a:lvl6pPr marL="4572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6pPr>
      <a:lvl7pPr marL="9144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7pPr>
      <a:lvl8pPr marL="13716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8pPr>
      <a:lvl9pPr marL="18288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9pPr>
    </p:titleStyle>
    <p:bodyStyle>
      <a:lvl1pPr marL="1528763" indent="-1528763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  <a:ea typeface="MS PGothic" pitchFamily="34" charset="-128"/>
          <a:cs typeface="ＭＳ Ｐゴシック" pitchFamily="-65" charset="-128"/>
        </a:defRPr>
      </a:lvl1pPr>
      <a:lvl2pPr marL="3311525" indent="-1273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12500">
          <a:solidFill>
            <a:schemeClr val="tx1"/>
          </a:solidFill>
          <a:latin typeface="+mn-lt"/>
          <a:ea typeface="MS PGothic" pitchFamily="34" charset="-128"/>
        </a:defRPr>
      </a:lvl2pPr>
      <a:lvl3pPr marL="5094288" indent="-1019175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0700">
          <a:solidFill>
            <a:schemeClr val="tx1"/>
          </a:solidFill>
          <a:latin typeface="+mn-lt"/>
          <a:ea typeface="MS PGothic" pitchFamily="34" charset="-128"/>
        </a:defRPr>
      </a:lvl3pPr>
      <a:lvl4pPr marL="7132638" indent="-1019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8900">
          <a:solidFill>
            <a:schemeClr val="tx1"/>
          </a:solidFill>
          <a:latin typeface="+mn-lt"/>
          <a:ea typeface="MS PGothic" pitchFamily="34" charset="-128"/>
        </a:defRPr>
      </a:lvl4pPr>
      <a:lvl5pPr marL="9169400" indent="-1017588" algn="l" defTabSz="4075113" rtl="0" eaLnBrk="0" fontAlgn="base" hangingPunct="0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MS PGothic" pitchFamily="34" charset="-128"/>
        </a:defRPr>
      </a:lvl5pPr>
      <a:lvl6pPr marL="96266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6pPr>
      <a:lvl7pPr marL="100838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7pPr>
      <a:lvl8pPr marL="105410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8pPr>
      <a:lvl9pPr marL="109982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307873" y="5948409"/>
            <a:ext cx="9890433" cy="854010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>
            <a:noAutofit/>
          </a:bodyPr>
          <a:lstStyle/>
          <a:p>
            <a:pPr algn="ctr">
              <a:lnSpc>
                <a:spcPts val="3000"/>
              </a:lnSpc>
              <a:spcBef>
                <a:spcPct val="10000"/>
              </a:spcBef>
              <a:tabLst>
                <a:tab pos="500063" algn="l"/>
              </a:tabLst>
            </a:pPr>
            <a:r>
              <a:rPr lang="en-US" sz="4000" b="1" dirty="0" smtClean="0">
                <a:latin typeface="+mn-lt"/>
              </a:rPr>
              <a:t>Introduction</a:t>
            </a:r>
            <a:endParaRPr lang="en-US" sz="4000" b="1" dirty="0" smtClean="0">
              <a:latin typeface="+mn-lt"/>
            </a:endParaRPr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331308" y="20111558"/>
            <a:ext cx="9864232" cy="12523837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 anchor="t" anchorCtr="1"/>
          <a:lstStyle/>
          <a:p>
            <a:pPr>
              <a:lnSpc>
                <a:spcPts val="3000"/>
              </a:lnSpc>
              <a:spcBef>
                <a:spcPct val="10000"/>
              </a:spcBef>
              <a:tabLst>
                <a:tab pos="508000" algn="l"/>
              </a:tabLst>
            </a:pPr>
            <a:r>
              <a:rPr lang="en-US" sz="4000" b="1" dirty="0" smtClean="0">
                <a:latin typeface="+mn-lt"/>
              </a:rPr>
              <a:t>Method and Materials</a:t>
            </a:r>
            <a:r>
              <a:rPr lang="en-US" sz="2800" dirty="0" smtClean="0">
                <a:latin typeface="+mn-lt"/>
              </a:rPr>
              <a:t> </a:t>
            </a:r>
          </a:p>
          <a:p>
            <a:pPr>
              <a:lnSpc>
                <a:spcPts val="3000"/>
              </a:lnSpc>
              <a:spcBef>
                <a:spcPct val="10000"/>
              </a:spcBef>
              <a:tabLst>
                <a:tab pos="508000" algn="l"/>
              </a:tabLst>
            </a:pPr>
            <a:endParaRPr lang="en-US" sz="2800" dirty="0" smtClean="0">
              <a:latin typeface="+mn-lt"/>
            </a:endParaRPr>
          </a:p>
        </p:txBody>
      </p:sp>
      <p:sp>
        <p:nvSpPr>
          <p:cNvPr id="14342" name="Text Box 16"/>
          <p:cNvSpPr txBox="1">
            <a:spLocks noChangeArrowheads="1"/>
          </p:cNvSpPr>
          <p:nvPr/>
        </p:nvSpPr>
        <p:spPr bwMode="auto">
          <a:xfrm>
            <a:off x="33351539" y="30679697"/>
            <a:ext cx="10233992" cy="2033727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/>
          <a:lstStyle/>
          <a:p>
            <a:pPr algn="ctr">
              <a:spcBef>
                <a:spcPts val="600"/>
              </a:spcBef>
            </a:pPr>
            <a:r>
              <a:rPr lang="en-US" sz="4000" b="1" dirty="0" smtClean="0">
                <a:solidFill>
                  <a:srgbClr val="000000"/>
                </a:solidFill>
                <a:latin typeface="+mn-lt"/>
              </a:rPr>
              <a:t>Acknowledgments</a:t>
            </a:r>
            <a:endParaRPr lang="en-US" sz="4000" b="1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344" name="Text Box 13"/>
          <p:cNvSpPr txBox="1">
            <a:spLocks noChangeArrowheads="1"/>
          </p:cNvSpPr>
          <p:nvPr/>
        </p:nvSpPr>
        <p:spPr bwMode="auto">
          <a:xfrm>
            <a:off x="33351538" y="5912927"/>
            <a:ext cx="10272478" cy="6746783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/>
          <a:lstStyle/>
          <a:p>
            <a:pPr algn="ctr">
              <a:spcBef>
                <a:spcPct val="50000"/>
              </a:spcBef>
              <a:tabLst>
                <a:tab pos="635000" algn="l"/>
              </a:tabLst>
            </a:pPr>
            <a:r>
              <a:rPr lang="en-US" sz="4000" b="1" dirty="0" smtClean="0">
                <a:solidFill>
                  <a:srgbClr val="000000"/>
                </a:solidFill>
                <a:latin typeface="+mn-lt"/>
              </a:rPr>
              <a:t>Summary of Results</a:t>
            </a:r>
          </a:p>
          <a:p>
            <a:pPr>
              <a:spcBef>
                <a:spcPct val="50000"/>
              </a:spcBef>
              <a:tabLst>
                <a:tab pos="635000" algn="l"/>
              </a:tabLst>
            </a:pPr>
            <a:endParaRPr lang="en-US" sz="3000" dirty="0" smtClean="0">
              <a:solidFill>
                <a:srgbClr val="000000"/>
              </a:solidFill>
              <a:latin typeface="+mn-lt"/>
            </a:endParaRPr>
          </a:p>
          <a:p>
            <a:pPr algn="ctr">
              <a:spcBef>
                <a:spcPct val="50000"/>
              </a:spcBef>
              <a:tabLst>
                <a:tab pos="635000" algn="l"/>
              </a:tabLst>
            </a:pPr>
            <a:endParaRPr lang="en-US" sz="40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346" name="Text Box 15"/>
          <p:cNvSpPr txBox="1">
            <a:spLocks noChangeArrowheads="1"/>
          </p:cNvSpPr>
          <p:nvPr/>
        </p:nvSpPr>
        <p:spPr bwMode="auto">
          <a:xfrm>
            <a:off x="33351539" y="12833131"/>
            <a:ext cx="10308758" cy="1023182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/>
          <a:lstStyle/>
          <a:p>
            <a:pPr marL="500063" indent="-500063"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000000"/>
                </a:solidFill>
                <a:latin typeface="+mn-lt"/>
              </a:rPr>
              <a:t>Conclusions and Significance of Results</a:t>
            </a:r>
          </a:p>
          <a:p>
            <a:pPr>
              <a:spcBef>
                <a:spcPct val="50000"/>
              </a:spcBef>
            </a:pPr>
            <a:endParaRPr lang="en-US" sz="3000" dirty="0" smtClean="0">
              <a:solidFill>
                <a:srgbClr val="000000"/>
              </a:solidFill>
              <a:latin typeface="+mn-lt"/>
            </a:endParaRPr>
          </a:p>
          <a:p>
            <a:pPr marL="500063" indent="-500063">
              <a:spcBef>
                <a:spcPct val="50000"/>
              </a:spcBef>
            </a:pPr>
            <a:endParaRPr lang="en-US" sz="4000" b="1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Rectangle 180"/>
          <p:cNvSpPr>
            <a:spLocks noChangeArrowheads="1"/>
          </p:cNvSpPr>
          <p:nvPr/>
        </p:nvSpPr>
        <p:spPr bwMode="auto">
          <a:xfrm>
            <a:off x="0" y="-377129"/>
            <a:ext cx="43891200" cy="6186309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3200" b="1" dirty="0" smtClean="0">
                <a:ln>
                  <a:solidFill>
                    <a:schemeClr val="bg1"/>
                  </a:solidFill>
                </a:ln>
                <a:latin typeface="Arial Rounded MT Bold" pitchFamily="34" charset="0"/>
                <a:ea typeface="ＭＳ Ｐゴシック" charset="0"/>
                <a:cs typeface="Calibri"/>
              </a:rPr>
              <a:t>     </a:t>
            </a:r>
          </a:p>
          <a:p>
            <a:pPr algn="ctr">
              <a:defRPr/>
            </a:pPr>
            <a:endParaRPr lang="en-US" sz="13200" b="1" dirty="0">
              <a:ln>
                <a:solidFill>
                  <a:schemeClr val="bg1"/>
                </a:solidFill>
              </a:ln>
              <a:latin typeface="Arial Rounded MT Bold" pitchFamily="34" charset="0"/>
              <a:ea typeface="ＭＳ Ｐゴシック" charset="0"/>
              <a:cs typeface="Calibri"/>
            </a:endParaRPr>
          </a:p>
          <a:p>
            <a:pPr algn="ctr">
              <a:defRPr/>
            </a:pPr>
            <a:endParaRPr lang="en-US" sz="13200" b="1" dirty="0">
              <a:ln>
                <a:solidFill>
                  <a:schemeClr val="bg1"/>
                </a:solidFill>
              </a:ln>
              <a:latin typeface="Arial Rounded MT Bold" pitchFamily="34" charset="0"/>
              <a:ea typeface="ＭＳ Ｐゴシック" charset="0"/>
              <a:cs typeface="Calibri"/>
            </a:endParaRPr>
          </a:p>
        </p:txBody>
      </p:sp>
      <p:pic>
        <p:nvPicPr>
          <p:cNvPr id="14353" name="Picture 17" descr="http://protectingourwaters.files.wordpress.com/2011/04/cornell-university-logo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60991" y="270730"/>
            <a:ext cx="2992694" cy="2992694"/>
          </a:xfrm>
          <a:prstGeom prst="rect">
            <a:avLst/>
          </a:prstGeom>
          <a:noFill/>
        </p:spPr>
      </p:pic>
      <p:pic>
        <p:nvPicPr>
          <p:cNvPr id="15" name="Picture Placeholder 5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r="-2434" b="-3498"/>
          <a:stretch/>
        </p:blipFill>
        <p:spPr>
          <a:xfrm>
            <a:off x="40173160" y="232675"/>
            <a:ext cx="2834311" cy="303074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53684" y="1325315"/>
            <a:ext cx="35946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TITLE</a:t>
            </a:r>
            <a:endParaRPr lang="en-US" sz="8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345" name="Text Box 14"/>
          <p:cNvSpPr txBox="1">
            <a:spLocks noChangeArrowheads="1"/>
          </p:cNvSpPr>
          <p:nvPr/>
        </p:nvSpPr>
        <p:spPr bwMode="auto">
          <a:xfrm>
            <a:off x="917575" y="3347791"/>
            <a:ext cx="41890791" cy="2422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274320" tIns="274320" rIns="274320" bIns="274320" anchor="ctr">
            <a:spAutoFit/>
          </a:bodyPr>
          <a:lstStyle/>
          <a:p>
            <a:pPr algn="ctr">
              <a:lnSpc>
                <a:spcPts val="5000"/>
              </a:lnSpc>
              <a:spcBef>
                <a:spcPct val="50000"/>
              </a:spcBef>
              <a:spcAft>
                <a:spcPts val="600"/>
              </a:spcAft>
            </a:pPr>
            <a:r>
              <a:rPr lang="en-US" sz="6000" i="1" dirty="0" smtClean="0">
                <a:solidFill>
                  <a:schemeClr val="bg1"/>
                </a:solidFill>
              </a:rPr>
              <a:t>Author List</a:t>
            </a:r>
            <a:endParaRPr lang="en-US" sz="6000" i="1" dirty="0" smtClean="0">
              <a:solidFill>
                <a:schemeClr val="bg1"/>
              </a:solidFill>
            </a:endParaRPr>
          </a:p>
          <a:p>
            <a:pPr algn="ctr">
              <a:lnSpc>
                <a:spcPts val="5000"/>
              </a:lnSpc>
              <a:spcBef>
                <a:spcPct val="50000"/>
              </a:spcBef>
              <a:spcAft>
                <a:spcPts val="600"/>
              </a:spcAft>
            </a:pPr>
            <a:r>
              <a:rPr lang="en-US" sz="6000" i="1" dirty="0" smtClean="0">
                <a:solidFill>
                  <a:schemeClr val="bg1"/>
                </a:solidFill>
              </a:rPr>
              <a:t>(Milk </a:t>
            </a:r>
            <a:r>
              <a:rPr lang="en-US" sz="6000" i="1" dirty="0" smtClean="0">
                <a:solidFill>
                  <a:schemeClr val="bg1"/>
                </a:solidFill>
              </a:rPr>
              <a:t>Quality </a:t>
            </a:r>
            <a:r>
              <a:rPr lang="en-US" sz="6000" i="1" dirty="0" smtClean="0">
                <a:solidFill>
                  <a:schemeClr val="bg1"/>
                </a:solidFill>
              </a:rPr>
              <a:t>Improvement Program or Food Safety Laboratory), </a:t>
            </a:r>
            <a:r>
              <a:rPr lang="en-US" sz="6000" i="1" dirty="0" smtClean="0">
                <a:solidFill>
                  <a:schemeClr val="bg1"/>
                </a:solidFill>
              </a:rPr>
              <a:t>Department of Food Science, Cornell University</a:t>
            </a:r>
          </a:p>
        </p:txBody>
      </p:sp>
      <p:sp>
        <p:nvSpPr>
          <p:cNvPr id="1028" name="AutoShape 4" descr="https://mail-attachment.googleusercontent.com/attachment/u/1/?ui=2&amp;ik=0a39953a05&amp;view=att&amp;th=13e7ff4d251e968e&amp;attid=0.1&amp;disp=inline&amp;safe=1&amp;zw&amp;saduie=AG9B_P9l8ZIWTaXq3tA9575Q0RWl&amp;sadet=1368413045405&amp;sads=L355Y9fQwec65p-1g78wpUHcU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0" name="AutoShape 6" descr="1 (1280×1024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33351539" y="23269903"/>
            <a:ext cx="10233990" cy="7281699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/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000000"/>
                </a:solidFill>
                <a:latin typeface="+mn-lt"/>
              </a:rPr>
              <a:t>Sources</a:t>
            </a:r>
            <a:endParaRPr lang="en-US" sz="3600" b="1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331306" y="14803822"/>
            <a:ext cx="9883976" cy="4915040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>
            <a:noAutofit/>
          </a:bodyPr>
          <a:lstStyle/>
          <a:p>
            <a:pPr algn="ctr">
              <a:lnSpc>
                <a:spcPts val="3000"/>
              </a:lnSpc>
              <a:spcBef>
                <a:spcPct val="10000"/>
              </a:spcBef>
              <a:tabLst>
                <a:tab pos="500063" algn="l"/>
              </a:tabLst>
            </a:pPr>
            <a:r>
              <a:rPr lang="en-US" sz="4000" b="1" dirty="0" smtClean="0">
                <a:latin typeface="+mn-lt"/>
              </a:rPr>
              <a:t>Study Objectives</a:t>
            </a:r>
          </a:p>
          <a:p>
            <a:pPr>
              <a:lnSpc>
                <a:spcPts val="3000"/>
              </a:lnSpc>
              <a:spcBef>
                <a:spcPct val="10000"/>
              </a:spcBef>
              <a:tabLst>
                <a:tab pos="500063" algn="l"/>
              </a:tabLst>
            </a:pPr>
            <a:endParaRPr lang="en-US" sz="4000" b="1" dirty="0" smtClean="0">
              <a:latin typeface="+mn-lt"/>
            </a:endParaRPr>
          </a:p>
          <a:p>
            <a:pPr algn="just">
              <a:lnSpc>
                <a:spcPts val="3000"/>
              </a:lnSpc>
            </a:pPr>
            <a:endParaRPr lang="fr-FR" sz="3000" dirty="0" smtClean="0">
              <a:latin typeface="+mn-lt"/>
            </a:endParaRPr>
          </a:p>
          <a:p>
            <a:pPr algn="just">
              <a:lnSpc>
                <a:spcPts val="3000"/>
              </a:lnSpc>
            </a:pPr>
            <a:endParaRPr lang="en-US" sz="2800" dirty="0">
              <a:latin typeface="+mn-lt"/>
            </a:endParaRP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10483488" y="5917678"/>
            <a:ext cx="22603883" cy="2679574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lIns="457200" tIns="182880" rIns="457200" bIns="182880"/>
          <a:lstStyle/>
          <a:p>
            <a:pPr algn="ctr">
              <a:tabLst>
                <a:tab pos="500063" algn="l"/>
              </a:tabLst>
            </a:pPr>
            <a:r>
              <a:rPr lang="en-US" sz="4000" b="1" dirty="0" smtClean="0">
                <a:solidFill>
                  <a:srgbClr val="000000"/>
                </a:solidFill>
                <a:latin typeface="+mj-lt"/>
              </a:rPr>
              <a:t>Results</a:t>
            </a: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 smtClean="0">
              <a:solidFill>
                <a:srgbClr val="000000"/>
              </a:solidFill>
              <a:latin typeface="+mj-lt"/>
            </a:endParaRPr>
          </a:p>
          <a:p>
            <a:pPr algn="ctr">
              <a:tabLst>
                <a:tab pos="500063" algn="l"/>
              </a:tabLst>
            </a:pPr>
            <a:endParaRPr lang="en-US" sz="40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0502996" y="25016742"/>
            <a:ext cx="22584875" cy="76998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069800" y="23986067"/>
            <a:ext cx="4438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92904</TotalTime>
  <Words>57</Words>
  <Application>Microsoft Macintosh PowerPoint</Application>
  <PresentationFormat>Custom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Base>http://colinpurrington.com/tips/academic/posterdesign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Clint Hervert</cp:lastModifiedBy>
  <cp:revision>750</cp:revision>
  <cp:lastPrinted>2014-06-16T14:01:43Z</cp:lastPrinted>
  <dcterms:created xsi:type="dcterms:W3CDTF">2014-06-19T00:29:22Z</dcterms:created>
  <dcterms:modified xsi:type="dcterms:W3CDTF">2016-03-29T17:27:50Z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