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96" r:id="rId1"/>
  </p:sldMasterIdLst>
  <p:sldIdLst>
    <p:sldId id="256" r:id="rId2"/>
    <p:sldId id="347" r:id="rId3"/>
    <p:sldId id="352" r:id="rId4"/>
    <p:sldId id="358" r:id="rId5"/>
    <p:sldId id="354" r:id="rId6"/>
    <p:sldId id="350" r:id="rId7"/>
    <p:sldId id="351" r:id="rId8"/>
    <p:sldId id="355" r:id="rId9"/>
    <p:sldId id="310" r:id="rId10"/>
    <p:sldId id="349" r:id="rId11"/>
    <p:sldId id="360" r:id="rId12"/>
    <p:sldId id="359" r:id="rId13"/>
    <p:sldId id="334" r:id="rId14"/>
    <p:sldId id="356" r:id="rId15"/>
    <p:sldId id="361" r:id="rId16"/>
    <p:sldId id="357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3366FF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92" autoAdjust="0"/>
    <p:restoredTop sz="64337" autoAdjust="0"/>
  </p:normalViewPr>
  <p:slideViewPr>
    <p:cSldViewPr>
      <p:cViewPr>
        <p:scale>
          <a:sx n="75" d="100"/>
          <a:sy n="75" d="100"/>
        </p:scale>
        <p:origin x="-1032" y="-8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264EB4D-EAF3-4C14-9B0F-A2ED16F9B83C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B78AFF5-569F-4070-AA19-739C1A4124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EB4D-EAF3-4C14-9B0F-A2ED16F9B83C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8AFF5-569F-4070-AA19-739C1A4124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EB4D-EAF3-4C14-9B0F-A2ED16F9B83C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8AFF5-569F-4070-AA19-739C1A4124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264EB4D-EAF3-4C14-9B0F-A2ED16F9B83C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78AFF5-569F-4070-AA19-739C1A4124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264EB4D-EAF3-4C14-9B0F-A2ED16F9B83C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B78AFF5-569F-4070-AA19-739C1A4124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EB4D-EAF3-4C14-9B0F-A2ED16F9B83C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8AFF5-569F-4070-AA19-739C1A4124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EB4D-EAF3-4C14-9B0F-A2ED16F9B83C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8AFF5-569F-4070-AA19-739C1A4124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264EB4D-EAF3-4C14-9B0F-A2ED16F9B83C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78AFF5-569F-4070-AA19-739C1A4124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EB4D-EAF3-4C14-9B0F-A2ED16F9B83C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8AFF5-569F-4070-AA19-739C1A4124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264EB4D-EAF3-4C14-9B0F-A2ED16F9B83C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78AFF5-569F-4070-AA19-739C1A4124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264EB4D-EAF3-4C14-9B0F-A2ED16F9B83C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78AFF5-569F-4070-AA19-739C1A4124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264EB4D-EAF3-4C14-9B0F-A2ED16F9B83C}" type="datetimeFigureOut">
              <a:rPr lang="en-US" smtClean="0"/>
              <a:pPr/>
              <a:t>12/19/2012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B78AFF5-569F-4070-AA19-739C1A41246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newsflash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oducesafetyproject.org/admin/assets/files/Health-Related-Foodborne-Illness-Costs-Report.pdf-1.pdf.%20%20Accessed%2013%20February%202011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838200"/>
            <a:ext cx="8763000" cy="2743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8800" dirty="0" smtClean="0"/>
              <a:t> </a:t>
            </a:r>
            <a:r>
              <a:rPr lang="en-US" sz="6000" dirty="0" smtClean="0">
                <a:solidFill>
                  <a:srgbClr val="002060"/>
                </a:solidFill>
              </a:rPr>
              <a:t>Food Safety, Quality and Consumer Protection</a:t>
            </a:r>
            <a:endParaRPr lang="en-US" sz="6000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4038600"/>
            <a:ext cx="6096000" cy="2286000"/>
          </a:xfrm>
        </p:spPr>
        <p:txBody>
          <a:bodyPr>
            <a:noAutofit/>
          </a:bodyPr>
          <a:lstStyle/>
          <a:p>
            <a:pPr algn="l"/>
            <a:endParaRPr lang="en-US" sz="2800" b="1" dirty="0" smtClean="0">
              <a:solidFill>
                <a:srgbClr val="002060"/>
              </a:solidFill>
            </a:endParaRPr>
          </a:p>
          <a:p>
            <a:pPr algn="l"/>
            <a:r>
              <a:rPr lang="en-US" sz="2000" b="1" dirty="0" err="1" smtClean="0">
                <a:solidFill>
                  <a:srgbClr val="002060"/>
                </a:solidFill>
              </a:rPr>
              <a:t>Saeed</a:t>
            </a:r>
            <a:r>
              <a:rPr lang="en-US" sz="2000" b="1" dirty="0" smtClean="0">
                <a:solidFill>
                  <a:srgbClr val="002060"/>
                </a:solidFill>
              </a:rPr>
              <a:t> Hayek, M.S.</a:t>
            </a:r>
            <a:endParaRPr lang="en-US" sz="2000" dirty="0" smtClean="0">
              <a:solidFill>
                <a:srgbClr val="002060"/>
              </a:solidFill>
            </a:endParaRPr>
          </a:p>
          <a:p>
            <a:pPr algn="l"/>
            <a:r>
              <a:rPr lang="en-US" sz="2000" dirty="0" smtClean="0">
                <a:solidFill>
                  <a:srgbClr val="002060"/>
                </a:solidFill>
              </a:rPr>
              <a:t>Graduate research assistant </a:t>
            </a:r>
            <a:br>
              <a:rPr lang="en-US" sz="2000" dirty="0" smtClean="0">
                <a:solidFill>
                  <a:srgbClr val="002060"/>
                </a:solidFill>
              </a:rPr>
            </a:br>
            <a:r>
              <a:rPr lang="en-US" sz="2000" dirty="0" smtClean="0">
                <a:solidFill>
                  <a:srgbClr val="002060"/>
                </a:solidFill>
              </a:rPr>
              <a:t>Food Microbiology and Biotechnology Laboratory</a:t>
            </a:r>
            <a:br>
              <a:rPr lang="en-US" sz="2000" dirty="0" smtClean="0">
                <a:solidFill>
                  <a:srgbClr val="002060"/>
                </a:solidFill>
              </a:rPr>
            </a:br>
            <a:r>
              <a:rPr lang="en-US" sz="2000" dirty="0" smtClean="0">
                <a:solidFill>
                  <a:srgbClr val="002060"/>
                </a:solidFill>
              </a:rPr>
              <a:t>North Carolina A &amp; T State University</a:t>
            </a:r>
            <a:r>
              <a:rPr lang="en-US" sz="3200" dirty="0" smtClean="0">
                <a:solidFill>
                  <a:srgbClr val="002060"/>
                </a:solidFill>
              </a:rPr>
              <a:t/>
            </a:r>
            <a:br>
              <a:rPr lang="en-US" sz="3200" dirty="0" smtClean="0">
                <a:solidFill>
                  <a:srgbClr val="002060"/>
                </a:solidFill>
              </a:rPr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</a:t>
            </a:r>
            <a:endParaRPr lang="en-US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www.waterscan.rs/images/virusi-bakterije/E.%20coli%20O157H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838200"/>
            <a:ext cx="33528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066800" y="2057400"/>
            <a:ext cx="31341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 coli O157:H7</a:t>
            </a:r>
            <a:endParaRPr lang="en-US" sz="3600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il_fi" descr="http://www.foodpoisonjournal.com/uploads/image/staph-aureus-bacteria-1679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3581400"/>
            <a:ext cx="3352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990600" y="4191000"/>
            <a:ext cx="308289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Staphylococcus</a:t>
            </a:r>
          </a:p>
          <a:p>
            <a:pPr algn="ctr"/>
            <a:r>
              <a:rPr lang="en-US" sz="3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aureus</a:t>
            </a:r>
            <a:endParaRPr lang="en-US" sz="36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http://www.waterscan.rs/images/virusi-bakterije/Salmonella%20enteritidis%20B%26W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3581400"/>
            <a:ext cx="35814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4876800" y="4419600"/>
            <a:ext cx="226215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Salmonella</a:t>
            </a:r>
          </a:p>
          <a:p>
            <a:pPr algn="ctr"/>
            <a:r>
              <a:rPr lang="en-US" sz="3600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enteritids</a:t>
            </a:r>
            <a:endParaRPr lang="en-US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https://encrypted-tbn3.google.com/images?q=tbn:ANd9GcTms_5qg7qJT_CV1I6M4xSepwokEpRqBUK1LpUr97jmfLpFWGh2wQ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67200" y="838200"/>
            <a:ext cx="3581400" cy="2743200"/>
          </a:xfrm>
          <a:prstGeom prst="rect">
            <a:avLst/>
          </a:prstGeom>
          <a:noFill/>
        </p:spPr>
      </p:pic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4267200" y="1981200"/>
            <a:ext cx="3505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i="1" dirty="0" smtClean="0">
                <a:solidFill>
                  <a:schemeClr val="bg1"/>
                </a:solidFill>
              </a:rPr>
              <a:t>Campylobacter </a:t>
            </a:r>
            <a:r>
              <a:rPr lang="en-US" sz="3600" i="1" dirty="0" err="1" smtClean="0">
                <a:solidFill>
                  <a:schemeClr val="bg1"/>
                </a:solidFill>
              </a:rPr>
              <a:t>jejuni</a:t>
            </a:r>
            <a:endParaRPr lang="en-US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685800"/>
            <a:ext cx="723900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WARNING!!!!!!!!!!!!</a:t>
            </a:r>
          </a:p>
          <a:p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Deaths and Illnesses Caused by Food Contamination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Foodborne illness causes an estimated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48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million illnesses 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3,000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deaths each year in the United States by eating contaminated food.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(USDA report May 24, 2011) </a:t>
            </a:r>
            <a:endParaRPr lang="en-US" sz="2000" b="1" dirty="0" smtClean="0"/>
          </a:p>
          <a:p>
            <a:endParaRPr lang="en-US" sz="2000" b="1" dirty="0" smtClean="0"/>
          </a:p>
        </p:txBody>
      </p:sp>
    </p:spTree>
  </p:cSld>
  <p:clrMapOvr>
    <a:masterClrMapping/>
  </p:clrMapOvr>
  <p:transition spd="slow" advClick="0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609600" y="5715000"/>
            <a:ext cx="7543800" cy="892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15235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Scharff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R 2010.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From foodborne illness in the united states.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Produce Safety Project. March 3, 2010</a:t>
            </a:r>
            <a:r>
              <a:rPr kumimoji="0" lang="en-US" altLang="ja-JP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:1-28</a:t>
            </a:r>
            <a:r>
              <a:rPr kumimoji="0" lang="en-US" altLang="ja-JP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kumimoji="0" lang="en-US" altLang="ja-JP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hlinkClick r:id="rId2"/>
              </a:rPr>
              <a:t>http://www.producesafetyproject.org/admin/assets/files/Health-Related-Foodborne-Illness-Costs-Report.pdf-1.pdf.  </a:t>
            </a:r>
            <a:r>
              <a:rPr kumimoji="0" lang="en-US" altLang="ja-JP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  <a:hlinkClick r:id="rId2"/>
              </a:rPr>
              <a:t>Accessed 13</a:t>
            </a:r>
            <a:r>
              <a:rPr kumimoji="0" lang="en-US" altLang="ja-JP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hlinkClick r:id="rId2"/>
              </a:rPr>
              <a:t> February 2011</a:t>
            </a:r>
            <a:r>
              <a:rPr kumimoji="0" lang="en-US" altLang="ja-JP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altLang="ja-JP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81000" y="1066800"/>
          <a:ext cx="8381999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9673"/>
                <a:gridCol w="1836127"/>
                <a:gridCol w="259373"/>
                <a:gridCol w="1289538"/>
                <a:gridCol w="2337288"/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en-US" sz="24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Bacterial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Cases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kumimoji="0" lang="en-US" sz="24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Cost Per</a:t>
                      </a:r>
                    </a:p>
                    <a:p>
                      <a:r>
                        <a:rPr kumimoji="0" lang="en-US" sz="24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Case ($)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Total Cost </a:t>
                      </a:r>
                    </a:p>
                    <a:p>
                      <a:r>
                        <a:rPr kumimoji="0" lang="en-US" sz="24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($ Millions)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en-US" sz="2400" b="0" i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Campylobacter spp.</a:t>
                      </a:r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2,112,302</a:t>
                      </a:r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kumimoji="0" lang="en-US" sz="24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8,901</a:t>
                      </a:r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18,803</a:t>
                      </a:r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en-US" sz="2400" b="0" i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Salmonella </a:t>
                      </a:r>
                      <a:r>
                        <a:rPr kumimoji="0" lang="en-US" sz="2400" b="0" i="1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spp</a:t>
                      </a:r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1,597,947</a:t>
                      </a:r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kumimoji="0" lang="en-US" sz="24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9,146</a:t>
                      </a:r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14,609</a:t>
                      </a:r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en-US" sz="24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Staphylococcus</a:t>
                      </a:r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254,121</a:t>
                      </a:r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kumimoji="0" lang="en-US" sz="24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163</a:t>
                      </a:r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163</a:t>
                      </a:r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en-US" sz="2400" b="0" i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E. coli O157:H7</a:t>
                      </a:r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66,905</a:t>
                      </a:r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kumimoji="0" lang="en-US" sz="24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14,838</a:t>
                      </a:r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993</a:t>
                      </a:r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en-US" sz="2400" b="0" i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Listeria monocytogenes</a:t>
                      </a:r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5,205</a:t>
                      </a:r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kumimoji="0" lang="en-US" sz="24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1,695,143</a:t>
                      </a:r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8,823</a:t>
                      </a:r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 gridSpan="4">
                  <a:txBody>
                    <a:bodyPr/>
                    <a:lstStyle/>
                    <a:p>
                      <a:r>
                        <a:rPr lang="en-US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Others (</a:t>
                      </a:r>
                      <a:r>
                        <a:rPr lang="en-US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22 different </a:t>
                      </a:r>
                      <a:r>
                        <a:rPr kumimoji="0" lang="en-US" sz="1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Bacteria, Parasites, and Viruses</a:t>
                      </a:r>
                      <a:r>
                        <a:rPr kumimoji="0" lang="en-US" sz="24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108,235</a:t>
                      </a:r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Total Cost</a:t>
                      </a:r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4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151,626</a:t>
                      </a:r>
                      <a:endParaRPr lang="en-US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685800" y="228600"/>
            <a:ext cx="800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COST OF FOODBORNE ILLNESS IN THE UNITED STATES</a:t>
            </a:r>
            <a:endParaRPr lang="en-US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newsfla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457200"/>
            <a:ext cx="78486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Good to know:</a:t>
            </a:r>
          </a:p>
          <a:p>
            <a:endParaRPr lang="en-US" sz="4000" b="1" dirty="0" smtClean="0">
              <a:solidFill>
                <a:srgbClr val="002060"/>
              </a:solidFill>
            </a:endParaRPr>
          </a:p>
          <a:p>
            <a:r>
              <a:rPr lang="en-US" sz="3200" b="1" dirty="0" smtClean="0">
                <a:solidFill>
                  <a:srgbClr val="002060"/>
                </a:solidFill>
              </a:rPr>
              <a:t>Symptoms food contamination: </a:t>
            </a:r>
          </a:p>
          <a:p>
            <a:pPr>
              <a:buFont typeface="Wingdings" pitchFamily="2" charset="2"/>
              <a:buChar char="ü"/>
            </a:pPr>
            <a:r>
              <a:rPr lang="en-US" sz="3600" dirty="0" smtClean="0">
                <a:solidFill>
                  <a:srgbClr val="002060"/>
                </a:solidFill>
              </a:rPr>
              <a:t>flu-like symptoms</a:t>
            </a:r>
          </a:p>
          <a:p>
            <a:pPr>
              <a:buFont typeface="Wingdings" pitchFamily="2" charset="2"/>
              <a:buChar char="ü"/>
            </a:pPr>
            <a:r>
              <a:rPr lang="en-US" sz="3600" dirty="0" smtClean="0">
                <a:solidFill>
                  <a:srgbClr val="002060"/>
                </a:solidFill>
              </a:rPr>
              <a:t> nausea </a:t>
            </a:r>
          </a:p>
          <a:p>
            <a:pPr>
              <a:buFont typeface="Wingdings" pitchFamily="2" charset="2"/>
              <a:buChar char="ü"/>
            </a:pPr>
            <a:r>
              <a:rPr lang="en-US" sz="3600" dirty="0" smtClean="0">
                <a:solidFill>
                  <a:srgbClr val="002060"/>
                </a:solidFill>
              </a:rPr>
              <a:t>vomiting</a:t>
            </a:r>
          </a:p>
          <a:p>
            <a:pPr>
              <a:buFont typeface="Wingdings" pitchFamily="2" charset="2"/>
              <a:buChar char="ü"/>
            </a:pPr>
            <a:r>
              <a:rPr lang="en-US" sz="3600" dirty="0" smtClean="0">
                <a:solidFill>
                  <a:srgbClr val="002060"/>
                </a:solidFill>
              </a:rPr>
              <a:t> diarrhea</a:t>
            </a:r>
          </a:p>
          <a:p>
            <a:pPr>
              <a:buFont typeface="Wingdings" pitchFamily="2" charset="2"/>
              <a:buChar char="ü"/>
            </a:pPr>
            <a:r>
              <a:rPr lang="en-US" sz="3600" dirty="0" smtClean="0">
                <a:solidFill>
                  <a:srgbClr val="002060"/>
                </a:solidFill>
              </a:rPr>
              <a:t>fever </a:t>
            </a:r>
          </a:p>
          <a:p>
            <a:pPr>
              <a:buFont typeface="Wingdings" pitchFamily="2" charset="2"/>
              <a:buChar char="ü"/>
            </a:pPr>
            <a:endParaRPr lang="en-US" sz="3600" dirty="0" smtClean="0">
              <a:solidFill>
                <a:srgbClr val="002060"/>
              </a:solidFill>
            </a:endParaRPr>
          </a:p>
          <a:p>
            <a:r>
              <a:rPr lang="en-US" sz="3600" dirty="0" smtClean="0">
                <a:solidFill>
                  <a:srgbClr val="002060"/>
                </a:solidFill>
              </a:rPr>
              <a:t>Within minutes to weeks</a:t>
            </a:r>
          </a:p>
        </p:txBody>
      </p:sp>
    </p:spTree>
  </p:cSld>
  <p:clrMapOvr>
    <a:masterClrMapping/>
  </p:clrMapOvr>
  <p:transition spd="slow" advClick="0">
    <p:pull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533400"/>
            <a:ext cx="80772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Hand Washing</a:t>
            </a:r>
          </a:p>
          <a:p>
            <a:pPr>
              <a:buBlip>
                <a:blip r:embed="rId2"/>
              </a:buBlip>
            </a:pPr>
            <a:r>
              <a:rPr lang="en-US" sz="3200" dirty="0" smtClean="0">
                <a:solidFill>
                  <a:srgbClr val="002060"/>
                </a:solidFill>
              </a:rPr>
              <a:t>The first line of defense against disease.</a:t>
            </a:r>
          </a:p>
          <a:p>
            <a:pPr>
              <a:buBlip>
                <a:blip r:embed="rId2"/>
              </a:buBlip>
            </a:pPr>
            <a:r>
              <a:rPr lang="en-US" sz="3200" dirty="0" smtClean="0">
                <a:solidFill>
                  <a:srgbClr val="002060"/>
                </a:solidFill>
              </a:rPr>
              <a:t>38% food contamination from improper hand washing. </a:t>
            </a:r>
          </a:p>
          <a:p>
            <a:pPr>
              <a:buBlip>
                <a:blip r:embed="rId2"/>
              </a:buBlip>
            </a:pPr>
            <a:r>
              <a:rPr lang="en-US" sz="3200" dirty="0" smtClean="0">
                <a:solidFill>
                  <a:srgbClr val="002060"/>
                </a:solidFill>
              </a:rPr>
              <a:t>Supervisors should practicing appropriate hand washing.</a:t>
            </a:r>
            <a:endParaRPr lang="en-US" sz="3200" dirty="0">
              <a:solidFill>
                <a:srgbClr val="002060"/>
              </a:solidFill>
            </a:endParaRPr>
          </a:p>
        </p:txBody>
      </p:sp>
      <p:pic>
        <p:nvPicPr>
          <p:cNvPr id="14342" name="Picture 6" descr="https://encrypted-tbn2.google.com/images?q=tbn:ANd9GcQEEHnqpJuzjCypp8sp5sAzXr2SunazrbWgLoY53XkOSY4rVW728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6200" y="4038600"/>
            <a:ext cx="3657600" cy="25908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hi-tm.com/Documents/handpo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1950" y="219074"/>
            <a:ext cx="8096250" cy="625792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4.bp.blogspot.com/__h8gpkYl0c0/TBJePkTxNnI/AAAAAAAAAXs/AZMv_dJp-Tw/s1600/question-mark3a1%5B1%5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533400"/>
            <a:ext cx="3733800" cy="5867400"/>
          </a:xfrm>
          <a:prstGeom prst="ellipse">
            <a:avLst/>
          </a:prstGeom>
          <a:ln w="635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148" name="Picture 4" descr="http://4.bp.blogspot.com/__h8gpkYl0c0/TBJePkTxNnI/AAAAAAAAAXs/AZMv_dJp-Tw/s1600/question-mark3a1%5B1%5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533400"/>
            <a:ext cx="3886200" cy="5867400"/>
          </a:xfrm>
          <a:prstGeom prst="ellipse">
            <a:avLst/>
          </a:prstGeom>
          <a:ln w="635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2438400" y="457200"/>
            <a:ext cx="4648200" cy="581697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800" b="1" cap="all" dirty="0" smtClean="0">
                <a:ln w="9000" cmpd="sng">
                  <a:solidFill>
                    <a:srgbClr val="0070C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Thank you</a:t>
            </a:r>
          </a:p>
          <a:p>
            <a:pPr algn="ctr"/>
            <a:endParaRPr lang="en-US" sz="4800" b="1" cap="all" dirty="0" smtClean="0">
              <a:ln w="9000" cmpd="sng">
                <a:solidFill>
                  <a:srgbClr val="0070C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en-US" sz="4800" b="1" cap="all" dirty="0" smtClean="0">
              <a:ln w="9000" cmpd="sng">
                <a:solidFill>
                  <a:srgbClr val="0070C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Eat safe</a:t>
            </a:r>
          </a:p>
          <a:p>
            <a:pPr algn="ctr"/>
            <a:r>
              <a:rPr lang="en-US" sz="4000" b="1" dirty="0" smtClean="0">
                <a:ln w="9000" cmpd="sng">
                  <a:solidFill>
                    <a:srgbClr val="0070C0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Aharoni" pitchFamily="2" charset="-79"/>
                <a:cs typeface="Aharoni" pitchFamily="2" charset="-79"/>
              </a:rPr>
              <a:t>and </a:t>
            </a:r>
          </a:p>
          <a:p>
            <a:pPr algn="ctr"/>
            <a:r>
              <a:rPr lang="en-US" sz="4000" b="1" dirty="0" smtClean="0">
                <a:ln w="9000" cmpd="sng">
                  <a:solidFill>
                    <a:srgbClr val="0070C0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Aharoni" pitchFamily="2" charset="-79"/>
                <a:cs typeface="Aharoni" pitchFamily="2" charset="-79"/>
              </a:rPr>
              <a:t>enjoy </a:t>
            </a:r>
          </a:p>
          <a:p>
            <a:pPr algn="ctr"/>
            <a:endParaRPr lang="en-US" sz="4800" b="1" cap="all" dirty="0" smtClean="0">
              <a:ln w="9000" cmpd="sng">
                <a:solidFill>
                  <a:srgbClr val="0070C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en-US" sz="4800" b="1" cap="all" dirty="0" smtClean="0">
                <a:ln w="9000" cmpd="sng">
                  <a:solidFill>
                    <a:srgbClr val="0070C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Saeed Hayek</a:t>
            </a:r>
            <a:endParaRPr lang="en-US" sz="32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52600" y="609600"/>
            <a:ext cx="494045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 smtClean="0">
                <a:solidFill>
                  <a:srgbClr val="002060"/>
                </a:solidFill>
                <a:latin typeface="Calibri" pitchFamily="34" charset="0"/>
              </a:rPr>
              <a:t>Food Safety:</a:t>
            </a:r>
          </a:p>
          <a:p>
            <a:endParaRPr lang="en-US" sz="4000" b="1" i="1" dirty="0" smtClean="0">
              <a:solidFill>
                <a:srgbClr val="002060"/>
              </a:solidFill>
              <a:latin typeface="Calibri" pitchFamily="34" charset="0"/>
            </a:endParaRPr>
          </a:p>
          <a:p>
            <a:pPr algn="ctr"/>
            <a:r>
              <a:rPr lang="en-US" sz="4000" b="1" i="1" dirty="0" smtClean="0">
                <a:solidFill>
                  <a:srgbClr val="002060"/>
                </a:solidFill>
                <a:latin typeface="Calibri" pitchFamily="34" charset="0"/>
              </a:rPr>
              <a:t>What?</a:t>
            </a:r>
          </a:p>
          <a:p>
            <a:pPr algn="ctr"/>
            <a:r>
              <a:rPr lang="en-US" sz="4000" b="1" i="1" dirty="0" smtClean="0">
                <a:solidFill>
                  <a:srgbClr val="002060"/>
                </a:solidFill>
                <a:latin typeface="Calibri" pitchFamily="34" charset="0"/>
              </a:rPr>
              <a:t>Why?</a:t>
            </a:r>
          </a:p>
          <a:p>
            <a:pPr algn="ctr"/>
            <a:r>
              <a:rPr lang="en-US" sz="4000" b="1" i="1" dirty="0" smtClean="0">
                <a:solidFill>
                  <a:srgbClr val="002060"/>
                </a:solidFill>
                <a:latin typeface="Calibri" pitchFamily="34" charset="0"/>
              </a:rPr>
              <a:t>How?</a:t>
            </a:r>
          </a:p>
          <a:p>
            <a:pPr algn="ctr"/>
            <a:r>
              <a:rPr lang="en-US" sz="4000" b="1" i="1" dirty="0" smtClean="0">
                <a:solidFill>
                  <a:srgbClr val="002060"/>
                </a:solidFill>
                <a:latin typeface="Calibri" pitchFamily="34" charset="0"/>
              </a:rPr>
              <a:t>Where?</a:t>
            </a:r>
          </a:p>
          <a:p>
            <a:pPr algn="ctr"/>
            <a:endParaRPr lang="en-US" sz="4000" b="1" i="1" dirty="0" smtClean="0">
              <a:solidFill>
                <a:srgbClr val="002060"/>
              </a:solidFill>
              <a:latin typeface="Calibri" pitchFamily="34" charset="0"/>
            </a:endParaRPr>
          </a:p>
          <a:p>
            <a:pPr algn="ctr"/>
            <a:endParaRPr lang="en-US" sz="4000" b="1" i="1" dirty="0" smtClean="0">
              <a:solidFill>
                <a:srgbClr val="002060"/>
              </a:solidFill>
              <a:latin typeface="Calibri" pitchFamily="34" charset="0"/>
            </a:endParaRPr>
          </a:p>
          <a:p>
            <a:pPr algn="ctr"/>
            <a:r>
              <a:rPr lang="en-US" sz="4000" b="1" i="1" dirty="0" smtClean="0">
                <a:solidFill>
                  <a:srgbClr val="002060"/>
                </a:solidFill>
                <a:latin typeface="Calibri" pitchFamily="34" charset="0"/>
              </a:rPr>
              <a:t>Safe, Hazard, and Risk</a:t>
            </a:r>
            <a:endParaRPr lang="en-US" b="1" i="1" dirty="0" smtClean="0">
              <a:solidFill>
                <a:srgbClr val="002060"/>
              </a:solidFill>
              <a:latin typeface="Calibri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381000"/>
            <a:ext cx="815340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000" b="1" i="1" dirty="0" smtClean="0">
                <a:solidFill>
                  <a:srgbClr val="002060"/>
                </a:solidFill>
                <a:latin typeface="Calibri" pitchFamily="34" charset="0"/>
              </a:rPr>
              <a:t>What is Food Safety?</a:t>
            </a:r>
            <a:r>
              <a:rPr lang="en-US" sz="4000" b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lvl="0"/>
            <a:endParaRPr lang="en-US" sz="4000" b="1" dirty="0" smtClean="0"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lvl="0"/>
            <a:r>
              <a:rPr lang="en-US" sz="3200" b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Food safety: </a:t>
            </a:r>
            <a:r>
              <a:rPr lang="en-US" sz="3200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refers to all those hazards that may make food harmful to human health. </a:t>
            </a:r>
          </a:p>
          <a:p>
            <a:pPr lvl="0"/>
            <a:endParaRPr lang="en-US" sz="3200" dirty="0" smtClean="0"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lvl="0"/>
            <a:r>
              <a:rPr lang="en-US" sz="3200" b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Food safety</a:t>
            </a:r>
            <a:r>
              <a:rPr lang="en-US" sz="3200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: absence any substance that may make food harmful to health on an acute or chronic basis </a:t>
            </a:r>
          </a:p>
          <a:p>
            <a:pPr lvl="0"/>
            <a:r>
              <a:rPr lang="en-US" sz="3200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Such as: contaminants, adulterants, or naturally occurring toxins. </a:t>
            </a:r>
          </a:p>
          <a:p>
            <a:pPr lvl="0"/>
            <a:endParaRPr lang="en-US" sz="3200" dirty="0" smtClean="0"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743200" y="5715000"/>
            <a:ext cx="39857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600" dirty="0" smtClean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It is not negotiable </a:t>
            </a:r>
            <a:endParaRPr lang="en-US" sz="3600" b="1" i="1" dirty="0" smtClean="0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2400" y="381000"/>
            <a:ext cx="87630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 smtClean="0">
                <a:solidFill>
                  <a:srgbClr val="002060"/>
                </a:solidFill>
                <a:latin typeface="Calibri" pitchFamily="34" charset="0"/>
              </a:rPr>
              <a:t>Why Food Safe</a:t>
            </a:r>
            <a:r>
              <a:rPr lang="en-US" sz="3600" b="1" dirty="0" smtClean="0">
                <a:solidFill>
                  <a:srgbClr val="002060"/>
                </a:solidFill>
              </a:rPr>
              <a:t>ty?</a:t>
            </a:r>
          </a:p>
          <a:p>
            <a:r>
              <a:rPr lang="en-US" sz="3600" b="1" dirty="0" smtClean="0">
                <a:solidFill>
                  <a:srgbClr val="002060"/>
                </a:solidFill>
              </a:rPr>
              <a:t> </a:t>
            </a:r>
          </a:p>
          <a:p>
            <a:pPr>
              <a:buBlip>
                <a:blip r:embed="rId2"/>
              </a:buBlip>
            </a:pPr>
            <a:r>
              <a:rPr lang="en-US" sz="3600" dirty="0" smtClean="0">
                <a:solidFill>
                  <a:srgbClr val="002060"/>
                </a:solidFill>
              </a:rPr>
              <a:t>Health</a:t>
            </a:r>
          </a:p>
          <a:p>
            <a:pPr>
              <a:buBlip>
                <a:blip r:embed="rId2"/>
              </a:buBlip>
            </a:pPr>
            <a:r>
              <a:rPr lang="en-US" sz="3600" dirty="0" smtClean="0">
                <a:solidFill>
                  <a:srgbClr val="002060"/>
                </a:solidFill>
              </a:rPr>
              <a:t>Illnesses</a:t>
            </a:r>
          </a:p>
          <a:p>
            <a:pPr>
              <a:buBlip>
                <a:blip r:embed="rId2"/>
              </a:buBlip>
            </a:pPr>
            <a:r>
              <a:rPr lang="en-US" sz="3600" dirty="0" smtClean="0">
                <a:solidFill>
                  <a:srgbClr val="002060"/>
                </a:solidFill>
              </a:rPr>
              <a:t>Deaths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600" dirty="0" smtClean="0"/>
              <a:t>To ensure that the food supply is safe 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600" dirty="0" smtClean="0"/>
              <a:t>Minimizing food contamination 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600" dirty="0" smtClean="0"/>
              <a:t>Safety concerns critical for consumers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381000"/>
            <a:ext cx="378142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425470"/>
            <a:ext cx="83820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Calibri" pitchFamily="34" charset="0"/>
              </a:rPr>
              <a:t>How Food Safety?</a:t>
            </a:r>
          </a:p>
          <a:p>
            <a:pPr algn="ctr"/>
            <a:endParaRPr lang="en-US" sz="4000" b="1" i="1" dirty="0" smtClean="0">
              <a:solidFill>
                <a:srgbClr val="002060"/>
              </a:solidFill>
              <a:latin typeface="Calibri" pitchFamily="34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3200" b="1" dirty="0" smtClean="0"/>
              <a:t>Proper food safety guidelines </a:t>
            </a:r>
          </a:p>
          <a:p>
            <a:pPr lvl="0">
              <a:buFont typeface="Arial" pitchFamily="34" charset="0"/>
              <a:buChar char="•"/>
            </a:pPr>
            <a:endParaRPr lang="en-US" sz="3200" b="1" dirty="0" smtClean="0"/>
          </a:p>
          <a:p>
            <a:pPr lvl="0">
              <a:buFont typeface="Arial" pitchFamily="34" charset="0"/>
              <a:buChar char="•"/>
            </a:pPr>
            <a:r>
              <a:rPr lang="en-US" sz="3200" b="1" dirty="0" smtClean="0"/>
              <a:t>Sanitation Process:</a:t>
            </a:r>
            <a:r>
              <a:rPr lang="en-US" sz="3200" dirty="0" smtClean="0"/>
              <a:t> follow a general cleaning and sanitation system</a:t>
            </a:r>
            <a:r>
              <a:rPr lang="en-US" sz="3200" b="1" dirty="0" smtClean="0"/>
              <a:t> </a:t>
            </a:r>
          </a:p>
          <a:p>
            <a:pPr lvl="0">
              <a:buFont typeface="Arial" pitchFamily="34" charset="0"/>
              <a:buChar char="•"/>
            </a:pPr>
            <a:endParaRPr lang="en-US" sz="3200" dirty="0" smtClean="0"/>
          </a:p>
          <a:p>
            <a:pPr lvl="0">
              <a:buFont typeface="Arial" pitchFamily="34" charset="0"/>
              <a:buChar char="•"/>
            </a:pPr>
            <a:r>
              <a:rPr lang="en-US" sz="3200" b="1" dirty="0" smtClean="0"/>
              <a:t>Pest Control: </a:t>
            </a:r>
            <a:r>
              <a:rPr lang="en-US" sz="3200" dirty="0" smtClean="0"/>
              <a:t>Does the facility have pest control system</a:t>
            </a:r>
            <a:r>
              <a:rPr lang="en-US" sz="3200" b="1" dirty="0" smtClean="0"/>
              <a:t> </a:t>
            </a:r>
            <a:endParaRPr lang="en-US" sz="3200" dirty="0" smtClean="0"/>
          </a:p>
          <a:p>
            <a:pPr algn="ctr"/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</a:p>
          <a:p>
            <a:endParaRPr lang="en-US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dc.gov/outbreaknet/images/investigations/food_production_chain_400p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990600"/>
            <a:ext cx="6185318" cy="4953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818538" y="6019800"/>
            <a:ext cx="73254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</a:rPr>
              <a:t>Eat Like a Peasant and Enjoy</a:t>
            </a:r>
            <a:endParaRPr lang="en-US" sz="3600" dirty="0">
              <a:solidFill>
                <a:srgbClr val="002060"/>
              </a:solidFill>
            </a:endParaRPr>
          </a:p>
        </p:txBody>
      </p:sp>
      <p:pic>
        <p:nvPicPr>
          <p:cNvPr id="62468" name="Picture 4" descr="https://encrypted-tbn1.google.com/images?q=tbn:ANd9GcRSQGUcZ0MgERLpEc8ChpQXmD3Ai2nJw0kPCUN2Rn-8hgxTbSZsX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4343400"/>
            <a:ext cx="1905001" cy="176212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 rot="19050818">
            <a:off x="543815" y="2496630"/>
            <a:ext cx="15313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Farm To Table</a:t>
            </a:r>
            <a:endParaRPr lang="en-US" sz="3600" dirty="0">
              <a:solidFill>
                <a:srgbClr val="002060"/>
              </a:solidFill>
            </a:endParaRPr>
          </a:p>
        </p:txBody>
      </p:sp>
      <p:pic>
        <p:nvPicPr>
          <p:cNvPr id="62470" name="Picture 6" descr="https://encrypted-tbn0.google.com/images?q=tbn:ANd9GcT-7-EzXNytTjEZgg6Ue2QckA9Ju4_hIts80Cx_jDJWcCUxrySI4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1" y="914400"/>
            <a:ext cx="1981200" cy="15240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457200" y="304800"/>
            <a:ext cx="44457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2060"/>
                </a:solidFill>
                <a:latin typeface="Calibri" pitchFamily="34" charset="0"/>
              </a:rPr>
              <a:t>Where Food Safety?</a:t>
            </a:r>
          </a:p>
        </p:txBody>
      </p:sp>
    </p:spTree>
  </p:cSld>
  <p:clrMapOvr>
    <a:masterClrMapping/>
  </p:clrMapOvr>
  <p:transition spd="slow"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81000"/>
            <a:ext cx="8360558" cy="61863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rgbClr val="002060"/>
                </a:solidFill>
                <a:latin typeface="Calibri" pitchFamily="34" charset="0"/>
              </a:rPr>
              <a:t>Safe, Hazard, and Risk</a:t>
            </a:r>
          </a:p>
          <a:p>
            <a:pPr>
              <a:lnSpc>
                <a:spcPct val="150000"/>
              </a:lnSpc>
            </a:pPr>
            <a:endParaRPr lang="en-US" sz="32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Calibri" pitchFamily="34" charset="0"/>
              </a:rPr>
              <a:t>Safe: </a:t>
            </a:r>
            <a:r>
              <a:rPr lang="en-US" sz="3200" dirty="0" smtClean="0">
                <a:solidFill>
                  <a:srgbClr val="002060"/>
                </a:solidFill>
                <a:latin typeface="Calibri" pitchFamily="34" charset="0"/>
              </a:rPr>
              <a:t>Nothing harmful when consume the food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Calibri" pitchFamily="34" charset="0"/>
              </a:rPr>
              <a:t>Hazard: </a:t>
            </a:r>
            <a:r>
              <a:rPr lang="en-US" sz="3200" dirty="0" smtClean="0">
                <a:solidFill>
                  <a:srgbClr val="002060"/>
                </a:solidFill>
                <a:latin typeface="Calibri" pitchFamily="34" charset="0"/>
              </a:rPr>
              <a:t>Is the capacity of things to cause harm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Calibri" pitchFamily="34" charset="0"/>
              </a:rPr>
              <a:t>Risk: </a:t>
            </a:r>
            <a:r>
              <a:rPr lang="en-US" sz="3200" dirty="0" smtClean="0">
                <a:solidFill>
                  <a:srgbClr val="002060"/>
                </a:solidFill>
                <a:latin typeface="Calibri" pitchFamily="34" charset="0"/>
              </a:rPr>
              <a:t>Probability of that harm to occur</a:t>
            </a:r>
          </a:p>
          <a:p>
            <a:pPr>
              <a:lnSpc>
                <a:spcPct val="150000"/>
              </a:lnSpc>
            </a:pPr>
            <a:endParaRPr lang="en-US" sz="3200" dirty="0" smtClean="0">
              <a:solidFill>
                <a:srgbClr val="002060"/>
              </a:solidFill>
              <a:latin typeface="Calibri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Calibri" pitchFamily="34" charset="0"/>
              </a:rPr>
              <a:t>GOAL</a:t>
            </a:r>
            <a:r>
              <a:rPr lang="en-US" sz="3200" b="1" dirty="0" smtClean="0">
                <a:solidFill>
                  <a:srgbClr val="002060"/>
                </a:solidFill>
                <a:latin typeface="Calibri" pitchFamily="34" charset="0"/>
              </a:rPr>
              <a:t>-GOAL-</a:t>
            </a:r>
            <a:r>
              <a:rPr lang="en-US" sz="3200" b="1" dirty="0" smtClean="0">
                <a:solidFill>
                  <a:srgbClr val="C00000"/>
                </a:solidFill>
                <a:latin typeface="Calibri" pitchFamily="34" charset="0"/>
              </a:rPr>
              <a:t>GOAL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200" b="1" dirty="0" smtClean="0">
                <a:solidFill>
                  <a:srgbClr val="002060"/>
                </a:solidFill>
                <a:latin typeface="Calibri" pitchFamily="34" charset="0"/>
              </a:rPr>
              <a:t>Reduce risk to unacceptable or improved level</a:t>
            </a:r>
          </a:p>
        </p:txBody>
      </p:sp>
    </p:spTree>
  </p:cSld>
  <p:clrMapOvr>
    <a:masterClrMapping/>
  </p:clrMapOvr>
  <p:transition spd="slow"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ts1.mm.bing.net/images/thumbnail.aspx?q=996436421872&amp;id=d5c917af6cf4bd13e0235cdd9643a6d7&amp;url=http%3a%2f%2fwww.lifetimefitnessnutrition.com%2fimages%2fsources_of_food_contamination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8229600" cy="59436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057400" y="533400"/>
            <a:ext cx="5076454" cy="70788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Calibri" pitchFamily="34" charset="0"/>
              </a:rPr>
              <a:t>Sources of food Hazard</a:t>
            </a:r>
            <a:endParaRPr lang="en-US" sz="4000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609600"/>
            <a:ext cx="830580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Harmful conditions:</a:t>
            </a: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Biological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….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Salmonella, </a:t>
            </a:r>
            <a:r>
              <a:rPr lang="it-IT" sz="3600" i="1" dirty="0" smtClean="0">
                <a:latin typeface="Times New Roman" pitchFamily="18" charset="0"/>
                <a:cs typeface="Times New Roman" pitchFamily="18" charset="0"/>
              </a:rPr>
              <a:t>E. Coli</a:t>
            </a:r>
            <a:endParaRPr lang="en-US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Chemical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….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Pesticides, Lead, Mercury.</a:t>
            </a:r>
            <a:endParaRPr lang="en-US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Physical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…. 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Glass, Metal.</a:t>
            </a:r>
          </a:p>
          <a:p>
            <a:pPr>
              <a:buFont typeface="Wingdings" pitchFamily="2" charset="2"/>
              <a:buChar char="q"/>
            </a:pPr>
            <a:endParaRPr lang="en-US" sz="36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6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Most important is the biological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3494</TotalTime>
  <Words>419</Words>
  <Application>Microsoft Office PowerPoint</Application>
  <PresentationFormat>On-screen Show (4:3)</PresentationFormat>
  <Paragraphs>120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Oriel</vt:lpstr>
      <vt:lpstr> Food Safety, Quality and Consumer Protection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Food Contamination Sources</dc:title>
  <dc:creator>Saeed</dc:creator>
  <cp:lastModifiedBy>Steven Kenneth Warchocki</cp:lastModifiedBy>
  <cp:revision>229</cp:revision>
  <dcterms:created xsi:type="dcterms:W3CDTF">2011-04-22T14:38:21Z</dcterms:created>
  <dcterms:modified xsi:type="dcterms:W3CDTF">2012-12-19T16:31:45Z</dcterms:modified>
</cp:coreProperties>
</file>