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12" r:id="rId3"/>
    <p:sldId id="258" r:id="rId4"/>
    <p:sldId id="278" r:id="rId5"/>
    <p:sldId id="290" r:id="rId6"/>
    <p:sldId id="289" r:id="rId7"/>
    <p:sldId id="281" r:id="rId8"/>
    <p:sldId id="260" r:id="rId9"/>
    <p:sldId id="291" r:id="rId10"/>
    <p:sldId id="292" r:id="rId11"/>
    <p:sldId id="261" r:id="rId12"/>
    <p:sldId id="293" r:id="rId13"/>
    <p:sldId id="294" r:id="rId14"/>
    <p:sldId id="262" r:id="rId15"/>
    <p:sldId id="266" r:id="rId16"/>
    <p:sldId id="296" r:id="rId17"/>
    <p:sldId id="268" r:id="rId18"/>
    <p:sldId id="295" r:id="rId19"/>
    <p:sldId id="298" r:id="rId20"/>
    <p:sldId id="297" r:id="rId21"/>
    <p:sldId id="299" r:id="rId22"/>
    <p:sldId id="309" r:id="rId23"/>
    <p:sldId id="307" r:id="rId24"/>
    <p:sldId id="311" r:id="rId25"/>
    <p:sldId id="310" r:id="rId26"/>
    <p:sldId id="287" r:id="rId27"/>
    <p:sldId id="300" r:id="rId28"/>
    <p:sldId id="304" r:id="rId29"/>
    <p:sldId id="302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9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6C7DDF4-605B-4D8F-A6FE-CF857132E407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085E5F5-03BF-4EE7-AAF1-820436AEFD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7DDF4-605B-4D8F-A6FE-CF857132E407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85E5F5-03BF-4EE7-AAF1-820436AEFD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7DDF4-605B-4D8F-A6FE-CF857132E407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85E5F5-03BF-4EE7-AAF1-820436AEFD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7DDF4-605B-4D8F-A6FE-CF857132E407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85E5F5-03BF-4EE7-AAF1-820436AEFD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7DDF4-605B-4D8F-A6FE-CF857132E407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85E5F5-03BF-4EE7-AAF1-820436AEFD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7DDF4-605B-4D8F-A6FE-CF857132E407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85E5F5-03BF-4EE7-AAF1-820436AEFD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7DDF4-605B-4D8F-A6FE-CF857132E407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85E5F5-03BF-4EE7-AAF1-820436AEFD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7DDF4-605B-4D8F-A6FE-CF857132E407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85E5F5-03BF-4EE7-AAF1-820436AEFD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C7DDF4-605B-4D8F-A6FE-CF857132E407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85E5F5-03BF-4EE7-AAF1-820436AEFD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6C7DDF4-605B-4D8F-A6FE-CF857132E407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85E5F5-03BF-4EE7-AAF1-820436AEFD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6C7DDF4-605B-4D8F-A6FE-CF857132E407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085E5F5-03BF-4EE7-AAF1-820436AEFD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6C7DDF4-605B-4D8F-A6FE-CF857132E407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085E5F5-03BF-4EE7-AAF1-820436AEFD2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ood_chemistry" TargetMode="External"/><Relationship Id="rId7" Type="http://schemas.openxmlformats.org/officeDocument/2006/relationships/hyperlink" Target="http://en.wikipedia.org/wiki/Food_physical_chemistry" TargetMode="External"/><Relationship Id="rId2" Type="http://schemas.openxmlformats.org/officeDocument/2006/relationships/hyperlink" Target="http://en.wikipedia.org/wiki/Sensory_analysi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n.wikipedia.org/wiki/Food_physics" TargetMode="External"/><Relationship Id="rId5" Type="http://schemas.openxmlformats.org/officeDocument/2006/relationships/hyperlink" Target="http://en.wikipedia.org/wiki/Food_technology" TargetMode="External"/><Relationship Id="rId4" Type="http://schemas.openxmlformats.org/officeDocument/2006/relationships/hyperlink" Target="http://en.wikipedia.org/wiki/Food_packaging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Foodborne_illness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Life_science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oodborne_illness" TargetMode="External"/><Relationship Id="rId7" Type="http://schemas.openxmlformats.org/officeDocument/2006/relationships/hyperlink" Target="http://en.wikipedia.org/wiki/Product_development" TargetMode="External"/><Relationship Id="rId2" Type="http://schemas.openxmlformats.org/officeDocument/2006/relationships/hyperlink" Target="http://en.wikipedia.org/wiki/Food_safety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n.wikipedia.org/wiki/Food_engineering" TargetMode="External"/><Relationship Id="rId5" Type="http://schemas.openxmlformats.org/officeDocument/2006/relationships/hyperlink" Target="http://en.wikipedia.org/wiki/Food_preservation" TargetMode="External"/><Relationship Id="rId4" Type="http://schemas.openxmlformats.org/officeDocument/2006/relationships/hyperlink" Target="http://en.wikipedia.org/wiki/Food_microbiolog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33400"/>
            <a:ext cx="7772400" cy="24384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sz="6000" dirty="0" smtClean="0">
                <a:ln w="381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INTRODUCTION TO FOOD SCIENCE and TECHNOLOGY</a:t>
            </a:r>
            <a:r>
              <a:rPr lang="en-US" dirty="0"/>
              <a:t> 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048000"/>
            <a:ext cx="5257800" cy="2133599"/>
          </a:xfrm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lvl="1" algn="l"/>
            <a:endParaRPr lang="en-US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l"/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Saeed Hayek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MS </a:t>
            </a:r>
          </a:p>
          <a:p>
            <a:pPr lvl="1" algn="l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Graduate research assistant </a:t>
            </a:r>
            <a:b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Food Microbiology and Biotechnology Laboratory</a:t>
            </a:r>
          </a:p>
          <a:p>
            <a:endParaRPr lang="en-US" dirty="0"/>
          </a:p>
        </p:txBody>
      </p:sp>
      <p:pic>
        <p:nvPicPr>
          <p:cNvPr id="4" name="Picture 2" descr="North Carolina A&amp;T State Universit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2971800"/>
            <a:ext cx="1981200" cy="220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81000" y="457200"/>
            <a:ext cx="8534400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40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Subdisciplines</a:t>
            </a:r>
            <a:r>
              <a:rPr kumimoji="0" lang="en-US" sz="40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of food science include:</a:t>
            </a:r>
            <a:endParaRPr kumimoji="0" lang="en-US" sz="40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 tooltip="Sensory analysis"/>
              </a:rPr>
              <a:t>Sensory analysis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 tooltip="Food chemistry"/>
              </a:rPr>
              <a:t>Food chemistry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 tooltip="Food packaging"/>
              </a:rPr>
              <a:t>Food packaging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 tooltip="Food technology"/>
              </a:rPr>
              <a:t>Food technology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 tooltip="Food physics"/>
              </a:rPr>
              <a:t>Food physics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 tooltip="Food physical chemistry"/>
              </a:rPr>
              <a:t>Food physical chemistry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304800"/>
            <a:ext cx="8305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u="sng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Subdisciplines</a:t>
            </a: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of food science include:</a:t>
            </a: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lnSpc>
                <a:spcPct val="150000"/>
              </a:lnSpc>
            </a:pP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Food safety: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Describes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handling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preparation,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storage to prevent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hlinkClick r:id="rId2" tooltip="Foodborne illness"/>
              </a:rPr>
              <a:t>foodborne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hlinkClick r:id="rId2" tooltip="Foodborne illness"/>
              </a:rPr>
              <a:t>illness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Food can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transmit poisons or pathogens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Prevent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food contamination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Cook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foods for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proper time and temperature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Storage at proper temperature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457200" y="228600"/>
            <a:ext cx="8229600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400" b="1" u="sng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Subdisciplines</a:t>
            </a: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of food science include:</a:t>
            </a: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Food safety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3200" u="sng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Food poisoning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occurrence of disease from consumption of food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Food processing, storage, and preservation may prevent food poisoning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Foodborne disease caused by bacteria, viruses, or chemicals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304800"/>
            <a:ext cx="8001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Subdisciplines</a:t>
            </a: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of food science include:</a:t>
            </a: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Foodborne pathogens:</a:t>
            </a:r>
            <a:endParaRPr lang="en-US" sz="32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Foodborne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pathogens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are responsible for millions of cases of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gastrointestinal diseases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Listeria monocytogenes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Salmonella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Escherichia coli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0" y="3657600"/>
            <a:ext cx="4343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Staphylococcus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aureus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Campylobacter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Viruses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457200"/>
            <a:ext cx="84582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Subdisciplines</a:t>
            </a: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of food science include:</a:t>
            </a: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Food microbiology: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study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of microorganisms that grow in food and how food environment influence microbes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Food Fermentation and probiotics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Food spoilage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Foodborne pathogens</a:t>
            </a:r>
          </a:p>
          <a:p>
            <a:pPr algn="ctr">
              <a:lnSpc>
                <a:spcPct val="150000"/>
              </a:lnSpc>
            </a:pPr>
            <a:r>
              <a:rPr lang="en-US" sz="24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Good, bad and ugly bacteria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81000"/>
            <a:ext cx="82296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Subdisciplines</a:t>
            </a: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of food science include:</a:t>
            </a: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Food preservation:</a:t>
            </a:r>
            <a:r>
              <a:rPr lang="en-US" sz="32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en-US" sz="32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process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to slow down spoilage and longer storage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Preventing microbial growth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Inhibit oxidation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Preservation processes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Natural and chemical preservatives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0" y="3048000"/>
            <a:ext cx="1981200" cy="3046988"/>
          </a:xfrm>
          <a:prstGeom prst="rect">
            <a:avLst/>
          </a:prstGeom>
          <a:ln w="57150">
            <a:solidFill>
              <a:schemeClr val="tx1"/>
            </a:solidFill>
            <a:prstDash val="sysDot"/>
          </a:ln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Drying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Refrigeration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Freezing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Packing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Salt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Sugar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Canning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Irradiation</a:t>
            </a:r>
          </a:p>
        </p:txBody>
      </p:sp>
      <p:sp>
        <p:nvSpPr>
          <p:cNvPr id="4" name="Right Arrow 3"/>
          <p:cNvSpPr/>
          <p:nvPr/>
        </p:nvSpPr>
        <p:spPr>
          <a:xfrm>
            <a:off x="4648200" y="4953000"/>
            <a:ext cx="2133600" cy="228600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533400" y="164068"/>
            <a:ext cx="8229600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Subdisciplines</a:t>
            </a: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of food science include:</a:t>
            </a: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Storage and</a:t>
            </a: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shelf life: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Fresh fruit and vegetables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320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Refrigeration</a:t>
            </a:r>
            <a:r>
              <a:rPr kumimoji="0" lang="en-US" sz="3200" i="0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and freezing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Food preservatives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320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Food</a:t>
            </a:r>
            <a:r>
              <a:rPr kumimoji="0" lang="en-US" sz="3200" i="0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spoilage</a:t>
            </a:r>
            <a:endParaRPr kumimoji="0" lang="en-US" sz="320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79249"/>
            <a:ext cx="86106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Subdisciplines</a:t>
            </a: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of food science include:</a:t>
            </a: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Food engineering:</a:t>
            </a:r>
            <a:r>
              <a:rPr lang="en-US" sz="32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en-US" sz="32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application of physical sciences, microbiology, chemistry, and engineering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education for food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industries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Food processing, food machinery, packaging, ingredients manufacturing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instrumentation, and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control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609600" y="685800"/>
            <a:ext cx="8229600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Activities of food scientists :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Development of new food products: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Major activity of food scientist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Meet</a:t>
            </a:r>
            <a:r>
              <a:rPr kumimoji="0" lang="en-US" sz="3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consumer demand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3200" baseline="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Meet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special needs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Meet</a:t>
            </a:r>
            <a:r>
              <a:rPr kumimoji="0" lang="en-US" sz="3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standard requirements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533400" y="641863"/>
            <a:ext cx="82296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Subdisciplines</a:t>
            </a: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of food science include:</a:t>
            </a: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Food chemistry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study of chemical processes and interactions of food components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It is similar to biochemistry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Carbohydrates, lipids, and protein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Also water, vitamins, minerals, and enzymes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1000" y="978931"/>
            <a:ext cx="83058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4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Starting:</a:t>
            </a:r>
            <a:endParaRPr kumimoji="0" lang="en-US" sz="3200" b="1" i="0" u="sng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Do you like food?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Do you like science?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How to apply science to food? </a:t>
            </a:r>
            <a:endParaRPr lang="en-US" sz="3200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Do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you like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career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in food science?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533400" y="641864"/>
            <a:ext cx="82296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Subdisciplines</a:t>
            </a: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of food science include:</a:t>
            </a: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Packaging and labeling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Convenience and barrier protection 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Information transmission and marketing </a:t>
            </a:r>
          </a:p>
          <a:p>
            <a:pPr lvl="0">
              <a:lnSpc>
                <a:spcPct val="150000"/>
              </a:lnSpc>
            </a:pP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Sensory evaluation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Evaluating consumer acceptability for the final products</a:t>
            </a:r>
            <a:endParaRPr lang="en-US" sz="3200" b="1" u="sng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533400" y="1380528"/>
            <a:ext cx="8229600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b="1" u="sng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Subdisciplines</a:t>
            </a: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of food science include:</a:t>
            </a: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Food Physics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/>
              <a:t>The physical aspects of foods</a:t>
            </a:r>
          </a:p>
          <a:p>
            <a:pPr lvl="2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/>
              <a:t>Viscosity</a:t>
            </a:r>
          </a:p>
          <a:p>
            <a:pPr lvl="2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/>
              <a:t>Texture</a:t>
            </a:r>
            <a:endParaRPr lang="en-US" sz="3200" b="1" u="sng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3400" y="228600"/>
            <a:ext cx="8229599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Importance of food science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Over 7 billion people on the planet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Rich, poor, or homeless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Over 1 billion hungry in undeveloped countries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Over 800,000 undernourished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Obesity vs. malnutrition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Insure that every one eat every day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Food industry one of the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largests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in the word</a:t>
            </a:r>
            <a:endParaRPr lang="en-US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381000"/>
            <a:ext cx="8229599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Food Science Careers</a:t>
            </a:r>
            <a:endParaRPr lang="en-US" sz="40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Food scientists are leaders in:-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Food production and processing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Quality assurance and control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Sale and marketing of foods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Food product development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Food science research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Regulation and food laws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" y="533400"/>
          <a:ext cx="8839200" cy="6172200"/>
        </p:xfrm>
        <a:graphic>
          <a:graphicData uri="http://schemas.openxmlformats.org/drawingml/2006/table">
            <a:tbl>
              <a:tblPr/>
              <a:tblGrid>
                <a:gridCol w="2830680"/>
                <a:gridCol w="2750567"/>
                <a:gridCol w="3257953"/>
              </a:tblGrid>
              <a:tr h="6172200"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Food Scientist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Biochemist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Cereal Scientist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Dairy Products Scientist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Director of Quality Assurance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FDA/USDA Research Scientist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Flavor Chemist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Food Biochemist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Food Biotechnologist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Food Chemist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Food Engineer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Food Industry R&amp;D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Food Ingredient Sales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Food Inspector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Food Microbiologist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Food Product Consultant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Food Product Developer</a:t>
                      </a:r>
                    </a:p>
                  </a:txBody>
                  <a:tcPr marL="39456" marR="39456" marT="19728" marB="1972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Food Safety Inspector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Food Technologist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Food Toxicologist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General Manager, Research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Laboratory Director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Manager, Analytical Lab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Manager, Meat Applications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Market Researcher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Meat Scientist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Natural Products Researcher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New Technologies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Packaging Specialist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Plant Manager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Plant Supervisor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Product Development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Project Leader, Technology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 smtClean="0"/>
                        <a:t>Product </a:t>
                      </a:r>
                      <a:r>
                        <a:rPr lang="en-US" sz="1800" dirty="0"/>
                        <a:t>Manager</a:t>
                      </a:r>
                    </a:p>
                  </a:txBody>
                  <a:tcPr marL="39456" marR="39456" marT="19728" marB="1972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Public Health Official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Quality Assurance Director&lt;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Quality Assurance Manager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Quality Assurance Supervisor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Research and Development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Research Scientist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Quality Assurance Officer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Sales Manager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Scientific and Regulatory Affairs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Scientific Research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Senior Food Scientist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Sensory Evaluation Expert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Sensory Scientist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Technology Development Manager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dirty="0"/>
                        <a:t>Technical Sales Representative</a:t>
                      </a:r>
                    </a:p>
                  </a:txBody>
                  <a:tcPr marL="39456" marR="39456" marT="19728" marB="1972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8600" y="152400"/>
            <a:ext cx="3305370" cy="465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1415" tIns="0" rIns="0" bIns="952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Lucida Grande"/>
                <a:cs typeface="Arial" pitchFamily="34" charset="0"/>
              </a:rPr>
              <a:t>Food Science Careers</a:t>
            </a:r>
            <a:endParaRPr kumimoji="0" lang="en-US" sz="2400" b="0" i="0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ight Triangle 3"/>
          <p:cNvSpPr/>
          <p:nvPr/>
        </p:nvSpPr>
        <p:spPr>
          <a:xfrm>
            <a:off x="152400" y="6019800"/>
            <a:ext cx="3200400" cy="6858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210026"/>
            <a:ext cx="81534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u="sng" dirty="0" smtClean="0">
                <a:solidFill>
                  <a:srgbClr val="002060"/>
                </a:solidFill>
                <a:latin typeface="Lucida Grande"/>
                <a:cs typeface="Arial" pitchFamily="34" charset="0"/>
              </a:rPr>
              <a:t>Food Science Careers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u="sng" dirty="0" smtClean="0">
                <a:solidFill>
                  <a:srgbClr val="002060"/>
                </a:solidFill>
                <a:latin typeface="Lucida Grande"/>
                <a:cs typeface="Arial" pitchFamily="34" charset="0"/>
              </a:rPr>
              <a:t>Where to work:</a:t>
            </a:r>
            <a:endParaRPr lang="en-US" sz="3200" u="sng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Government regulator agency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Food manufactures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Ingredients supplier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Food equipments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Research and education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en-US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dirty="0" smtClean="0">
                <a:solidFill>
                  <a:srgbClr val="002060"/>
                </a:solidFill>
                <a:latin typeface="Baveuse" pitchFamily="2" charset="0"/>
                <a:cs typeface="Times New Roman" pitchFamily="18" charset="0"/>
              </a:rPr>
              <a:t>If you chose food science, you will rarely be without job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828800"/>
            <a:ext cx="8042275" cy="4114800"/>
          </a:xfrm>
          <a:prstGeom prst="rect">
            <a:avLst/>
          </a:prstGeom>
        </p:spPr>
        <p:txBody>
          <a:bodyPr/>
          <a:lstStyle/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Which of the following is NOT a carbohydrate?</a:t>
            </a:r>
          </a:p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>
                <a:tab pos="350838" algn="l"/>
              </a:tabLst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Sugar</a:t>
            </a: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Starch</a:t>
            </a: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Cellulose</a:t>
            </a: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Amino acid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609600"/>
            <a:ext cx="42306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Food Science Quiz</a:t>
            </a:r>
            <a:endParaRPr lang="en-US" sz="40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09600" y="1828800"/>
            <a:ext cx="7889875" cy="4114800"/>
          </a:xfrm>
          <a:prstGeom prst="rect">
            <a:avLst/>
          </a:prstGeom>
        </p:spPr>
        <p:txBody>
          <a:bodyPr/>
          <a:lstStyle/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Which of the following contribute caloric intake in the human diet? (may be more than one answer)</a:t>
            </a:r>
          </a:p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>
                <a:tab pos="350838" algn="l"/>
              </a:tabLst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Lipids</a:t>
            </a: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Minerals</a:t>
            </a: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Water</a:t>
            </a: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Proteins 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609600"/>
            <a:ext cx="42306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Food Science Quiz</a:t>
            </a:r>
            <a:endParaRPr lang="en-US" sz="40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838200" y="1828800"/>
            <a:ext cx="7661275" cy="3276600"/>
          </a:xfrm>
          <a:prstGeom prst="rect">
            <a:avLst/>
          </a:prstGeom>
        </p:spPr>
        <p:txBody>
          <a:bodyPr/>
          <a:lstStyle/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Rank the following in terms of moisture content from highest (1) to lowest (4).</a:t>
            </a:r>
          </a:p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>
                <a:tab pos="350838" algn="l"/>
              </a:tabLst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Maple Syrup 				</a:t>
            </a: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Potato chips 				</a:t>
            </a: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Dried Fruit       				</a:t>
            </a: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Fresh produce  </a:t>
            </a: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			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" y="5181600"/>
            <a:ext cx="8458200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27138" lvl="1" indent="-533400">
              <a:lnSpc>
                <a:spcPct val="80000"/>
              </a:lnSpc>
              <a:spcBef>
                <a:spcPts val="324"/>
              </a:spcBef>
              <a:buClr>
                <a:schemeClr val="accent1"/>
              </a:buClr>
              <a:tabLst>
                <a:tab pos="350838" algn="l"/>
              </a:tabLst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Fresh Produce&gt;Maple Syrup&gt;Dried Fruit&gt;Potato Chips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609600"/>
            <a:ext cx="42306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Food Science Quiz</a:t>
            </a:r>
            <a:endParaRPr lang="en-US" sz="40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4.bp.blogspot.com/__h8gpkYl0c0/TBJePkTxNnI/AAAAAAAAAXs/AZMv_dJp-Tw/s1600/question-mark3a1%5B1%5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533400"/>
            <a:ext cx="3733800" cy="5867400"/>
          </a:xfrm>
          <a:prstGeom prst="ellipse">
            <a:avLst/>
          </a:prstGeom>
          <a:ln w="635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148" name="Picture 4" descr="http://4.bp.blogspot.com/__h8gpkYl0c0/TBJePkTxNnI/AAAAAAAAAXs/AZMv_dJp-Tw/s1600/question-mark3a1%5B1%5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533400"/>
            <a:ext cx="3886200" cy="5867400"/>
          </a:xfrm>
          <a:prstGeom prst="ellipse">
            <a:avLst/>
          </a:prstGeom>
          <a:ln w="635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2438400" y="457200"/>
            <a:ext cx="4648200" cy="600164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800" b="1" cap="all" dirty="0" smtClean="0">
                <a:ln w="9000" cmpd="sng">
                  <a:solidFill>
                    <a:srgbClr val="0070C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Thank you</a:t>
            </a:r>
          </a:p>
          <a:p>
            <a:pPr algn="ctr"/>
            <a:endParaRPr lang="en-US" sz="4800" b="1" cap="all" dirty="0" smtClean="0">
              <a:ln w="9000" cmpd="sng">
                <a:solidFill>
                  <a:srgbClr val="0070C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DON’T FORGOT</a:t>
            </a:r>
            <a:b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MILK, YOGURT, &amp; CHEESE FOR YOUR HEALTH</a:t>
            </a:r>
          </a:p>
          <a:p>
            <a:pPr algn="ctr"/>
            <a:endParaRPr lang="en-US" sz="4800" b="1" cap="all" dirty="0" smtClean="0">
              <a:ln w="9000" cmpd="sng">
                <a:solidFill>
                  <a:srgbClr val="0070C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en-US" sz="4800" b="1" cap="all" dirty="0" smtClean="0">
              <a:ln w="9000" cmpd="sng">
                <a:solidFill>
                  <a:srgbClr val="0070C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en-US" sz="4800" b="1" cap="all" dirty="0" smtClean="0">
                <a:ln w="9000" cmpd="sng">
                  <a:solidFill>
                    <a:srgbClr val="0070C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Saeed Hayek</a:t>
            </a:r>
            <a:endParaRPr lang="en-US" sz="32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1000" y="609600"/>
            <a:ext cx="83058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4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Outlines:</a:t>
            </a:r>
            <a:endParaRPr kumimoji="0" lang="en-US" sz="3200" b="1" i="0" u="sng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Introduction to Food Science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Why food science is important?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Activities of food scientists </a:t>
            </a:r>
            <a:endParaRPr lang="en-US" sz="3200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Major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subdisciplines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in food science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Careers in food science</a:t>
            </a:r>
            <a:endParaRPr kumimoji="0" lang="en-US" sz="3200" b="1" i="0" u="none" strike="noStrike" cap="none" normalizeH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304800"/>
            <a:ext cx="8763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4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Introduction to Food Science</a:t>
            </a:r>
          </a:p>
          <a:p>
            <a:pPr>
              <a:lnSpc>
                <a:spcPct val="150000"/>
              </a:lnSpc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Food Science: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the application of biology, chemistry, physical sciences, and engineering to study the nature of foods, food deterioration, and the principles of food processing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457200"/>
            <a:ext cx="8229600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Introduction to Food Science</a:t>
            </a:r>
          </a:p>
          <a:p>
            <a:pPr lvl="0">
              <a:lnSpc>
                <a:spcPct val="150000"/>
              </a:lnSpc>
            </a:pPr>
            <a:endParaRPr lang="en-US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Food technology: 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use food science in the selection, preservation, processing, packaging, and distribution of safe, nutritious, and wholesome food. </a:t>
            </a:r>
          </a:p>
          <a:p>
            <a:pPr lvl="0">
              <a:lnSpc>
                <a:spcPct val="150000"/>
              </a:lnSpc>
            </a:pPr>
            <a:endParaRPr lang="en-US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304800"/>
            <a:ext cx="8763000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Introduction to Food Science</a:t>
            </a:r>
          </a:p>
          <a:p>
            <a:pPr>
              <a:lnSpc>
                <a:spcPct val="150000"/>
              </a:lnSpc>
            </a:pP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Food Science vs. Food Technology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Food Science: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the application of science to understand the food</a:t>
            </a:r>
          </a:p>
          <a:p>
            <a:pPr lvl="0">
              <a:lnSpc>
                <a:spcPct val="1500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Food technology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is a branch of food science and is the actual production processes to make foods.</a:t>
            </a:r>
          </a:p>
          <a:p>
            <a:pPr lvl="0">
              <a:lnSpc>
                <a:spcPct val="150000"/>
              </a:lnSpc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Food science to understand and Food technology to apply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1000" y="475257"/>
            <a:ext cx="8305800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Introduction to Food Science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Food science: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is a study concerned with all technical aspects of foods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From farm to table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rom</a:t>
            </a:r>
            <a:r>
              <a:rPr kumimoji="0" lang="en-US" sz="3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harvesting or slaughtering to cooking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and consumption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rom field to fork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It is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 tooltip="Life science"/>
              </a:rPr>
              <a:t>life sciences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533400" y="457200"/>
            <a:ext cx="8229600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Activities of food scientists :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Development of new food products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Storage and shelf life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Packaging materials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Sensory evaluation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Microbiological and chemical testing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Food safety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57200" y="533400"/>
            <a:ext cx="8534400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40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Subdisciplines</a:t>
            </a:r>
            <a:r>
              <a:rPr kumimoji="0" lang="en-US" sz="40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of food science include:</a:t>
            </a:r>
            <a:endParaRPr kumimoji="0" lang="en-US" sz="40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 tooltip="Food safety"/>
              </a:rPr>
              <a:t>Food safety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 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 tooltip="Foodborne illness"/>
              </a:rPr>
              <a:t>Foodborne illness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 tooltip="Food microbiology"/>
              </a:rPr>
              <a:t>Food microbiology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 tooltip="Food preservation"/>
              </a:rPr>
              <a:t>Food preservation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 tooltip="Food engineering"/>
              </a:rPr>
              <a:t>Food engineering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 tooltip="Product development"/>
              </a:rPr>
              <a:t>Product development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771</TotalTime>
  <Words>757</Words>
  <Application>Microsoft Office PowerPoint</Application>
  <PresentationFormat>On-screen Show (4:3)</PresentationFormat>
  <Paragraphs>234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Concourse</vt:lpstr>
      <vt:lpstr>INTRODUCTION TO FOOD SCIENCE and TECHNOLOGY 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 science</dc:title>
  <dc:creator>SAEED</dc:creator>
  <cp:lastModifiedBy>mhhathur</cp:lastModifiedBy>
  <cp:revision>57</cp:revision>
  <dcterms:created xsi:type="dcterms:W3CDTF">2012-01-05T01:21:38Z</dcterms:created>
  <dcterms:modified xsi:type="dcterms:W3CDTF">2012-01-09T16:52:13Z</dcterms:modified>
</cp:coreProperties>
</file>