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2" r:id="rId3"/>
    <p:sldId id="258" r:id="rId4"/>
    <p:sldId id="278" r:id="rId5"/>
    <p:sldId id="290" r:id="rId6"/>
    <p:sldId id="289" r:id="rId7"/>
    <p:sldId id="281" r:id="rId8"/>
    <p:sldId id="260" r:id="rId9"/>
    <p:sldId id="291" r:id="rId10"/>
    <p:sldId id="292" r:id="rId11"/>
    <p:sldId id="261" r:id="rId12"/>
    <p:sldId id="293" r:id="rId13"/>
    <p:sldId id="294" r:id="rId14"/>
    <p:sldId id="262" r:id="rId15"/>
    <p:sldId id="266" r:id="rId16"/>
    <p:sldId id="296" r:id="rId17"/>
    <p:sldId id="268" r:id="rId18"/>
    <p:sldId id="295" r:id="rId19"/>
    <p:sldId id="298" r:id="rId20"/>
    <p:sldId id="297" r:id="rId21"/>
    <p:sldId id="299" r:id="rId22"/>
    <p:sldId id="309" r:id="rId23"/>
    <p:sldId id="307" r:id="rId24"/>
    <p:sldId id="311" r:id="rId25"/>
    <p:sldId id="310" r:id="rId26"/>
    <p:sldId id="287" r:id="rId27"/>
    <p:sldId id="300" r:id="rId28"/>
    <p:sldId id="304" r:id="rId29"/>
    <p:sldId id="30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6C7DDF4-605B-4D8F-A6FE-CF857132E40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85E5F5-03BF-4EE7-AAF1-820436AEFD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ood_chemistry" TargetMode="External"/><Relationship Id="rId7" Type="http://schemas.openxmlformats.org/officeDocument/2006/relationships/hyperlink" Target="http://en.wikipedia.org/wiki/Food_physical_chemistry" TargetMode="External"/><Relationship Id="rId2" Type="http://schemas.openxmlformats.org/officeDocument/2006/relationships/hyperlink" Target="http://en.wikipedia.org/wiki/Sensory_analysi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ood_physics" TargetMode="External"/><Relationship Id="rId5" Type="http://schemas.openxmlformats.org/officeDocument/2006/relationships/hyperlink" Target="http://en.wikipedia.org/wiki/Food_technology" TargetMode="External"/><Relationship Id="rId4" Type="http://schemas.openxmlformats.org/officeDocument/2006/relationships/hyperlink" Target="http://en.wikipedia.org/wiki/Food_packagi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Foodborne_illness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ife_scienc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oodborne_illness" TargetMode="External"/><Relationship Id="rId7" Type="http://schemas.openxmlformats.org/officeDocument/2006/relationships/hyperlink" Target="http://en.wikipedia.org/wiki/Product_development" TargetMode="External"/><Relationship Id="rId2" Type="http://schemas.openxmlformats.org/officeDocument/2006/relationships/hyperlink" Target="http://en.wikipedia.org/wiki/Food_safet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ood_engineering" TargetMode="External"/><Relationship Id="rId5" Type="http://schemas.openxmlformats.org/officeDocument/2006/relationships/hyperlink" Target="http://en.wikipedia.org/wiki/Food_preservation" TargetMode="External"/><Relationship Id="rId4" Type="http://schemas.openxmlformats.org/officeDocument/2006/relationships/hyperlink" Target="http://en.wikipedia.org/wiki/Food_microbiolog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24384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ln w="381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TO FOOD SCIENCE and TECHNOLOGY</a:t>
            </a:r>
            <a:r>
              <a:rPr lang="en-US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48000"/>
            <a:ext cx="5257800" cy="2133599"/>
          </a:xfrm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lvl="1" algn="l"/>
            <a:endParaRPr lang="en-US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/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Saeed Hayek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MS </a:t>
            </a:r>
          </a:p>
          <a:p>
            <a:pPr lvl="1" algn="l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Graduate research assistant </a:t>
            </a:r>
            <a:b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Microbiology and Biotechnology Laboratory</a:t>
            </a:r>
          </a:p>
          <a:p>
            <a:endParaRPr lang="en-US" dirty="0"/>
          </a:p>
        </p:txBody>
      </p:sp>
      <p:pic>
        <p:nvPicPr>
          <p:cNvPr id="4" name="Picture 2" descr="North Carolina A&amp;T State Univers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971800"/>
            <a:ext cx="1981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81000" y="457200"/>
            <a:ext cx="85344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4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endParaRPr kumimoji="0" lang="en-US" sz="4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Sensory analysis"/>
              </a:rPr>
              <a:t>Sensory analysis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Food chemistry"/>
              </a:rPr>
              <a:t>Food chemistry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Food packaging"/>
              </a:rPr>
              <a:t>Food packaging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Food technology"/>
              </a:rPr>
              <a:t>Food technology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tooltip="Food physics"/>
              </a:rPr>
              <a:t>Food physics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 tooltip="Food physical chemistry"/>
              </a:rPr>
              <a:t>Food physical chemistry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safety: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Describes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handling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preparation,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storage to prevent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>
                <a:latin typeface="Times New Roman" pitchFamily="18" charset="0"/>
                <a:cs typeface="Times New Roman" pitchFamily="18" charset="0"/>
                <a:hlinkClick r:id="rId2" tooltip="Foodborne illness"/>
              </a:rPr>
              <a:t>foodborne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2" tooltip="Foodborne illness"/>
              </a:rPr>
              <a:t>illness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Food can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transmit poisons or pathogens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Prevent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contamination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Cook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foods for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proper time and temperature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Storage at proper temperature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7200" y="228600"/>
            <a:ext cx="82296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safety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poisoning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occurrence of disease from consumption of food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processing, storage, and preservation may prevent food poisoning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Foodborne disease caused by bacteria, viruses, or chemicals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800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Foodborne pathogens:</a:t>
            </a:r>
            <a:endParaRPr lang="en-US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Foodborne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pathogens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are responsible for millions of cases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gastrointestinal diseases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Listeria monocytogenes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Salmonella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Escherichia coli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0" y="3657600"/>
            <a:ext cx="434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Staphylococcus 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Campylobacter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Viruses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4582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microbiology: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study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microorganisms that grow in food and how food environment influence microbes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Fermentation and probiotics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spoilage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Foodborne pathogens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Good, bad and ugly bacteria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229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preservation:</a:t>
            </a:r>
            <a:r>
              <a:rPr lang="en-US" sz="32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32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slow down spoilage and longer storage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Preventing microbial growth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Inhibit oxidation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Preservation processes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Natural and chemical preservatives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0" y="3048000"/>
            <a:ext cx="1981200" cy="3046988"/>
          </a:xfrm>
          <a:prstGeom prst="rect">
            <a:avLst/>
          </a:prstGeom>
          <a:ln w="5715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Drying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Refrigeration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Freezing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Packing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Salt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Sugar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Canning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Irradiation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648200" y="4953000"/>
            <a:ext cx="2133600" cy="228600"/>
          </a:xfrm>
          <a:prstGeom prst="right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164068"/>
            <a:ext cx="8229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Storage and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shelf life: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Fresh fruit and vegetables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Refrigeration</a:t>
            </a:r>
            <a:r>
              <a:rPr kumimoji="0" lang="en-US" sz="32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freezing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preservatives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</a:t>
            </a:r>
            <a:r>
              <a:rPr kumimoji="0" lang="en-US" sz="32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spoilage</a:t>
            </a:r>
            <a:endParaRPr kumimoji="0" lang="en-US" sz="32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79249"/>
            <a:ext cx="8610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engineering:</a:t>
            </a:r>
            <a:r>
              <a:rPr lang="en-US" sz="32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32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application of physical sciences, microbiology, chemistry, and engineering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education for food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industries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processing, food machinery, packaging, ingredients manufacturing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instrumentation, 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09600" y="685800"/>
            <a:ext cx="8229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Activities of food scientists 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Development of new food products: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Major activity of food scientist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Meet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consumer demand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baseline="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Meet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special needs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Meet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standard requirements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641863"/>
            <a:ext cx="8229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chemistry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study of chemical processes and interactions of food components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It is similar to biochemistry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Carbohydrates, lipids, and protein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Also water, vitamins, minerals, and enzymes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978931"/>
            <a:ext cx="8305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Starting:</a:t>
            </a:r>
            <a:endParaRPr kumimoji="0" lang="en-US" sz="3200" b="1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Do you like food?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 you like science?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How to apply science to food? </a:t>
            </a:r>
            <a:endParaRPr lang="en-US" sz="3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 like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career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food science?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641864"/>
            <a:ext cx="8229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Packaging and labeling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Convenience and barrier protection 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Information transmission and marketing </a:t>
            </a:r>
          </a:p>
          <a:p>
            <a:pPr lvl="0"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Sensory evaluation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Evaluating consumer acceptability for the final products</a:t>
            </a:r>
            <a:endParaRPr lang="en-US" sz="3200" b="1" u="sng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1380528"/>
            <a:ext cx="82296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Physics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The physical aspects of foods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Viscosity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Texture</a:t>
            </a:r>
            <a:endParaRPr lang="en-US" sz="3200" b="1" u="sng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228600"/>
            <a:ext cx="822959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Importance of food science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Over 7 billion people on the planet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Rich, poor, or homeless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Over 1 billion hungry in undeveloped countries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Over 800,000 undernourished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Obesity vs. malnutrition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Insure that every one eat every day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industry one of the </a:t>
            </a:r>
            <a:r>
              <a:rPr lang="en-US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largests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the word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381000"/>
            <a:ext cx="822959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Careers</a:t>
            </a:r>
            <a:endParaRPr lang="en-US" sz="4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scientists are leaders in:-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production and processing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Quality assurance and control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Sale and marketing of foods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product development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Food science research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Regulation and food laws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533400"/>
          <a:ext cx="8839200" cy="6172200"/>
        </p:xfrm>
        <a:graphic>
          <a:graphicData uri="http://schemas.openxmlformats.org/drawingml/2006/table">
            <a:tbl>
              <a:tblPr/>
              <a:tblGrid>
                <a:gridCol w="2830680"/>
                <a:gridCol w="2750567"/>
                <a:gridCol w="3257953"/>
              </a:tblGrid>
              <a:tr h="617220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Biochemist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Cereal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Dairy Products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Director of Quality Assurance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FDA/USDA Research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Flavor Chemist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Biochemist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Biotechnologist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Chemist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Engineer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Industry R&amp;D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Ingredient Sales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Inspector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Microbiologist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Product Consultant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Product Developer</a:t>
                      </a:r>
                    </a:p>
                  </a:txBody>
                  <a:tcPr marL="39456" marR="39456" marT="19728" marB="197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Safety Inspector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Technologist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Food Toxicologist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General Manager, Research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Laboratory Director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Manager, Analytical Lab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Manager, Meat Applications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Market Researcher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Meat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Natural Products Researcher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New Technologies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Packaging Specialist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Plant Manager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Plant Supervisor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Product Development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Project Leader, Technology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 smtClean="0"/>
                        <a:t>Product </a:t>
                      </a:r>
                      <a:r>
                        <a:rPr lang="en-US" sz="1800" dirty="0"/>
                        <a:t>Manager</a:t>
                      </a:r>
                    </a:p>
                  </a:txBody>
                  <a:tcPr marL="39456" marR="39456" marT="19728" marB="197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Public Health Official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Quality Assurance Director&lt;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Quality Assurance Manager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Quality Assurance Supervisor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Research and Development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Research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Quality Assurance Officer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Sales Manager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Scientific and Regulatory Affairs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Scientific Research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Senior Food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Sensory Evaluation Expert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Sensory Scientist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Technology Development Manager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800" dirty="0"/>
                        <a:t>Technical Sales Representative</a:t>
                      </a:r>
                    </a:p>
                  </a:txBody>
                  <a:tcPr marL="39456" marR="39456" marT="19728" marB="197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152400"/>
            <a:ext cx="3305370" cy="46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Lucida Grande"/>
                <a:cs typeface="Arial" pitchFamily="34" charset="0"/>
              </a:rPr>
              <a:t>Food Science Careers</a:t>
            </a:r>
            <a:endParaRPr kumimoji="0" lang="en-US" sz="24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ight Triangle 3"/>
          <p:cNvSpPr/>
          <p:nvPr/>
        </p:nvSpPr>
        <p:spPr>
          <a:xfrm>
            <a:off x="152400" y="6019800"/>
            <a:ext cx="3200400" cy="6858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10026"/>
            <a:ext cx="8153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srgbClr val="002060"/>
                </a:solidFill>
                <a:latin typeface="Lucida Grande"/>
                <a:cs typeface="Arial" pitchFamily="34" charset="0"/>
              </a:rPr>
              <a:t>Food Science Careers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 smtClean="0">
                <a:solidFill>
                  <a:srgbClr val="002060"/>
                </a:solidFill>
                <a:latin typeface="Lucida Grande"/>
                <a:cs typeface="Arial" pitchFamily="34" charset="0"/>
              </a:rPr>
              <a:t>Where to work:</a:t>
            </a:r>
            <a:endParaRPr lang="en-US" sz="32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Government regulator agency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manufactures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Ingredients supplier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equipments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Research and education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Baveuse" pitchFamily="2" charset="0"/>
                <a:cs typeface="Times New Roman" pitchFamily="18" charset="0"/>
              </a:rPr>
              <a:t>If you chose food science, you will rarely be without job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828800"/>
            <a:ext cx="8042275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Which of the following is NOT a carbohydrate?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Sugar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Starch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Cellulose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Amino acid</a:t>
            </a:r>
          </a:p>
        </p:txBody>
      </p:sp>
      <p:sp>
        <p:nvSpPr>
          <p:cNvPr id="3" name="Rectangle 2"/>
          <p:cNvSpPr/>
          <p:nvPr/>
        </p:nvSpPr>
        <p:spPr>
          <a:xfrm>
            <a:off x="9144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09600" y="1828800"/>
            <a:ext cx="7889875" cy="4114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Which of the following contribute caloric intake in the human diet? (may be more than one answer)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Lipids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Minerals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Proteins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38200" y="1828800"/>
            <a:ext cx="7661275" cy="3276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Rank the following in terms of moisture content from highest (1) to lowest (4).</a:t>
            </a: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350838" algn="l"/>
              </a:tabLst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Maple Syrup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Potato chips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Dried Fruit       				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Fresh produce  </a:t>
            </a:r>
          </a:p>
          <a:p>
            <a:pPr marL="1227138" marR="0" lvl="1" indent="-533400" algn="l" defTabSz="914400" rtl="0" eaLnBrk="1" fontAlgn="auto" latinLnBrk="0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>
                <a:tab pos="350838" algn="l"/>
              </a:tabLst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			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5181600"/>
            <a:ext cx="845820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27138" lvl="1" indent="-533400">
              <a:lnSpc>
                <a:spcPct val="80000"/>
              </a:lnSpc>
              <a:spcBef>
                <a:spcPts val="324"/>
              </a:spcBef>
              <a:buClr>
                <a:schemeClr val="accent1"/>
              </a:buClr>
              <a:tabLst>
                <a:tab pos="350838" algn="l"/>
              </a:tabLst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Fresh Produce&gt;Maple Syrup&gt;Dried Fruit&gt;Potato Chips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609600"/>
            <a:ext cx="42306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Quiz</a:t>
            </a:r>
            <a:endParaRPr lang="en-US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__h8gpkYl0c0/TBJePkTxNnI/AAAAAAAAAXs/AZMv_dJp-Tw/s1600/question-mark3a1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533400"/>
            <a:ext cx="3733800" cy="586740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Picture 4" descr="http://4.bp.blogspot.com/__h8gpkYl0c0/TBJePkTxNnI/AAAAAAAAAXs/AZMv_dJp-Tw/s1600/question-mark3a1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3886200" cy="5867400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2438400" y="457200"/>
            <a:ext cx="4648200" cy="600164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</a:t>
            </a:r>
          </a:p>
          <a:p>
            <a:pPr algn="ctr"/>
            <a:endParaRPr lang="en-US" sz="4800" b="1" cap="all" dirty="0" smtClean="0">
              <a:ln w="9000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DON’T FORGOT</a:t>
            </a:r>
            <a:b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MILK, YOGURT, &amp; CHEESE FOR YOUR HEALTH</a:t>
            </a:r>
          </a:p>
          <a:p>
            <a:pPr algn="ctr"/>
            <a:endParaRPr lang="en-US" sz="4800" b="1" cap="all" dirty="0" smtClean="0">
              <a:ln w="9000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n-US" sz="4800" b="1" cap="all" dirty="0" smtClean="0">
              <a:ln w="9000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4800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Saeed Hayek</a:t>
            </a:r>
            <a:endParaRPr lang="en-US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609600"/>
            <a:ext cx="8305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Outlines:</a:t>
            </a:r>
            <a:endParaRPr kumimoji="0" lang="en-US" sz="3200" b="1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Introduction to Food Science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 food science is important?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Activities of food scientists </a:t>
            </a:r>
            <a:endParaRPr lang="en-US" sz="3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Major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food science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Careers in food science</a:t>
            </a:r>
            <a:endParaRPr kumimoji="0" lang="en-US" sz="3200" b="1" i="0" u="none" strike="noStrike" cap="none" normalizeH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63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 to Food Science</a:t>
            </a:r>
          </a:p>
          <a:p>
            <a:pPr>
              <a:lnSpc>
                <a:spcPct val="150000"/>
              </a:lnSpc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Food Science: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application of biology, chemistry, physical sciences, and engineering to study the nature of foods, food deterioration, and the principles of food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229600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 to Food Science</a:t>
            </a:r>
          </a:p>
          <a:p>
            <a:pPr lvl="0">
              <a:lnSpc>
                <a:spcPct val="150000"/>
              </a:lnSpc>
            </a:pPr>
            <a:endParaRPr lang="en-US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technology: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use food science in the selection, preservation, processing, packaging, and distribution of safe, nutritious, and wholesome food. </a:t>
            </a:r>
          </a:p>
          <a:p>
            <a:pPr lvl="0">
              <a:lnSpc>
                <a:spcPct val="150000"/>
              </a:lnSpc>
            </a:pP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63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 to Food Science</a:t>
            </a:r>
          </a:p>
          <a:p>
            <a:pPr>
              <a:lnSpc>
                <a:spcPct val="150000"/>
              </a:lnSpc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vs. Food Technology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Food Science: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application of science to understand the food</a:t>
            </a:r>
          </a:p>
          <a:p>
            <a:pPr lvl="0"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Food technology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 is a branch of food science and is the actual production processes to make foods.</a:t>
            </a:r>
          </a:p>
          <a:p>
            <a:pPr lvl="0"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Food science to understand and Food technology to apply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475257"/>
            <a:ext cx="83058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 to Food Science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science: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is a study concerned with all technical aspects of foods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From farm to table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rom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harvesting or slaughtering to cooking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consumption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rom field to fork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Life science"/>
              </a:rPr>
              <a:t>life sciences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457200"/>
            <a:ext cx="82296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Activities of food scientists 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Development of new food products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Storage and shelf life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Packaging materials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Sensory evaluation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Microbiological and chemical testing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Food safety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57200" y="533400"/>
            <a:ext cx="85344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4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Subdisciplines</a:t>
            </a: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food science include:</a:t>
            </a:r>
            <a:endParaRPr kumimoji="0" lang="en-US" sz="4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Food safety"/>
              </a:rPr>
              <a:t>Food safety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 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Foodborne illness"/>
              </a:rPr>
              <a:t>Foodborne illness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Food microbiology"/>
              </a:rPr>
              <a:t>Food microbiology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Food preservation"/>
              </a:rPr>
              <a:t>Food preservation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tooltip="Food engineering"/>
              </a:rPr>
              <a:t>Food engineering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 tooltip="Product development"/>
              </a:rPr>
              <a:t>Product development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771</TotalTime>
  <Words>757</Words>
  <Application>Microsoft Office PowerPoint</Application>
  <PresentationFormat>On-screen Show (4:3)</PresentationFormat>
  <Paragraphs>234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INTRODUCTION TO FOOD SCIENCE and TECHNOLOGY 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science</dc:title>
  <dc:creator>SAEED</dc:creator>
  <cp:lastModifiedBy>mhhathur</cp:lastModifiedBy>
  <cp:revision>57</cp:revision>
  <dcterms:created xsi:type="dcterms:W3CDTF">2012-01-05T01:21:38Z</dcterms:created>
  <dcterms:modified xsi:type="dcterms:W3CDTF">2012-01-09T16:52:13Z</dcterms:modified>
</cp:coreProperties>
</file>