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7" r:id="rId3"/>
    <p:sldId id="270" r:id="rId4"/>
    <p:sldId id="257" r:id="rId5"/>
    <p:sldId id="258" r:id="rId6"/>
    <p:sldId id="268" r:id="rId7"/>
    <p:sldId id="269" r:id="rId8"/>
    <p:sldId id="260" r:id="rId9"/>
    <p:sldId id="262" r:id="rId10"/>
    <p:sldId id="286" r:id="rId11"/>
    <p:sldId id="289" r:id="rId12"/>
    <p:sldId id="273" r:id="rId13"/>
    <p:sldId id="290" r:id="rId14"/>
    <p:sldId id="283" r:id="rId15"/>
    <p:sldId id="284" r:id="rId16"/>
    <p:sldId id="288" r:id="rId17"/>
    <p:sldId id="279" r:id="rId18"/>
    <p:sldId id="275" r:id="rId19"/>
    <p:sldId id="278" r:id="rId20"/>
    <p:sldId id="264" r:id="rId21"/>
    <p:sldId id="277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05" autoAdjust="0"/>
  </p:normalViewPr>
  <p:slideViewPr>
    <p:cSldViewPr>
      <p:cViewPr varScale="1">
        <p:scale>
          <a:sx n="54" d="100"/>
          <a:sy n="54" d="100"/>
        </p:scale>
        <p:origin x="-9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112C7-225E-47BB-AF2F-1F87E39A7A63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3CADA-C5B6-40DD-A28F-5EB7D4895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60589-A69E-45F6-93C4-364153C862BB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C15C6-8E02-46F7-A1C7-CAE0A98F3A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330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C15C6-8E02-46F7-A1C7-CAE0A98F3A9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441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84419-A298-4C66-B8C4-A8ED9F4C0767}" type="datetimeFigureOut">
              <a:rPr lang="en-US" smtClean="0"/>
              <a:pPr/>
              <a:t>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3235F-2F4A-4D98-A4F9-E0869B0C7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85800"/>
            <a:ext cx="7772400" cy="1470025"/>
          </a:xfrm>
        </p:spPr>
        <p:txBody>
          <a:bodyPr/>
          <a:lstStyle/>
          <a:p>
            <a:r>
              <a:rPr lang="en-US" dirty="0" smtClean="0"/>
              <a:t>Food Safety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4320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Bernice </a:t>
            </a:r>
            <a:r>
              <a:rPr lang="en-US" dirty="0" err="1" smtClean="0"/>
              <a:t>Karlton-Senaye</a:t>
            </a:r>
            <a:endParaRPr lang="en-US" dirty="0" smtClean="0"/>
          </a:p>
          <a:p>
            <a:r>
              <a:rPr lang="en-US" dirty="0" smtClean="0"/>
              <a:t>North Carolina A &amp; T State university</a:t>
            </a:r>
          </a:p>
          <a:p>
            <a:r>
              <a:rPr lang="en-US" dirty="0" smtClean="0"/>
              <a:t>Jan 10</a:t>
            </a:r>
            <a:r>
              <a:rPr lang="en-US" baseline="30000" dirty="0" smtClean="0"/>
              <a:t>th</a:t>
            </a:r>
            <a:r>
              <a:rPr lang="en-US" dirty="0" smtClean="0"/>
              <a:t>, 2011</a:t>
            </a:r>
          </a:p>
          <a:p>
            <a:r>
              <a:rPr lang="en-US" dirty="0" smtClean="0"/>
              <a:t>Workshop on Food Science and Safety (South East Middle School- Kernersville)</a:t>
            </a:r>
            <a:endParaRPr lang="en-US" dirty="0"/>
          </a:p>
        </p:txBody>
      </p:sp>
      <p:pic>
        <p:nvPicPr>
          <p:cNvPr id="12290" name="Picture 2" descr="https://encrypted-tbn0.google.com/images?q=tbn:ANd9GcTYLmaWYlPc2O3hUAbTCZX257BOAaDBZPLJ_8u8Rg_WDACa5T7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72062"/>
            <a:ext cx="2532063" cy="1785937"/>
          </a:xfrm>
          <a:prstGeom prst="rect">
            <a:avLst/>
          </a:prstGeom>
          <a:noFill/>
        </p:spPr>
      </p:pic>
      <p:pic>
        <p:nvPicPr>
          <p:cNvPr id="12292" name="Picture 4" descr="https://encrypted-tbn2.google.com/images?q=tbn:ANd9GcQ0_JFaYDp5mTCqoLoJ_vK45_7UMgtG6Lk4qzklFjHed67X9WM4g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075" y="5072063"/>
            <a:ext cx="2314575" cy="1828800"/>
          </a:xfrm>
          <a:prstGeom prst="rect">
            <a:avLst/>
          </a:prstGeom>
          <a:noFill/>
        </p:spPr>
      </p:pic>
      <p:pic>
        <p:nvPicPr>
          <p:cNvPr id="7" name="Picture 4" descr="https://encrypted-tbn3.google.com/images?q=tbn:ANd9GcSzBK8c0ZMxZ2j7KkjNCahWjxLMNAmuqCq3UJL3uv0aaV2uTnO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2063" y="5072063"/>
            <a:ext cx="225901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ndyxiao.com/pictures/Glass-of-milk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072062"/>
            <a:ext cx="2209800" cy="182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Moisture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Water activity is the term used to describe the moisture content of food.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Water activity values range from 0 to 1.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Microorganisms grow best in moist foods. </a:t>
            </a:r>
            <a:r>
              <a:rPr lang="en-US" dirty="0" err="1"/>
              <a:t>eg</a:t>
            </a:r>
            <a:r>
              <a:rPr lang="en-US" dirty="0"/>
              <a:t>: meat, produce and soft cheeses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 food that has a water activity value below 0.85 will not support the growth of the bacteria that cause foodborne disease.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Safer foods have less moisture. Dry foods </a:t>
            </a:r>
            <a:r>
              <a:rPr lang="en-US" dirty="0" err="1"/>
              <a:t>eg</a:t>
            </a:r>
            <a:r>
              <a:rPr lang="en-US" dirty="0"/>
              <a:t>: crackers, breads.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1" y="1219200"/>
            <a:ext cx="3733800" cy="2590800"/>
          </a:xfrm>
        </p:spPr>
      </p:pic>
    </p:spTree>
    <p:extLst>
      <p:ext uri="{BB962C8B-B14F-4D97-AF65-F5344CB8AC3E}">
        <p14:creationId xmlns:p14="http://schemas.microsoft.com/office/powerpoint/2010/main" xmlns="" val="928612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Pathogens of food safety concern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5022377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Pathogen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Food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Salmonella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Poultry, eggs, produce, peanut</a:t>
                      </a:r>
                      <a:r>
                        <a:rPr lang="en-US" baseline="0" dirty="0" smtClean="0"/>
                        <a:t> butter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err="1" smtClean="0"/>
                        <a:t>Listeria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Deli meat, dairy products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E. </a:t>
                      </a:r>
                      <a:r>
                        <a:rPr lang="en-US" i="1" dirty="0" smtClean="0"/>
                        <a:t>Coli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Ground</a:t>
                      </a:r>
                      <a:r>
                        <a:rPr lang="en-US" baseline="0" dirty="0" smtClean="0"/>
                        <a:t> beef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Campylobacter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Poultry, raw milk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http://t2.gstatic.com/images?q=tbn:ANd9GcThnTJFbWLcPOqedgyvc0vIKuTNcg3pZsRomhgwrIv8RXSoyRn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262" y="4410074"/>
            <a:ext cx="1800225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1.gstatic.com/images?q=tbn:ANd9GcRDt1158HpWKeGE394PYcbzIIZrso-5j7ziPUeb9-ajWBZXK_2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10073"/>
            <a:ext cx="2857500" cy="24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onsumerist.com/images/31/2009/06/3668893297_507f7e56a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4100" y="4410074"/>
            <a:ext cx="3009900" cy="235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0177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food become unsafe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Time-Temperature abuse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Failing to hold, store or thaw food at required temperature.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Failing to cook or reheat foods to temperatures that kill microorganisms.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Failing to properly cool foods.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Preparing foods a day or more before they are 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43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525" y="33337"/>
            <a:ext cx="8229600" cy="1143000"/>
          </a:xfrm>
        </p:spPr>
        <p:txBody>
          <a:bodyPr/>
          <a:lstStyle/>
          <a:p>
            <a:r>
              <a:rPr lang="en-US" dirty="0"/>
              <a:t>Thawing Foods Safely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Thaw food in the refrigerator at temperatures of 41 F or less.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Submerge the frozen product in running potable water at a temperature of 70 F or less.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Food may be thawed in a microwave oven only if it will be cooked immediately.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Food may be thawed as part of cooking to reach required minimum internal temperature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200" y="1981200"/>
            <a:ext cx="2590800" cy="2238375"/>
          </a:xfrm>
        </p:spPr>
      </p:pic>
      <p:pic>
        <p:nvPicPr>
          <p:cNvPr id="2050" name="Picture 2" descr="http://www.instablogsimages.com/images/2007/01/12/thaws_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295774"/>
            <a:ext cx="2667000" cy="196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3.gstatic.com/images?q=tbn:ANd9GcQzm9ZvYd-g9KSuiYywqWXt8YiJvURlqQU6rcCAn2SpxHiXcvRJJ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86037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3.gstatic.com/images?q=tbn:ANd9GcTwgfpf-v5ffP0Qar5XrRq1-G4pDOvbE1gNgjgdUv6wEauTr2Z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276850"/>
            <a:ext cx="2376487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5150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methods of cooling foods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Divide hot food in smaller quantities in shallow pans and refrigerate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ice-water to bring food temperatures down quickly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1295400"/>
            <a:ext cx="4038600" cy="2036310"/>
          </a:xfrm>
        </p:spPr>
      </p:pic>
      <p:pic>
        <p:nvPicPr>
          <p:cNvPr id="1026" name="Picture 2" descr="http://1.bp.blogspot.com/_P24UFU-ZOTs/TFMGEJ737-I/AAAAAAAAAHs/8gVlx3tn1tE/s1600/3+Circulating+Wa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3581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3657600" y="4800600"/>
            <a:ext cx="12954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flipV="1">
            <a:off x="3657600" y="2743200"/>
            <a:ext cx="1143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17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/>
              <a:t>Use blast chillers to cool food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Stir </a:t>
            </a:r>
            <a:r>
              <a:rPr lang="en-US" dirty="0"/>
              <a:t>food  as they cool with cold paddles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steam-jacketed kettle cools food.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0"/>
            <a:ext cx="3276600" cy="2859088"/>
          </a:xfrm>
        </p:spPr>
      </p:pic>
      <p:pic>
        <p:nvPicPr>
          <p:cNvPr id="3076" name="Picture 4" descr="http://i-cdn.apartmenttherapy.com/uimages/kitchen/2008_12_4-CoolingPadd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037" y="2747962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data:image/jpeg;base64,/9j/4AAQSkZJRgABAQAAAQABAAD/2wCEAAkGBhQSEBUQEhQWFBQUFRQSFBQWFhUVFxUUFBQVFxQUFxYYGyYeFxkjGRQUHy8gJCcpLC0sFR4xNTAqNSYrLCkBCQoKDgwOFA8PFSkcFBgpKSkpKSkpKSkpKSkpKSkpKSkpKSkpKSkpKSkqKSkpKSkpKTUpKSkpKSkpKSkpKSkpKf/AABEIAOQA3QMBIgACEQEDEQH/xAAcAAEAAgMBAQEAAAAAAAAAAAAABAYDBQcCAQj/xABJEAACAQIDBAcCCgcFCAMAAAABAgADEQQSIQUGMUEHEyJRYXGRgaEUIzJCUnOxssHRJDRiY3KSsyUzRKLwFRc1U4LCw+EWQ3T/xAAYAQEBAQEBAAAAAAAAAAAAAAAAAQIEA//EACERAQEBAAEEAgMBAAAAAAAAAAABEQIDITFBEmEiUfAU/9oADAMBAAIRAxEAPwDuMREBERAREQEREBERAREQEREBERAREQEREBERAREQEREBERAREQEREBERARPDVlHEge0TC+0aY4uvrAkxIL7ZpDXN7jNZjd9qFPTUtyXmfYLt7oFhmOtiFQXZgo8TaVCpt3GVtKdMUVPzqhynzC6sfdPtHY6sc2IqVKzcwCaaeg7RHm0uCftbe+koyI/bJABC5rajTLxN+HDnNBV2/jXSoUYB0U1EV0tmXrAAGAOlx/ruz7f2itLC1aaUBRp5TmcKOHfdeZ7+MqW6mIJV1N2+EUlVqYzMcp5Z2II5jTvliLjszpLVj1Nai1PELo9IkLf9pCdGUydh9/UckLSc2F9Cvfbv11lOp9HGHa5ZGp6WW1aq9RfHtMVHlrIVPopAYmpiatXUlQS1K1zc3KE3jFdGO+ABANGqAb69mwA5nWWATlOD3O6ksabG7IU7deo4sSD8ll46cZfv/kFhrTJ/hIMmDcxNSN46fNXHmsyJvBRPzreYMg2USNT2jTbg6+tvtmdWvwgeoiICIiAiIgIiICQ8RtJV0GpHoPbJk0GMoNTJJF1JNj598DHit4G5WHjw/wDciPiaji7MQvict/ZxnsKnIgEG4zDh7Zh2gOwovYu+UsDqFsSbHkbC15rEQcdjqdMWzgHuINz5KO0fSRn2pWt8XSKg/PqAUx6av9k2WGwVOn/dqF7yBqfNuJ9Z7Z4Na6nspqovVrOTzVOwvkTfOfWbDC4ZKItTRF7yosT5nifaZCrYkU9Rw7u6Yzj7jNew7zBrZPtCxtlPmCPsvI77XNrlXHgQLjxOthNa+KY/3a8fnNw87cTPA2fm1quXPdwX0lR62vihXotRGpewsbW4g628pO2VspaK30zZQNB62njDoq6KAPITZX0hYw/Dzwyt7h+M+jFk/N94mLEG2swivBU3rSe4epnzLrck+Q0EjCv4z2KkCR1h5H04T4al/lAH2TGpvynsUmPI/ZAxVKSnh2T6j85i6+pT4MfO+Ya9/Me2SWpfSKj23+yRquOopqzE+QsPUyI2uB25VtrxHEHX38ZYNn44VVvaxGhEpOz9pviKnVUEVeZdzpYcbAcTLnsvZ/VLa+ZjqzcL+Q5CStJsREgREQEREBIe1v7pvZJk1+2qlqdu8/ZAq7MRcjQzK9U2oEgEl35afIaY6nyTMlT/AOgeNQ/5TNo+4/BPUyFGNMq2ZgpIDr9EkaierLm6thUJIv8ALuLe3WTqch1R+kD+A/bIYztgKLCzJfzAmCtsagbdm1uGl/dJ2YDiQL6akDX2xx7pcEL/AGNTPzj/ACn855fYS/TP8p/ObJVn2oNIitUuy1B1Y+xZkYUhzb0kl5BrUSZDXmtWo9zGQGrUyezcf9Kn3kzNWwxkLqrMNYgnCqg5Mf5BPL7QA4Ifa35CfWWR6qyo+VduPyQepM1uI23V5ZR7Pzmaqs12JECBj9r1TxqH2WE0mIxBbiSfM3k3HcZrXEIt+7uBFWqLvUTLTUqabBTqxFjcHSXbB7FY6CpWbvJYW9csq+5SKK1MtqGAQjlzy39pnU1FpOSxq6WwQONRzbhroPTj7ZKwuzQjZgzHwLEi/lykuJlX2IiAiIgJXt5KpzBeVr+3WWGV/eI9oeX5yxK0j8O++njMhuPg4bjarra3dPFUA25STVTtUBx+Lqn3rNIm0Xkaq3x6n9lvtkhEHl5aSLicMxYMlQKQCLMoYG/kQYaV7pIoU3pUBVOgasUBOUNVFE9WrNyBby85RzsdPg6VRVNFwG61KbmqR2jZrBxYAACw+lOxDCh1C1Qj94KArfvs17SFid2MK2pw1Fj/AAKPeLTo6fWnGYxeO3XNcDsOp1qr8NqMhqNTPVtUuLAEdoEhbhgRfxE8LsvHWUnF1FzBeLVbgs9NALDxqKfK8vzbnYQ/4Nf+lyPsYTHV3Kwg/wALUHlUf8Kk9P8ARP6J8VJyYugaLVMTWZ/hVGmyh2NPI6huJ+V3HlxE6i00OH3NwocMKFRSpDKWdyLg3Gmc85u6mHJ5j1nP1uc5ZjfGMNdprSwzydiMM1uK+s0yM4e2XnxzCeErWNqxkerUnp6ZPMD2mR6mHH0vQGbRGr1h3zVYvFDvmzrYde5j7pAq0e5APPWErRYmpc6AmQMUthdiFHMDtN+Qm6xdI82t5aTVV2UcBcwkZthbaY6qrJlNqZY6nxE7vX2itLDmvVOVUp53buAW505z84bDXrcaxYlursUHJSwa5t3+M/Q+29iLi8G2GdioqIozLa4sVYaHQ6gScmpm/Sq/74cOT2aVYjvOQE+y8se7m99DG5hSLB1ALIwsQCbXHIi/dOSba3KfC4n4OKucdSa4bI3yQ2U5lW9tbD2y/bkdH74Ot8IqVgxNMpkVSB2rHVidbW7p4cbz3v4dvU49D4bxv5L1ERPVxEREBK9vH8oeQ/GWGV7eQ9oeQ/GWJWgrG1idAL6+yYaG9eEq1sPTp4ik7tTqABXBJbMvZt36HTwmv3ywVStgq1Gl8t0IUXtfUErfxAI9s41u5uzi62Kp01pVEKVFZnZWUUsrAlixGnDh4TRH6YpvpMVfCo/y1Btw/wBCekafQ0KkUQAAANBPNYX0GnjPitPjGZxWBcM//M/yifKtCp/zF/lklWnyo00iElCpftOpHgLTKVS2t/Wei0jVWksH2saVuB9TK8cOTVuHNr8LTbV20mtQ9uSRdTiAO88p8ZD9H1InwnUe37DPbNpNModZG8B6ma7EUz9I+Wgm0qvNdiWiIru01AM0mIM3G1m7U0leBX0xxo1+sptaoalNSORBJ+UO7UTs2A33xlbDVMTmooKaWpU0uy1Kitb4xm1AOgsuut7zmW72wUqYo1Kihu0hUchYa3HOdxxvRngapDdV1Yt2qdI9Wj+LKo0bh2hYmwvM8osqvJgsU1bEVcTUpl61KmoFNLrTQXIRS3aABJPHUy77t7SFWgl2zOFAfQjtDQ8rHUSqbF2BiqVTFq2fqusy4fP8YWpBbqQ3Lnx1vLdu5hSmHphkyNY5gbXuWJ1tMtWtpERKhERASv7yDtDy/OWCaDeZT2T4ESxKrlfiJJoGRKrfbJGHaaRtKZn1TPFNp9BhpmBnlzCtPjQPQM81DCmeXgeSZEqmSjItcQImIea6me3J1eQ6Xy5FS35Hu1mq2xvGaDJTGHq1i9zemLqlj848ptax0kKtKjS1t4sQVLDD9WACTn4mw5C/4TU1MVi6qkO/UMpAZctzqL6cO8cZvcdQzIy3tmBW/nNZTwYpg6k3NyTrra01Mz7Zs7tRTwPV5jnd2Y3Jc39ByGvCR682OKM1tczI2G7KfG+0T9CpwHlOAbn4YviFQfOZR75+gAJL6OJaLT7Ey0REQEREBIW1cJ1lMgcRqPyk2IHPcQnuPCe6E2O9SqlQaEZlzFvmgk2F+6/fwlPqY96VQqT4jut4TbK4KxtPIeavBbdBXWT6WMB5iF1IWrPeeY0dZ7uINfc0xvVntmExBgYNe+skes8yskh1QYNYK5kKk3bkmu0h027XCGkytU0kGs8kVnMh1m7zCItR5rcTUk2rUE1+IrCGUDESE6XkutV1t3y07m7jNiGFWoCtIHj9LwX8+UJ5bjov3ay3xLjwXz5n2fjOkTFh8OqKEQAKosAOAEyzNrUhERIpERAREQERECvbcYdeAdb0bf5jpOd4HYlTF4uvhUcKKVJatLNci7PlKFuIFvAzoW3x8ep/dH70rW4b32piPqF91QfnNekVPaGFxODa1emyD6VsyHycaTHT3hI1U+hndK+HV1KuoZTxBAIPsMpm2+ivD1btRPUsdbWzJfy4j2GJUz9KdS3utxmxob4UzoTYzT7V6J8bTJNLLVH7D6/yvaVLaGycRQNq1N6Z/bVgPW1prUdHx28ShdGmopbyHOO1KBjdoVVSyLmN9La+k09LeaordoWtxHONg70u2gRxmOvtgDnOWYTezMoIJvJX+2i3zoNXqrtod8hVtti+hlOOObvJkOrtU8vfIurfiNt35yFV234yuUTVqmyBnPcqlj7pYNm9G+Pr69SyKfnVSEFvI6+6Q1Erbc8ZGpYt6rBKYLseQ5DvPcJ0nY3QdSFmxdTrP2EuF8ix1I9gmq3c2NTwmJx1CkLIlZlQHUhNCBc6m1zxgTejrctar1KmIObqmVcg5kjNq3d4CdXp0woCgAAaADQAeAlO6OGv8K+tX7gl0kqwiIkUiIgIiICIiAiIgaDbY+PH1R+9KluA39rYkfuB/VEtu2j8ePqj96U/o9/4tifqB/VE16SunxETKkx1aQYFWAIPEEAg+wz2zWF5SN5d+DTPVrmpqQe3YGoeOig9lCQLi+vhAoXSFiaWFxpGzVWlVUEVnADIGPzEQ6A248uHO8po2xiWc9cKeIapa6vTTy0IGhm7r4VHJNNi17tY/K46kjmb31E225G6pr4hSRfUM3ctMHtHzPAec2y0W7XRZisa5emFw9HMR1rC40NiEUavax10HjOmbP6EMIi/G1K1VuZBWmP5VH4zoVGiqKFVQqqLKoAAAHAADhKRvj0kjDOcPQUNUUhWZrlVY8FAGpPjwEne+DI5xvXuzRoYqvRp5wlIrlBYniiE379WMv8A0Y7t4WrgUrvh6T1M9RSzID8liBodJzPbW22qPXq12Aeo4sT2QwCoOyPZabLcTpCr4SgtMKrJndurbRiCdSpBuPQy2VOzvNDDKgsiqo7lAUegmSandreKnjaHXUwRqUZW4qwAJHjxGvjNvMNvk5bTT9N2gf3x+wTqRnM1/WtoH98fsWWJW36Nf8V9an9MS7SkdGR/WvrU+5LvIpERAREQEREBERAREQK/tpv0gfVH7xlR6Pv+LYn6gf1RLTt5v0kfU/8AeZVejxv7VxP1H/lWX0jp8REioO1n+KIuRfTQ2a3O0qeIw9Fx8FfKwbt5GIzM3HP3lvHw7pbNq4YMhbmo0/KVPaWx0qvTqaI6MhLgDMyKT2Q3EG+oM1BR98t3kw7UKuFQ0lF1d1zN2lIKXJ4Hj5y/dHaHNiWP0qSjTuQsfe0+1qRtlClg5IawJ0GuoHjJW4eGdUxDOrLnxDMuYFbqEQXAPK4MW9kxaZV9sbhUa1c4lbJVYAPdcyVLcMy3BB8QZaImdxXI9u9DVSuTbqLE30eqlvIZGt6z3s3oaqqFVqlGmF0JQPVbXjYvlAnWYl2pjWbv7Ap4OiKFK5AJZmbVnZvlM1ufD0E2cRIoZzP/ABOP+ub7qzphnMm/Wcd9c33VliVtejE6Yr61PuS8Si9F5/Wh+8T7kvUikREBERAREQEREBETVbe3ko4SmalZjwJCKCztbuUQNXvIf0lfqf8AvMq3R2f7WxH/AOc/1Ug73jF4jrRTNNVpZQGOpBYm50FvKV3Ye9PwTaFWqFzlqLDJfUjOp7PjpNI7pEr+7m+lDF2VbpVtc0ntfxsRo1vWWCZUmDEYJXtccP8AVvKZ4gfAtp9iICIiAiIgIiIAzmFZ7YrHfXH7qzp5nK8U36Xjvrm+6ksStx0Wn9a+sp/cMvkoHRSf1v8AjpfcMv8AIQiIhSIiAiIgIiICUjebd41MQ1Spco2XI9iQlhbKwHAXBN/GXeJZRynHbsVFUtRNNiVIBD5T7SOXrKRi91q9Gu1Wq1K5UDKtTrDfj2dMx9J+hauzqbfKpo3mqn8J9o4JE1VFX+FQPsEvyTHLOjzdLENiKeKqo1KnSJYZgVaoSpACodQut7m151kT7EluqRESBERAREQEREBETzUawJ421t3wPFfEKilnYKo4liAPUzktXHpUxOMqU3V0aqxVlIIYZVFwRx1BlW3j3ixGIfra7HKxJpr8xRf5IHAEcNdZr929of3lNde02i5QBpe1iRbhNyYzrqHRPjUz4pCyhi9MqpIDEZTcgcTOkCfl2nhHapUqGwPZya3IIvqcvDlwN9J1Xoz3zrO64LEt1jFWKPrmGQXKknVha9iddJmxZXTYiJFIiICIiAiIgIiICIiAiIgIiICIiAiIgIiICfCJ9iBVdq7h03dqtFhTZ9alNkFSi5PM0zbKfFSPKabD9G6q+Y4bD+Jp1HQHxKlfxnQ4l0c6/wB27ahKdGkCb3LM59LfjLDuxuRSwbGrc1KzDKXIACg8Qijhfv1MskRoRES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63500" y="-1049338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data:image/jpeg;base64,/9j/4AAQSkZJRgABAQAAAQABAAD/2wCEAAkGBhQSEBUQEhQWFBQUFRQSFBQWFhUVFxUUFBQVFxQUFxYYGyYeFxkjGRQUHy8gJCcpLC0sFR4xNTAqNSYrLCkBCQoKDgwOFA8PFSkcFBgpKSkpKSkpKSkpKSkpKSkpKSkpKSkpKSkpKSkqKSkpKSkpKTUpKSkpKSkpKSkpKSkpKf/AABEIAOQA3QMBIgACEQEDEQH/xAAcAAEAAgMBAQEAAAAAAAAAAAAABAYDBQcCAQj/xABJEAACAQIDBAcCCgcFCAMAAAABAgADEQQSIQUGMUEHEyJRYXGRgaEUIzJCUnOxssHRJDRiY3KSsyUzRKLwFRc1U4LCw+EWQ3T/xAAYAQEBAQEBAAAAAAAAAAAAAAAAAQIEA//EACERAQEBAAEEAgMBAAAAAAAAAAABEQIDITFBEmEiUfAU/9oADAMBAAIRAxEAPwDuMREBERAREQEREBERAREQEREBERAREQEREBERAREQEREBERAREQEREBERARPDVlHEge0TC+0aY4uvrAkxIL7ZpDXN7jNZjd9qFPTUtyXmfYLt7oFhmOtiFQXZgo8TaVCpt3GVtKdMUVPzqhynzC6sfdPtHY6sc2IqVKzcwCaaeg7RHm0uCftbe+koyI/bJABC5rajTLxN+HDnNBV2/jXSoUYB0U1EV0tmXrAAGAOlx/ruz7f2itLC1aaUBRp5TmcKOHfdeZ7+MqW6mIJV1N2+EUlVqYzMcp5Z2II5jTvliLjszpLVj1Nai1PELo9IkLf9pCdGUydh9/UckLSc2F9Cvfbv11lOp9HGHa5ZGp6WW1aq9RfHtMVHlrIVPopAYmpiatXUlQS1K1zc3KE3jFdGO+ABANGqAb69mwA5nWWATlOD3O6ksabG7IU7deo4sSD8ll46cZfv/kFhrTJ/hIMmDcxNSN46fNXHmsyJvBRPzreYMg2USNT2jTbg6+tvtmdWvwgeoiICIiAiIgIiICQ8RtJV0GpHoPbJk0GMoNTJJF1JNj598DHit4G5WHjw/wDciPiaji7MQvict/ZxnsKnIgEG4zDh7Zh2gOwovYu+UsDqFsSbHkbC15rEQcdjqdMWzgHuINz5KO0fSRn2pWt8XSKg/PqAUx6av9k2WGwVOn/dqF7yBqfNuJ9Z7Z4Na6nspqovVrOTzVOwvkTfOfWbDC4ZKItTRF7yosT5nifaZCrYkU9Rw7u6Yzj7jNew7zBrZPtCxtlPmCPsvI77XNrlXHgQLjxOthNa+KY/3a8fnNw87cTPA2fm1quXPdwX0lR62vihXotRGpewsbW4g628pO2VspaK30zZQNB62njDoq6KAPITZX0hYw/Dzwyt7h+M+jFk/N94mLEG2swivBU3rSe4epnzLrck+Q0EjCv4z2KkCR1h5H04T4al/lAH2TGpvynsUmPI/ZAxVKSnh2T6j85i6+pT4MfO+Ya9/Me2SWpfSKj23+yRquOopqzE+QsPUyI2uB25VtrxHEHX38ZYNn44VVvaxGhEpOz9pviKnVUEVeZdzpYcbAcTLnsvZ/VLa+ZjqzcL+Q5CStJsREgREQEREBIe1v7pvZJk1+2qlqdu8/ZAq7MRcjQzK9U2oEgEl35afIaY6nyTMlT/AOgeNQ/5TNo+4/BPUyFGNMq2ZgpIDr9EkaierLm6thUJIv8ALuLe3WTqch1R+kD+A/bIYztgKLCzJfzAmCtsagbdm1uGl/dJ2YDiQL6akDX2xx7pcEL/AGNTPzj/ACn855fYS/TP8p/ObJVn2oNIitUuy1B1Y+xZkYUhzb0kl5BrUSZDXmtWo9zGQGrUyezcf9Kn3kzNWwxkLqrMNYgnCqg5Mf5BPL7QA4Ifa35CfWWR6qyo+VduPyQepM1uI23V5ZR7Pzmaqs12JECBj9r1TxqH2WE0mIxBbiSfM3k3HcZrXEIt+7uBFWqLvUTLTUqabBTqxFjcHSXbB7FY6CpWbvJYW9csq+5SKK1MtqGAQjlzy39pnU1FpOSxq6WwQONRzbhroPTj7ZKwuzQjZgzHwLEi/lykuJlX2IiAiIgJXt5KpzBeVr+3WWGV/eI9oeX5yxK0j8O++njMhuPg4bjarra3dPFUA25STVTtUBx+Lqn3rNIm0Xkaq3x6n9lvtkhEHl5aSLicMxYMlQKQCLMoYG/kQYaV7pIoU3pUBVOgasUBOUNVFE9WrNyBby85RzsdPg6VRVNFwG61KbmqR2jZrBxYAACw+lOxDCh1C1Qj94KArfvs17SFid2MK2pw1Fj/AAKPeLTo6fWnGYxeO3XNcDsOp1qr8NqMhqNTPVtUuLAEdoEhbhgRfxE8LsvHWUnF1FzBeLVbgs9NALDxqKfK8vzbnYQ/4Nf+lyPsYTHV3Kwg/wALUHlUf8Kk9P8ARP6J8VJyYugaLVMTWZ/hVGmyh2NPI6huJ+V3HlxE6i00OH3NwocMKFRSpDKWdyLg3Gmc85u6mHJ5j1nP1uc5ZjfGMNdprSwzydiMM1uK+s0yM4e2XnxzCeErWNqxkerUnp6ZPMD2mR6mHH0vQGbRGr1h3zVYvFDvmzrYde5j7pAq0e5APPWErRYmpc6AmQMUthdiFHMDtN+Qm6xdI82t5aTVV2UcBcwkZthbaY6qrJlNqZY6nxE7vX2itLDmvVOVUp53buAW505z84bDXrcaxYlursUHJSwa5t3+M/Q+29iLi8G2GdioqIozLa4sVYaHQ6gScmpm/Sq/74cOT2aVYjvOQE+y8se7m99DG5hSLB1ALIwsQCbXHIi/dOSba3KfC4n4OKucdSa4bI3yQ2U5lW9tbD2y/bkdH74Ot8IqVgxNMpkVSB2rHVidbW7p4cbz3v4dvU49D4bxv5L1ERPVxEREBK9vH8oeQ/GWGV7eQ9oeQ/GWJWgrG1idAL6+yYaG9eEq1sPTp4ik7tTqABXBJbMvZt36HTwmv3ywVStgq1Gl8t0IUXtfUErfxAI9s41u5uzi62Kp01pVEKVFZnZWUUsrAlixGnDh4TRH6YpvpMVfCo/y1Btw/wBCekafQ0KkUQAAANBPNYX0GnjPitPjGZxWBcM//M/yifKtCp/zF/lklWnyo00iElCpftOpHgLTKVS2t/Wei0jVWksH2saVuB9TK8cOTVuHNr8LTbV20mtQ9uSRdTiAO88p8ZD9H1InwnUe37DPbNpNModZG8B6ma7EUz9I+Wgm0qvNdiWiIru01AM0mIM3G1m7U0leBX0xxo1+sptaoalNSORBJ+UO7UTs2A33xlbDVMTmooKaWpU0uy1Kitb4xm1AOgsuut7zmW72wUqYo1Kihu0hUchYa3HOdxxvRngapDdV1Yt2qdI9Wj+LKo0bh2hYmwvM8osqvJgsU1bEVcTUpl61KmoFNLrTQXIRS3aABJPHUy77t7SFWgl2zOFAfQjtDQ8rHUSqbF2BiqVTFq2fqusy4fP8YWpBbqQ3Lnx1vLdu5hSmHphkyNY5gbXuWJ1tMtWtpERKhERASv7yDtDy/OWCaDeZT2T4ESxKrlfiJJoGRKrfbJGHaaRtKZn1TPFNp9BhpmBnlzCtPjQPQM81DCmeXgeSZEqmSjItcQImIea6me3J1eQ6Xy5FS35Hu1mq2xvGaDJTGHq1i9zemLqlj848ptax0kKtKjS1t4sQVLDD9WACTn4mw5C/4TU1MVi6qkO/UMpAZctzqL6cO8cZvcdQzIy3tmBW/nNZTwYpg6k3NyTrra01Mz7Zs7tRTwPV5jnd2Y3Jc39ByGvCR682OKM1tczI2G7KfG+0T9CpwHlOAbn4YviFQfOZR75+gAJL6OJaLT7Ey0REQEREBIW1cJ1lMgcRqPyk2IHPcQnuPCe6E2O9SqlQaEZlzFvmgk2F+6/fwlPqY96VQqT4jut4TbK4KxtPIeavBbdBXWT6WMB5iF1IWrPeeY0dZ7uINfc0xvVntmExBgYNe+skes8yskh1QYNYK5kKk3bkmu0h027XCGkytU0kGs8kVnMh1m7zCItR5rcTUk2rUE1+IrCGUDESE6XkutV1t3y07m7jNiGFWoCtIHj9LwX8+UJ5bjov3ay3xLjwXz5n2fjOkTFh8OqKEQAKosAOAEyzNrUhERIpERAREQERECvbcYdeAdb0bf5jpOd4HYlTF4uvhUcKKVJatLNci7PlKFuIFvAzoW3x8ep/dH70rW4b32piPqF91QfnNekVPaGFxODa1emyD6VsyHycaTHT3hI1U+hndK+HV1KuoZTxBAIPsMpm2+ivD1btRPUsdbWzJfy4j2GJUz9KdS3utxmxob4UzoTYzT7V6J8bTJNLLVH7D6/yvaVLaGycRQNq1N6Z/bVgPW1prUdHx28ShdGmopbyHOO1KBjdoVVSyLmN9La+k09LeaordoWtxHONg70u2gRxmOvtgDnOWYTezMoIJvJX+2i3zoNXqrtod8hVtti+hlOOObvJkOrtU8vfIurfiNt35yFV234yuUTVqmyBnPcqlj7pYNm9G+Pr69SyKfnVSEFvI6+6Q1Erbc8ZGpYt6rBKYLseQ5DvPcJ0nY3QdSFmxdTrP2EuF8ix1I9gmq3c2NTwmJx1CkLIlZlQHUhNCBc6m1zxgTejrctar1KmIObqmVcg5kjNq3d4CdXp0woCgAAaADQAeAlO6OGv8K+tX7gl0kqwiIkUiIgIiICIiAiIgaDbY+PH1R+9KluA39rYkfuB/VEtu2j8ePqj96U/o9/4tifqB/VE16SunxETKkx1aQYFWAIPEEAg+wz2zWF5SN5d+DTPVrmpqQe3YGoeOig9lCQLi+vhAoXSFiaWFxpGzVWlVUEVnADIGPzEQ6A248uHO8po2xiWc9cKeIapa6vTTy0IGhm7r4VHJNNi17tY/K46kjmb31E225G6pr4hSRfUM3ctMHtHzPAec2y0W7XRZisa5emFw9HMR1rC40NiEUavax10HjOmbP6EMIi/G1K1VuZBWmP5VH4zoVGiqKFVQqqLKoAAAHAADhKRvj0kjDOcPQUNUUhWZrlVY8FAGpPjwEne+DI5xvXuzRoYqvRp5wlIrlBYniiE379WMv8A0Y7t4WrgUrvh6T1M9RSzID8liBodJzPbW22qPXq12Aeo4sT2QwCoOyPZabLcTpCr4SgtMKrJndurbRiCdSpBuPQy2VOzvNDDKgsiqo7lAUegmSandreKnjaHXUwRqUZW4qwAJHjxGvjNvMNvk5bTT9N2gf3x+wTqRnM1/WtoH98fsWWJW36Nf8V9an9MS7SkdGR/WvrU+5LvIpERAREQEREBERAREQK/tpv0gfVH7xlR6Pv+LYn6gf1RLTt5v0kfU/8AeZVejxv7VxP1H/lWX0jp8REioO1n+KIuRfTQ2a3O0qeIw9Fx8FfKwbt5GIzM3HP3lvHw7pbNq4YMhbmo0/KVPaWx0qvTqaI6MhLgDMyKT2Q3EG+oM1BR98t3kw7UKuFQ0lF1d1zN2lIKXJ4Hj5y/dHaHNiWP0qSjTuQsfe0+1qRtlClg5IawJ0GuoHjJW4eGdUxDOrLnxDMuYFbqEQXAPK4MW9kxaZV9sbhUa1c4lbJVYAPdcyVLcMy3BB8QZaImdxXI9u9DVSuTbqLE30eqlvIZGt6z3s3oaqqFVqlGmF0JQPVbXjYvlAnWYl2pjWbv7Ap4OiKFK5AJZmbVnZvlM1ufD0E2cRIoZzP/ABOP+ub7qzphnMm/Wcd9c33VliVtejE6Yr61PuS8Si9F5/Wh+8T7kvUikREBERAREQEREBETVbe3ko4SmalZjwJCKCztbuUQNXvIf0lfqf8AvMq3R2f7WxH/AOc/1Ug73jF4jrRTNNVpZQGOpBYm50FvKV3Ye9PwTaFWqFzlqLDJfUjOp7PjpNI7pEr+7m+lDF2VbpVtc0ntfxsRo1vWWCZUmDEYJXtccP8AVvKZ4gfAtp9iICIiAiIgIiIAzmFZ7YrHfXH7qzp5nK8U36Xjvrm+6ksStx0Wn9a+sp/cMvkoHRSf1v8AjpfcMv8AIQiIhSIiAiIgIiICUjebd41MQ1Spco2XI9iQlhbKwHAXBN/GXeJZRynHbsVFUtRNNiVIBD5T7SOXrKRi91q9Gu1Wq1K5UDKtTrDfj2dMx9J+hauzqbfKpo3mqn8J9o4JE1VFX+FQPsEvyTHLOjzdLENiKeKqo1KnSJYZgVaoSpACodQut7m151kT7EluqRESBERAREQEREBETzUawJ421t3wPFfEKilnYKo4liAPUzktXHpUxOMqU3V0aqxVlIIYZVFwRx1BlW3j3ixGIfra7HKxJpr8xRf5IHAEcNdZr929of3lNde02i5QBpe1iRbhNyYzrqHRPjUz4pCyhi9MqpIDEZTcgcTOkCfl2nhHapUqGwPZya3IIvqcvDlwN9J1Xoz3zrO64LEt1jFWKPrmGQXKknVha9iddJmxZXTYiJFIiICIiAiIgIiICIiAiIgIiICIiAiIgIiICfCJ9iBVdq7h03dqtFhTZ9alNkFSi5PM0zbKfFSPKabD9G6q+Y4bD+Jp1HQHxKlfxnQ4l0c6/wB27ahKdGkCb3LM59LfjLDuxuRSwbGrc1KzDKXIACg8Qijhfv1MskRoRES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215900" y="-896938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data:image/jpeg;base64,/9j/4AAQSkZJRgABAQAAAQABAAD/2wCEAAkGBhQSEBUQEhQWFBQUFRQSFBQWFhUVFxUUFBQVFxQUFxYYGyYeFxkjGRQUHy8gJCcpLC0sFR4xNTAqNSYrLCkBCQoKDgwOFA8PFSkcFBgpKSkpKSkpKSkpKSkpKSkpKSkpKSkpKSkpKSkqKSkpKSkpKTUpKSkpKSkpKSkpKSkpKf/AABEIAOQA3QMBIgACEQEDEQH/xAAcAAEAAgMBAQEAAAAAAAAAAAAABAYDBQcCAQj/xABJEAACAQIDBAcCCgcFCAMAAAABAgADEQQSIQUGMUEHEyJRYXGRgaEUIzJCUnOxssHRJDRiY3KSsyUzRKLwFRc1U4LCw+EWQ3T/xAAYAQEBAQEBAAAAAAAAAAAAAAAAAQIEA//EACERAQEBAAEEAgMBAAAAAAAAAAABEQIDITFBEmEiUfAU/9oADAMBAAIRAxEAPwDuMREBERAREQEREBERAREQEREBERAREQEREBERAREQEREBERAREQEREBERARPDVlHEge0TC+0aY4uvrAkxIL7ZpDXN7jNZjd9qFPTUtyXmfYLt7oFhmOtiFQXZgo8TaVCpt3GVtKdMUVPzqhynzC6sfdPtHY6sc2IqVKzcwCaaeg7RHm0uCftbe+koyI/bJABC5rajTLxN+HDnNBV2/jXSoUYB0U1EV0tmXrAAGAOlx/ruz7f2itLC1aaUBRp5TmcKOHfdeZ7+MqW6mIJV1N2+EUlVqYzMcp5Z2II5jTvliLjszpLVj1Nai1PELo9IkLf9pCdGUydh9/UckLSc2F9Cvfbv11lOp9HGHa5ZGp6WW1aq9RfHtMVHlrIVPopAYmpiatXUlQS1K1zc3KE3jFdGO+ABANGqAb69mwA5nWWATlOD3O6ksabG7IU7deo4sSD8ll46cZfv/kFhrTJ/hIMmDcxNSN46fNXHmsyJvBRPzreYMg2USNT2jTbg6+tvtmdWvwgeoiICIiAiIgIiICQ8RtJV0GpHoPbJk0GMoNTJJF1JNj598DHit4G5WHjw/wDciPiaji7MQvict/ZxnsKnIgEG4zDh7Zh2gOwovYu+UsDqFsSbHkbC15rEQcdjqdMWzgHuINz5KO0fSRn2pWt8XSKg/PqAUx6av9k2WGwVOn/dqF7yBqfNuJ9Z7Z4Na6nspqovVrOTzVOwvkTfOfWbDC4ZKItTRF7yosT5nifaZCrYkU9Rw7u6Yzj7jNew7zBrZPtCxtlPmCPsvI77XNrlXHgQLjxOthNa+KY/3a8fnNw87cTPA2fm1quXPdwX0lR62vihXotRGpewsbW4g628pO2VspaK30zZQNB62njDoq6KAPITZX0hYw/Dzwyt7h+M+jFk/N94mLEG2swivBU3rSe4epnzLrck+Q0EjCv4z2KkCR1h5H04T4al/lAH2TGpvynsUmPI/ZAxVKSnh2T6j85i6+pT4MfO+Ya9/Me2SWpfSKj23+yRquOopqzE+QsPUyI2uB25VtrxHEHX38ZYNn44VVvaxGhEpOz9pviKnVUEVeZdzpYcbAcTLnsvZ/VLa+ZjqzcL+Q5CStJsREgREQEREBIe1v7pvZJk1+2qlqdu8/ZAq7MRcjQzK9U2oEgEl35afIaY6nyTMlT/AOgeNQ/5TNo+4/BPUyFGNMq2ZgpIDr9EkaierLm6thUJIv8ALuLe3WTqch1R+kD+A/bIYztgKLCzJfzAmCtsagbdm1uGl/dJ2YDiQL6akDX2xx7pcEL/AGNTPzj/ACn855fYS/TP8p/ObJVn2oNIitUuy1B1Y+xZkYUhzb0kl5BrUSZDXmtWo9zGQGrUyezcf9Kn3kzNWwxkLqrMNYgnCqg5Mf5BPL7QA4Ifa35CfWWR6qyo+VduPyQepM1uI23V5ZR7Pzmaqs12JECBj9r1TxqH2WE0mIxBbiSfM3k3HcZrXEIt+7uBFWqLvUTLTUqabBTqxFjcHSXbB7FY6CpWbvJYW9csq+5SKK1MtqGAQjlzy39pnU1FpOSxq6WwQONRzbhroPTj7ZKwuzQjZgzHwLEi/lykuJlX2IiAiIgJXt5KpzBeVr+3WWGV/eI9oeX5yxK0j8O++njMhuPg4bjarra3dPFUA25STVTtUBx+Lqn3rNIm0Xkaq3x6n9lvtkhEHl5aSLicMxYMlQKQCLMoYG/kQYaV7pIoU3pUBVOgasUBOUNVFE9WrNyBby85RzsdPg6VRVNFwG61KbmqR2jZrBxYAACw+lOxDCh1C1Qj94KArfvs17SFid2MK2pw1Fj/AAKPeLTo6fWnGYxeO3XNcDsOp1qr8NqMhqNTPVtUuLAEdoEhbhgRfxE8LsvHWUnF1FzBeLVbgs9NALDxqKfK8vzbnYQ/4Nf+lyPsYTHV3Kwg/wALUHlUf8Kk9P8ARP6J8VJyYugaLVMTWZ/hVGmyh2NPI6huJ+V3HlxE6i00OH3NwocMKFRSpDKWdyLg3Gmc85u6mHJ5j1nP1uc5ZjfGMNdprSwzydiMM1uK+s0yM4e2XnxzCeErWNqxkerUnp6ZPMD2mR6mHH0vQGbRGr1h3zVYvFDvmzrYde5j7pAq0e5APPWErRYmpc6AmQMUthdiFHMDtN+Qm6xdI82t5aTVV2UcBcwkZthbaY6qrJlNqZY6nxE7vX2itLDmvVOVUp53buAW505z84bDXrcaxYlursUHJSwa5t3+M/Q+29iLi8G2GdioqIozLa4sVYaHQ6gScmpm/Sq/74cOT2aVYjvOQE+y8se7m99DG5hSLB1ALIwsQCbXHIi/dOSba3KfC4n4OKucdSa4bI3yQ2U5lW9tbD2y/bkdH74Ot8IqVgxNMpkVSB2rHVidbW7p4cbz3v4dvU49D4bxv5L1ERPVxEREBK9vH8oeQ/GWGV7eQ9oeQ/GWJWgrG1idAL6+yYaG9eEq1sPTp4ik7tTqABXBJbMvZt36HTwmv3ywVStgq1Gl8t0IUXtfUErfxAI9s41u5uzi62Kp01pVEKVFZnZWUUsrAlixGnDh4TRH6YpvpMVfCo/y1Btw/wBCekafQ0KkUQAAANBPNYX0GnjPitPjGZxWBcM//M/yifKtCp/zF/lklWnyo00iElCpftOpHgLTKVS2t/Wei0jVWksH2saVuB9TK8cOTVuHNr8LTbV20mtQ9uSRdTiAO88p8ZD9H1InwnUe37DPbNpNModZG8B6ma7EUz9I+Wgm0qvNdiWiIru01AM0mIM3G1m7U0leBX0xxo1+sptaoalNSORBJ+UO7UTs2A33xlbDVMTmooKaWpU0uy1Kitb4xm1AOgsuut7zmW72wUqYo1Kihu0hUchYa3HOdxxvRngapDdV1Yt2qdI9Wj+LKo0bh2hYmwvM8osqvJgsU1bEVcTUpl61KmoFNLrTQXIRS3aABJPHUy77t7SFWgl2zOFAfQjtDQ8rHUSqbF2BiqVTFq2fqusy4fP8YWpBbqQ3Lnx1vLdu5hSmHphkyNY5gbXuWJ1tMtWtpERKhERASv7yDtDy/OWCaDeZT2T4ESxKrlfiJJoGRKrfbJGHaaRtKZn1TPFNp9BhpmBnlzCtPjQPQM81DCmeXgeSZEqmSjItcQImIea6me3J1eQ6Xy5FS35Hu1mq2xvGaDJTGHq1i9zemLqlj848ptax0kKtKjS1t4sQVLDD9WACTn4mw5C/4TU1MVi6qkO/UMpAZctzqL6cO8cZvcdQzIy3tmBW/nNZTwYpg6k3NyTrra01Mz7Zs7tRTwPV5jnd2Y3Jc39ByGvCR682OKM1tczI2G7KfG+0T9CpwHlOAbn4YviFQfOZR75+gAJL6OJaLT7Ey0REQEREBIW1cJ1lMgcRqPyk2IHPcQnuPCe6E2O9SqlQaEZlzFvmgk2F+6/fwlPqY96VQqT4jut4TbK4KxtPIeavBbdBXWT6WMB5iF1IWrPeeY0dZ7uINfc0xvVntmExBgYNe+skes8yskh1QYNYK5kKk3bkmu0h027XCGkytU0kGs8kVnMh1m7zCItR5rcTUk2rUE1+IrCGUDESE6XkutV1t3y07m7jNiGFWoCtIHj9LwX8+UJ5bjov3ay3xLjwXz5n2fjOkTFh8OqKEQAKosAOAEyzNrUhERIpERAREQERECvbcYdeAdb0bf5jpOd4HYlTF4uvhUcKKVJatLNci7PlKFuIFvAzoW3x8ep/dH70rW4b32piPqF91QfnNekVPaGFxODa1emyD6VsyHycaTHT3hI1U+hndK+HV1KuoZTxBAIPsMpm2+ivD1btRPUsdbWzJfy4j2GJUz9KdS3utxmxob4UzoTYzT7V6J8bTJNLLVH7D6/yvaVLaGycRQNq1N6Z/bVgPW1prUdHx28ShdGmopbyHOO1KBjdoVVSyLmN9La+k09LeaordoWtxHONg70u2gRxmOvtgDnOWYTezMoIJvJX+2i3zoNXqrtod8hVtti+hlOOObvJkOrtU8vfIurfiNt35yFV234yuUTVqmyBnPcqlj7pYNm9G+Pr69SyKfnVSEFvI6+6Q1Erbc8ZGpYt6rBKYLseQ5DvPcJ0nY3QdSFmxdTrP2EuF8ix1I9gmq3c2NTwmJx1CkLIlZlQHUhNCBc6m1zxgTejrctar1KmIObqmVcg5kjNq3d4CdXp0woCgAAaADQAeAlO6OGv8K+tX7gl0kqwiIkUiIgIiICIiAiIgaDbY+PH1R+9KluA39rYkfuB/VEtu2j8ePqj96U/o9/4tifqB/VE16SunxETKkx1aQYFWAIPEEAg+wz2zWF5SN5d+DTPVrmpqQe3YGoeOig9lCQLi+vhAoXSFiaWFxpGzVWlVUEVnADIGPzEQ6A248uHO8po2xiWc9cKeIapa6vTTy0IGhm7r4VHJNNi17tY/K46kjmb31E225G6pr4hSRfUM3ctMHtHzPAec2y0W7XRZisa5emFw9HMR1rC40NiEUavax10HjOmbP6EMIi/G1K1VuZBWmP5VH4zoVGiqKFVQqqLKoAAAHAADhKRvj0kjDOcPQUNUUhWZrlVY8FAGpPjwEne+DI5xvXuzRoYqvRp5wlIrlBYniiE379WMv8A0Y7t4WrgUrvh6T1M9RSzID8liBodJzPbW22qPXq12Aeo4sT2QwCoOyPZabLcTpCr4SgtMKrJndurbRiCdSpBuPQy2VOzvNDDKgsiqo7lAUegmSandreKnjaHXUwRqUZW4qwAJHjxGvjNvMNvk5bTT9N2gf3x+wTqRnM1/WtoH98fsWWJW36Nf8V9an9MS7SkdGR/WvrU+5LvIpERAREQEREBERAREQK/tpv0gfVH7xlR6Pv+LYn6gf1RLTt5v0kfU/8AeZVejxv7VxP1H/lWX0jp8REioO1n+KIuRfTQ2a3O0qeIw9Fx8FfKwbt5GIzM3HP3lvHw7pbNq4YMhbmo0/KVPaWx0qvTqaI6MhLgDMyKT2Q3EG+oM1BR98t3kw7UKuFQ0lF1d1zN2lIKXJ4Hj5y/dHaHNiWP0qSjTuQsfe0+1qRtlClg5IawJ0GuoHjJW4eGdUxDOrLnxDMuYFbqEQXAPK4MW9kxaZV9sbhUa1c4lbJVYAPdcyVLcMy3BB8QZaImdxXI9u9DVSuTbqLE30eqlvIZGt6z3s3oaqqFVqlGmF0JQPVbXjYvlAnWYl2pjWbv7Ap4OiKFK5AJZmbVnZvlM1ufD0E2cRIoZzP/ABOP+ub7qzphnMm/Wcd9c33VliVtejE6Yr61PuS8Si9F5/Wh+8T7kvUikREBERAREQEREBETVbe3ko4SmalZjwJCKCztbuUQNXvIf0lfqf8AvMq3R2f7WxH/AOc/1Ug73jF4jrRTNNVpZQGOpBYm50FvKV3Ye9PwTaFWqFzlqLDJfUjOp7PjpNI7pEr+7m+lDF2VbpVtc0ntfxsRo1vWWCZUmDEYJXtccP8AVvKZ4gfAtp9iICIiAiIgIiIAzmFZ7YrHfXH7qzp5nK8U36Xjvrm+6ksStx0Wn9a+sp/cMvkoHRSf1v8AjpfcMv8AIQiIhSIiAiIgIiICUjebd41MQ1Spco2XI9iQlhbKwHAXBN/GXeJZRynHbsVFUtRNNiVIBD5T7SOXrKRi91q9Gu1Wq1K5UDKtTrDfj2dMx9J+hauzqbfKpo3mqn8J9o4JE1VFX+FQPsEvyTHLOjzdLENiKeKqo1KnSJYZgVaoSpACodQut7m151kT7EluqRESBERAREQEREBETzUawJ421t3wPFfEKilnYKo4liAPUzktXHpUxOMqU3V0aqxVlIIYZVFwRx1BlW3j3ixGIfra7HKxJpr8xRf5IHAEcNdZr929of3lNde02i5QBpe1iRbhNyYzrqHRPjUz4pCyhi9MqpIDEZTcgcTOkCfl2nhHapUqGwPZya3IIvqcvDlwN9J1Xoz3zrO64LEt1jFWKPrmGQXKknVha9iddJmxZXTYiJFIiICIiAiIgIiICIiAiIgIiICIiAiIgIiICfCJ9iBVdq7h03dqtFhTZ9alNkFSi5PM0zbKfFSPKabD9G6q+Y4bD+Jp1HQHxKlfxnQ4l0c6/wB27ahKdGkCb3LM59LfjLDuxuRSwbGrc1KzDKXIACg8Qijhfv1MskRoRES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368300" y="-744538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4" name="Picture 12" descr="http://www.bridgat.com/files/Steam_Jacketed_Stainless_Steel_Kettles_by_GP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876800"/>
            <a:ext cx="35433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267200" y="3657600"/>
            <a:ext cx="609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4572000" y="1524000"/>
            <a:ext cx="762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343400" y="5791200"/>
            <a:ext cx="838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479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Cook </a:t>
            </a:r>
            <a:r>
              <a:rPr lang="en-US" dirty="0"/>
              <a:t>or reheat foods to temperatures that kill microorganisms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1219200"/>
            <a:ext cx="8729663" cy="5638800"/>
          </a:xfrm>
        </p:spPr>
      </p:pic>
    </p:spTree>
    <p:extLst>
      <p:ext uri="{BB962C8B-B14F-4D97-AF65-F5344CB8AC3E}">
        <p14:creationId xmlns:p14="http://schemas.microsoft.com/office/powerpoint/2010/main" xmlns="" val="3187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prevent cross-contamination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4724400" cy="5562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Cross-contamination occurs when microorganisms are transferred from one food or surface to </a:t>
            </a:r>
            <a:r>
              <a:rPr lang="en-US" dirty="0" smtClean="0"/>
              <a:t>another.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Food, Utensils/Equipment and Human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/>
              <a:t>Do not add raw ingredients to foods that receive no further cooking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Use separate cutting board for raw and read-to-eat foods.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066800"/>
            <a:ext cx="4114800" cy="1752600"/>
          </a:xfrm>
        </p:spPr>
      </p:pic>
      <p:pic>
        <p:nvPicPr>
          <p:cNvPr id="4098" name="Picture 2" descr="http://www.medclient.com/wp-content/uploads/2011/10/clean-your-fri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43201"/>
            <a:ext cx="42672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84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Equipment and Utensils-Food contact surfaces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Equipment and utensils </a:t>
            </a:r>
            <a:r>
              <a:rPr lang="en-US" dirty="0" smtClean="0"/>
              <a:t>that are not cleaned and sanitized before touching cooked or ready-to-eat foods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Do not allow raw food to touch or drip fluids onto cooked or ready-to-eat food.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Do not touch contaminated (usually raw) food and then touch cooked or ready-to-eat food.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Keep Kitchen towel clean before 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901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Human-Poor </a:t>
            </a:r>
            <a:r>
              <a:rPr lang="en-US" dirty="0"/>
              <a:t>Personal Hygiene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Failure to properly wash hands after using restroom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Coughing or sneezing on </a:t>
            </a:r>
            <a:r>
              <a:rPr lang="en-US" dirty="0" smtClean="0"/>
              <a:t>food.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Touching or scratching sores, cuts, or boils and then touch food.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1524000"/>
            <a:ext cx="4038600" cy="4491930"/>
          </a:xfrm>
        </p:spPr>
      </p:pic>
      <p:sp>
        <p:nvSpPr>
          <p:cNvPr id="6" name="Right Arrow 5"/>
          <p:cNvSpPr/>
          <p:nvPr/>
        </p:nvSpPr>
        <p:spPr>
          <a:xfrm>
            <a:off x="3548062" y="3890962"/>
            <a:ext cx="2286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96000" y="6193393"/>
            <a:ext cx="1542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practicalaction.org</a:t>
            </a:r>
          </a:p>
        </p:txBody>
      </p:sp>
    </p:spTree>
    <p:extLst>
      <p:ext uri="{BB962C8B-B14F-4D97-AF65-F5344CB8AC3E}">
        <p14:creationId xmlns:p14="http://schemas.microsoft.com/office/powerpoint/2010/main" xmlns="" val="7438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Factors affecting microbial growth</a:t>
            </a:r>
          </a:p>
          <a:p>
            <a:r>
              <a:rPr lang="en-US" dirty="0" smtClean="0"/>
              <a:t>Pathogens of food safety concern</a:t>
            </a:r>
          </a:p>
          <a:p>
            <a:r>
              <a:rPr lang="en-US" dirty="0" smtClean="0"/>
              <a:t>How food become unsafe</a:t>
            </a:r>
          </a:p>
          <a:p>
            <a:r>
              <a:rPr lang="en-US" dirty="0" smtClean="0"/>
              <a:t>Key practices for ensuring food safety</a:t>
            </a:r>
          </a:p>
          <a:p>
            <a:r>
              <a:rPr lang="en-US" dirty="0" smtClean="0"/>
              <a:t>Conclusion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practices for ensuring food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Controlling time and temperature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Practicing good personal hygiene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Proper </a:t>
            </a:r>
            <a:r>
              <a:rPr lang="en-US" dirty="0" err="1" smtClean="0"/>
              <a:t>handwashing</a:t>
            </a:r>
            <a:r>
              <a:rPr lang="en-US" dirty="0" smtClean="0"/>
              <a:t>: Hands and fingers nails should be washed for 20 sec before handling foods and after using the restroom.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Fight germs through proper </a:t>
            </a:r>
            <a:r>
              <a:rPr lang="en-US" dirty="0" err="1" smtClean="0"/>
              <a:t>handwashing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457200"/>
            <a:r>
              <a:rPr lang="en-US" dirty="0"/>
              <a:t>Wet </a:t>
            </a:r>
            <a:r>
              <a:rPr lang="en-US" dirty="0" smtClean="0"/>
              <a:t>hands. </a:t>
            </a:r>
          </a:p>
          <a:p>
            <a:pPr marL="400050"/>
            <a:endParaRPr lang="en-US" dirty="0"/>
          </a:p>
          <a:p>
            <a:pPr marL="514350" indent="-457200"/>
            <a:r>
              <a:rPr lang="en-US" dirty="0"/>
              <a:t>Lather and scrub hands for 20 </a:t>
            </a:r>
            <a:r>
              <a:rPr lang="en-US" dirty="0" smtClean="0"/>
              <a:t>sec.</a:t>
            </a:r>
          </a:p>
          <a:p>
            <a:pPr marL="400050"/>
            <a:endParaRPr lang="en-US" dirty="0"/>
          </a:p>
          <a:p>
            <a:pPr marL="514350" indent="-457200"/>
            <a:r>
              <a:rPr lang="en-US" dirty="0"/>
              <a:t>Rinse for 10 </a:t>
            </a:r>
            <a:r>
              <a:rPr lang="en-US" dirty="0" smtClean="0"/>
              <a:t>sec.</a:t>
            </a:r>
          </a:p>
          <a:p>
            <a:pPr marL="57150" indent="0">
              <a:buNone/>
            </a:pPr>
            <a:endParaRPr lang="en-US" dirty="0"/>
          </a:p>
          <a:p>
            <a:pPr marL="514350" indent="-457200"/>
            <a:r>
              <a:rPr lang="en-US" dirty="0"/>
              <a:t>Dry with towel.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9600" y="1504950"/>
            <a:ext cx="4724400" cy="4876800"/>
          </a:xfrm>
        </p:spPr>
      </p:pic>
      <p:sp>
        <p:nvSpPr>
          <p:cNvPr id="8" name="TextBox 7"/>
          <p:cNvSpPr txBox="1"/>
          <p:nvPr/>
        </p:nvSpPr>
        <p:spPr>
          <a:xfrm>
            <a:off x="4953000" y="6400800"/>
            <a:ext cx="3016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weltschmertzed.blogspot.com</a:t>
            </a:r>
          </a:p>
        </p:txBody>
      </p:sp>
    </p:spTree>
    <p:extLst>
      <p:ext uri="{BB962C8B-B14F-4D97-AF65-F5344CB8AC3E}">
        <p14:creationId xmlns:p14="http://schemas.microsoft.com/office/powerpoint/2010/main" xmlns="" val="314703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fight bacteria and be safe by</a:t>
            </a:r>
          </a:p>
          <a:p>
            <a:pPr lvl="1"/>
            <a:r>
              <a:rPr lang="en-US" dirty="0" smtClean="0"/>
              <a:t>Clean</a:t>
            </a:r>
          </a:p>
          <a:p>
            <a:pPr lvl="1"/>
            <a:r>
              <a:rPr lang="en-US" dirty="0" smtClean="0"/>
              <a:t>Separate  foods</a:t>
            </a:r>
          </a:p>
          <a:p>
            <a:pPr lvl="1"/>
            <a:r>
              <a:rPr lang="en-US" dirty="0" smtClean="0"/>
              <a:t>Cook food thoroughly</a:t>
            </a:r>
          </a:p>
          <a:p>
            <a:pPr lvl="1"/>
            <a:r>
              <a:rPr lang="en-US" dirty="0" smtClean="0"/>
              <a:t>Refrigerate food promptly</a:t>
            </a:r>
          </a:p>
          <a:p>
            <a:r>
              <a:rPr lang="en-US" dirty="0" smtClean="0"/>
              <a:t>Practicing </a:t>
            </a:r>
            <a:r>
              <a:rPr lang="en-US" dirty="0"/>
              <a:t>good personal hygiene</a:t>
            </a:r>
          </a:p>
        </p:txBody>
      </p:sp>
    </p:spTree>
    <p:extLst>
      <p:ext uri="{BB962C8B-B14F-4D97-AF65-F5344CB8AC3E}">
        <p14:creationId xmlns:p14="http://schemas.microsoft.com/office/powerpoint/2010/main" xmlns="" val="11650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</a:t>
            </a:r>
            <a:r>
              <a:rPr lang="en-US" dirty="0"/>
              <a:t>recent years micro-organisms in foods </a:t>
            </a:r>
            <a:r>
              <a:rPr lang="en-US" dirty="0" smtClean="0"/>
              <a:t>have been </a:t>
            </a:r>
            <a:r>
              <a:rPr lang="en-US" dirty="0"/>
              <a:t>associated with causing food-borne illnesses, which can sometimes be </a:t>
            </a:r>
            <a:r>
              <a:rPr lang="en-US" dirty="0" smtClean="0"/>
              <a:t>fatal.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Food-borne </a:t>
            </a:r>
            <a:r>
              <a:rPr lang="en-US" dirty="0"/>
              <a:t>illnesses </a:t>
            </a:r>
            <a:r>
              <a:rPr lang="en-US" dirty="0" smtClean="0"/>
              <a:t>have become a </a:t>
            </a:r>
            <a:r>
              <a:rPr lang="en-US" dirty="0"/>
              <a:t>large and growing public health </a:t>
            </a:r>
            <a:r>
              <a:rPr lang="en-US" dirty="0" smtClean="0"/>
              <a:t>problem.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Storing and handling food properly is key to food safety.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12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affecting microbial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 = food</a:t>
            </a:r>
          </a:p>
          <a:p>
            <a:r>
              <a:rPr lang="en-US" dirty="0"/>
              <a:t>A = acid</a:t>
            </a:r>
          </a:p>
          <a:p>
            <a:r>
              <a:rPr lang="en-US" dirty="0"/>
              <a:t>T= time</a:t>
            </a:r>
          </a:p>
          <a:p>
            <a:r>
              <a:rPr lang="en-US" dirty="0"/>
              <a:t>T = temperature</a:t>
            </a:r>
          </a:p>
          <a:p>
            <a:r>
              <a:rPr lang="en-US" dirty="0"/>
              <a:t>O = oxygen</a:t>
            </a:r>
          </a:p>
          <a:p>
            <a:r>
              <a:rPr lang="en-US" dirty="0"/>
              <a:t>M = moisture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Potentially hazardous foods-Moist </a:t>
            </a:r>
            <a:r>
              <a:rPr lang="en-US" dirty="0">
                <a:solidFill>
                  <a:srgbClr val="FF0000"/>
                </a:solidFill>
              </a:rPr>
              <a:t>protein-rich </a:t>
            </a:r>
            <a:r>
              <a:rPr lang="en-US" dirty="0" smtClean="0">
                <a:solidFill>
                  <a:srgbClr val="FF0000"/>
                </a:solidFill>
              </a:rPr>
              <a:t>foods.</a:t>
            </a:r>
          </a:p>
          <a:p>
            <a:pPr>
              <a:buNone/>
            </a:pPr>
            <a:r>
              <a:rPr lang="en-US" dirty="0" err="1" smtClean="0"/>
              <a:t>Eg</a:t>
            </a:r>
            <a:r>
              <a:rPr lang="en-US" dirty="0" smtClean="0"/>
              <a:t>: meat</a:t>
            </a:r>
            <a:r>
              <a:rPr lang="en-US" dirty="0"/>
              <a:t>, milk, eggs and fish. </a:t>
            </a:r>
          </a:p>
        </p:txBody>
      </p:sp>
      <p:sp>
        <p:nvSpPr>
          <p:cNvPr id="10242" name="AutoShape 2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http://blstb.msn.com/i/FE/EC13A28E26C2CDDD6F197558FFC7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0" y="2514600"/>
            <a:ext cx="3333750" cy="2857500"/>
          </a:xfrm>
          <a:prstGeom prst="rect">
            <a:avLst/>
          </a:prstGeom>
          <a:noFill/>
        </p:spPr>
      </p:pic>
      <p:pic>
        <p:nvPicPr>
          <p:cNvPr id="10248" name="Picture 8" descr="Eggs (© Christoph Wilhelm/Nonstock/Jupiterimages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0" name="Picture 10" descr="Alfalfa Sprouts (© Corbis / SuperStock)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2" name="Picture 12" descr="Rare Burger (© Tetra Images/Corbis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54" name="Picture 14" descr="Sushi (© Renee Comet/FoodPix/Jupiterimages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6" name="Picture 16" descr="Chicken (© Ben Fink/FoodPix/Jupiterimage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60" name="Picture 20" descr="Mayonnaise (© Pornchai Mittongtare /FoodPix/Jupiterimages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5486400"/>
            <a:ext cx="1066800" cy="1371600"/>
          </a:xfrm>
          <a:prstGeom prst="rect">
            <a:avLst/>
          </a:prstGeom>
          <a:noFill/>
        </p:spPr>
      </p:pic>
      <p:pic>
        <p:nvPicPr>
          <p:cNvPr id="10262" name="Picture 22" descr="Cantaloupe (© C Squared Studios/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4" name="Picture 24" descr="Milk &amp; Cheeses (© Tetra Images/Corbis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8" name="Picture 28" descr="https://encrypted-tbn0.google.com/images?q=tbn:ANd9GcTeMdgTiuft7YNd_eWrqZxDcRBi7WbGi1UQ4qqvPnUnAKRq1FRx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01000" y="5486400"/>
            <a:ext cx="11430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Acidity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219200"/>
            <a:ext cx="4040188" cy="4906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pH is the degree of acidity or alkalinity of a substance. </a:t>
            </a:r>
          </a:p>
          <a:p>
            <a:r>
              <a:rPr lang="en-US" dirty="0" smtClean="0"/>
              <a:t>pH is measured on a scale from 0 to 14.0. </a:t>
            </a:r>
          </a:p>
          <a:p>
            <a:r>
              <a:rPr lang="en-US" dirty="0" smtClean="0"/>
              <a:t>pH of 7.0 =neutral</a:t>
            </a:r>
          </a:p>
          <a:p>
            <a:r>
              <a:rPr lang="en-US" dirty="0" smtClean="0"/>
              <a:t>pH&lt;7.0 = acidic</a:t>
            </a:r>
          </a:p>
          <a:p>
            <a:r>
              <a:rPr lang="en-US" dirty="0" smtClean="0"/>
              <a:t>pH &gt;7.0=alkaline.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Precaution</a:t>
            </a:r>
            <a:r>
              <a:rPr lang="en-US" dirty="0" smtClean="0">
                <a:solidFill>
                  <a:srgbClr val="FF0000"/>
                </a:solidFill>
              </a:rPr>
              <a:t>: Keep food </a:t>
            </a:r>
            <a:r>
              <a:rPr lang="en-US" i="1" dirty="0" smtClean="0">
                <a:solidFill>
                  <a:srgbClr val="FF0000"/>
                </a:solidFill>
              </a:rPr>
              <a:t>safe at </a:t>
            </a:r>
            <a:r>
              <a:rPr lang="en-US" dirty="0" smtClean="0">
                <a:solidFill>
                  <a:srgbClr val="FF0000"/>
                </a:solidFill>
              </a:rPr>
              <a:t>pH</a:t>
            </a:r>
            <a:r>
              <a:rPr lang="en-US" i="1" dirty="0" smtClean="0">
                <a:solidFill>
                  <a:srgbClr val="FF0000"/>
                </a:solidFill>
              </a:rPr>
              <a:t> levels below 4.6.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6.6 </a:t>
            </a:r>
            <a:r>
              <a:rPr lang="en-US" dirty="0">
                <a:solidFill>
                  <a:srgbClr val="FF0000"/>
                </a:solidFill>
              </a:rPr>
              <a:t>and 7.5 Optimum pH for bacteria growth.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Content Placeholder 7" descr="imagesCAW3SWQ5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066800"/>
            <a:ext cx="3048000" cy="50749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419600" cy="4678363"/>
          </a:xfrm>
        </p:spPr>
        <p:txBody>
          <a:bodyPr>
            <a:normAutofit/>
          </a:bodyPr>
          <a:lstStyle/>
          <a:p>
            <a:r>
              <a:rPr lang="en-US" dirty="0" smtClean="0"/>
              <a:t>Microorganisms thrives best around room temperature.</a:t>
            </a:r>
          </a:p>
          <a:p>
            <a:endParaRPr lang="en-US" dirty="0" smtClean="0"/>
          </a:p>
          <a:p>
            <a:r>
              <a:rPr lang="en-US" dirty="0" smtClean="0"/>
              <a:t>Keep potentially hazardous foods out of this zone. </a:t>
            </a:r>
          </a:p>
          <a:p>
            <a:endParaRPr lang="en-US" b="1" dirty="0" smtClean="0"/>
          </a:p>
          <a:p>
            <a:r>
              <a:rPr lang="en-US" b="1" dirty="0">
                <a:solidFill>
                  <a:srgbClr val="FF0000"/>
                </a:solidFill>
              </a:rPr>
              <a:t>Precaution:</a:t>
            </a:r>
            <a:r>
              <a:rPr lang="en-US" dirty="0">
                <a:solidFill>
                  <a:srgbClr val="FF0000"/>
                </a:solidFill>
              </a:rPr>
              <a:t> Keep cold food cold and warm food </a:t>
            </a:r>
            <a:r>
              <a:rPr lang="en-US" dirty="0" smtClean="0">
                <a:solidFill>
                  <a:srgbClr val="FF0000"/>
                </a:solidFill>
              </a:rPr>
              <a:t>warm.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Keep food out of the danger zone- </a:t>
            </a:r>
            <a:r>
              <a:rPr lang="en-US" b="1" dirty="0" smtClean="0">
                <a:solidFill>
                  <a:srgbClr val="FF0000"/>
                </a:solidFill>
              </a:rPr>
              <a:t>40°-140° F.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Content Placeholder 6" descr="Danger_Zone_Update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505719" y="1447800"/>
            <a:ext cx="2723881" cy="4678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Bacteria grow and multiply in </a:t>
            </a:r>
            <a:r>
              <a:rPr lang="en-US" dirty="0">
                <a:solidFill>
                  <a:srgbClr val="FF0000"/>
                </a:solidFill>
              </a:rPr>
              <a:t>a warm, moist </a:t>
            </a:r>
            <a:r>
              <a:rPr lang="en-US" dirty="0" smtClean="0">
                <a:solidFill>
                  <a:srgbClr val="FF0000"/>
                </a:solidFill>
              </a:rPr>
              <a:t>environment with time.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Multiplication is by </a:t>
            </a:r>
            <a:r>
              <a:rPr lang="en-US" dirty="0"/>
              <a:t>cell division.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Potentially </a:t>
            </a:r>
            <a:r>
              <a:rPr lang="en-US" dirty="0"/>
              <a:t>hazardous food </a:t>
            </a:r>
            <a:r>
              <a:rPr lang="en-US" dirty="0" smtClean="0"/>
              <a:t>in the Danger </a:t>
            </a:r>
            <a:r>
              <a:rPr lang="en-US" dirty="0"/>
              <a:t>Zone for </a:t>
            </a:r>
            <a:r>
              <a:rPr lang="en-US" dirty="0" smtClean="0"/>
              <a:t>long period of time results in growth and multiplication of pathogens.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Precaution: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Restrict </a:t>
            </a:r>
            <a:r>
              <a:rPr lang="en-US" dirty="0">
                <a:solidFill>
                  <a:srgbClr val="FF0000"/>
                </a:solidFill>
              </a:rPr>
              <a:t>the time </a:t>
            </a:r>
            <a:r>
              <a:rPr lang="en-US" dirty="0" smtClean="0">
                <a:solidFill>
                  <a:srgbClr val="FF0000"/>
                </a:solidFill>
              </a:rPr>
              <a:t>for foods in </a:t>
            </a:r>
            <a:r>
              <a:rPr lang="en-US" dirty="0">
                <a:solidFill>
                  <a:srgbClr val="FF0000"/>
                </a:solidFill>
              </a:rPr>
              <a:t>the DANGER ZONE to two </a:t>
            </a:r>
            <a:r>
              <a:rPr lang="en-US" dirty="0" smtClean="0">
                <a:solidFill>
                  <a:srgbClr val="FF0000"/>
                </a:solidFill>
              </a:rPr>
              <a:t>hours or less.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Aerobic microorganisms</a:t>
            </a:r>
            <a:r>
              <a:rPr lang="en-US" dirty="0" smtClean="0"/>
              <a:t> </a:t>
            </a:r>
            <a:r>
              <a:rPr lang="en-US" dirty="0"/>
              <a:t>need oxygen (air</a:t>
            </a:r>
            <a:r>
              <a:rPr lang="en-US" dirty="0" smtClean="0"/>
              <a:t>). 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FF0000"/>
                </a:solidFill>
              </a:rPr>
              <a:t>naerobic microorganisms </a:t>
            </a:r>
            <a:r>
              <a:rPr lang="en-US" dirty="0" smtClean="0"/>
              <a:t>grow in the absence of oxygen.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Facultative microorganisms </a:t>
            </a:r>
            <a:r>
              <a:rPr lang="en-US" dirty="0" smtClean="0"/>
              <a:t>grow with or without oxygen.</a:t>
            </a:r>
          </a:p>
          <a:p>
            <a:r>
              <a:rPr lang="en-US" dirty="0"/>
              <a:t>they can grow and </a:t>
            </a:r>
            <a:r>
              <a:rPr lang="en-US" dirty="0" smtClean="0"/>
              <a:t>contaminate.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Some bacteria can live in or adjust to an environment without oxygen, they can grow and contaminate foods in sealed containers, such as cans, bottles, and plastic bags or </a:t>
            </a:r>
            <a:r>
              <a:rPr lang="en-US" dirty="0" smtClean="0"/>
              <a:t>pouches. 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Precaution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Potentially hazardous food exposed to air increase bacterial growth.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3283</TotalTime>
  <Words>870</Words>
  <Application>Microsoft Office PowerPoint</Application>
  <PresentationFormat>On-screen Show (4:3)</PresentationFormat>
  <Paragraphs>158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Food Safety Applications</vt:lpstr>
      <vt:lpstr>Overview</vt:lpstr>
      <vt:lpstr>Introduction</vt:lpstr>
      <vt:lpstr>Factors affecting microbial growth</vt:lpstr>
      <vt:lpstr>Food</vt:lpstr>
      <vt:lpstr>Acidity </vt:lpstr>
      <vt:lpstr>Temperature</vt:lpstr>
      <vt:lpstr>Time</vt:lpstr>
      <vt:lpstr>Oxygen</vt:lpstr>
      <vt:lpstr>Moisture</vt:lpstr>
      <vt:lpstr>Pathogens of food safety concern</vt:lpstr>
      <vt:lpstr>How food become unsafe</vt:lpstr>
      <vt:lpstr>Thawing Foods Safely</vt:lpstr>
      <vt:lpstr>Safe methods of cooling foods</vt:lpstr>
      <vt:lpstr>Slide 15</vt:lpstr>
      <vt:lpstr>Cook or reheat foods to temperatures that kill microorganisms</vt:lpstr>
      <vt:lpstr>How to prevent cross-contamination</vt:lpstr>
      <vt:lpstr>Equipment and Utensils-Food contact surfaces</vt:lpstr>
      <vt:lpstr>Human-Poor Personal Hygiene</vt:lpstr>
      <vt:lpstr>Key practices for ensuring food safety</vt:lpstr>
      <vt:lpstr>Fight germs through proper handwashing</vt:lpstr>
      <vt:lpstr>Conclusion</vt:lpstr>
    </vt:vector>
  </TitlesOfParts>
  <Company>NC A&amp;T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microbial growth</dc:title>
  <dc:creator>Bernice Karlton-Senaye</dc:creator>
  <cp:lastModifiedBy>mhhathur</cp:lastModifiedBy>
  <cp:revision>89</cp:revision>
  <dcterms:created xsi:type="dcterms:W3CDTF">2011-12-15T19:06:02Z</dcterms:created>
  <dcterms:modified xsi:type="dcterms:W3CDTF">2012-01-09T16:59:36Z</dcterms:modified>
</cp:coreProperties>
</file>