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84" r:id="rId1"/>
  </p:sldMasterIdLst>
  <p:notesMasterIdLst>
    <p:notesMasterId r:id="rId25"/>
  </p:notesMasterIdLst>
  <p:sldIdLst>
    <p:sldId id="256" r:id="rId2"/>
    <p:sldId id="347" r:id="rId3"/>
    <p:sldId id="352" r:id="rId4"/>
    <p:sldId id="373" r:id="rId5"/>
    <p:sldId id="354" r:id="rId6"/>
    <p:sldId id="374" r:id="rId7"/>
    <p:sldId id="377" r:id="rId8"/>
    <p:sldId id="378" r:id="rId9"/>
    <p:sldId id="379" r:id="rId10"/>
    <p:sldId id="380" r:id="rId11"/>
    <p:sldId id="362" r:id="rId12"/>
    <p:sldId id="375" r:id="rId13"/>
    <p:sldId id="376" r:id="rId14"/>
    <p:sldId id="350" r:id="rId15"/>
    <p:sldId id="334" r:id="rId16"/>
    <p:sldId id="356" r:id="rId17"/>
    <p:sldId id="368" r:id="rId18"/>
    <p:sldId id="370" r:id="rId19"/>
    <p:sldId id="381" r:id="rId20"/>
    <p:sldId id="383" r:id="rId21"/>
    <p:sldId id="369" r:id="rId22"/>
    <p:sldId id="372" r:id="rId23"/>
    <p:sldId id="37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92" autoAdjust="0"/>
    <p:restoredTop sz="64337" autoAdjust="0"/>
  </p:normalViewPr>
  <p:slideViewPr>
    <p:cSldViewPr>
      <p:cViewPr>
        <p:scale>
          <a:sx n="80" d="100"/>
          <a:sy n="80" d="100"/>
        </p:scale>
        <p:origin x="-79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6879F-2F06-4AA8-9705-2798D5A4B586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8F52B-167F-4EBB-987C-6FB3E5282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41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C15C6-8E02-46F7-A1C7-CAE0A98F3A9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6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64EB4D-EAF3-4C14-9B0F-A2ED16F9B83C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78AFF5-569F-4070-AA19-739C1A41246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2819400"/>
          </a:xfrm>
        </p:spPr>
        <p:txBody>
          <a:bodyPr>
            <a:normAutofit/>
          </a:bodyPr>
          <a:lstStyle/>
          <a:p>
            <a:pPr algn="ctr"/>
            <a:r>
              <a:rPr lang="en-US" sz="8800" dirty="0" smtClean="0"/>
              <a:t> </a:t>
            </a:r>
            <a:r>
              <a:rPr lang="en-US" sz="73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Food Safety</a:t>
            </a:r>
            <a:endParaRPr lang="en-US" sz="73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581400"/>
            <a:ext cx="8534400" cy="2743200"/>
          </a:xfrm>
        </p:spPr>
        <p:txBody>
          <a:bodyPr>
            <a:noAutofit/>
          </a:bodyPr>
          <a:lstStyle/>
          <a:p>
            <a:pPr algn="l"/>
            <a:endParaRPr lang="en-US" sz="28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Dr. Saeed A. Hayek</a:t>
            </a:r>
            <a:endParaRPr lang="en-US" sz="2800" dirty="0" smtClean="0">
              <a:solidFill>
                <a:srgbClr val="002060"/>
              </a:solidFill>
            </a:endParaRPr>
          </a:p>
          <a:p>
            <a:pPr algn="ctr"/>
            <a:r>
              <a:rPr lang="en-US" sz="2800" dirty="0" smtClean="0">
                <a:solidFill>
                  <a:srgbClr val="002060"/>
                </a:solidFill>
              </a:rPr>
              <a:t/>
            </a:r>
            <a:br>
              <a:rPr lang="en-US" sz="2800" dirty="0" smtClean="0">
                <a:solidFill>
                  <a:srgbClr val="002060"/>
                </a:solidFill>
              </a:rPr>
            </a:br>
            <a:r>
              <a:rPr lang="en-US" sz="2800" dirty="0" smtClean="0">
                <a:solidFill>
                  <a:srgbClr val="002060"/>
                </a:solidFill>
              </a:rPr>
              <a:t>Food Microbiology and Biotechnology Laboratory</a:t>
            </a:r>
            <a:br>
              <a:rPr lang="en-US" sz="2800" dirty="0" smtClean="0">
                <a:solidFill>
                  <a:srgbClr val="002060"/>
                </a:solidFill>
              </a:rPr>
            </a:br>
            <a:r>
              <a:rPr lang="en-US" sz="2800" dirty="0" smtClean="0">
                <a:solidFill>
                  <a:srgbClr val="002060"/>
                </a:solidFill>
              </a:rPr>
              <a:t>North Carolina A &amp; T State University</a:t>
            </a:r>
            <a:r>
              <a:rPr lang="en-US" sz="3200" dirty="0" smtClean="0">
                <a:solidFill>
                  <a:srgbClr val="002060"/>
                </a:solidFill>
              </a:rPr>
              <a:t/>
            </a:r>
            <a:br>
              <a:rPr lang="en-US" sz="3200" dirty="0" smtClean="0">
                <a:solidFill>
                  <a:srgbClr val="00206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/>
              <a:t>Moisture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7772400" cy="3276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Moisture content of food=Water activity,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W</a:t>
            </a:r>
            <a:r>
              <a:rPr lang="en-US" baseline="-25000" dirty="0" smtClean="0"/>
              <a:t>.</a:t>
            </a:r>
            <a:r>
              <a:rPr lang="en-US" dirty="0" smtClean="0"/>
              <a:t> (0 -1).</a:t>
            </a:r>
            <a:endParaRPr lang="en-US" dirty="0"/>
          </a:p>
          <a:p>
            <a:pPr marL="0" indent="0"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Microorganisms grow best in moist </a:t>
            </a:r>
            <a:r>
              <a:rPr lang="en-US" dirty="0" smtClean="0"/>
              <a:t>foods (</a:t>
            </a:r>
            <a:r>
              <a:rPr lang="en-US" dirty="0" err="1" smtClean="0"/>
              <a:t>a</a:t>
            </a:r>
            <a:r>
              <a:rPr lang="en-US" baseline="-25000" dirty="0" err="1" smtClean="0"/>
              <a:t>W</a:t>
            </a:r>
            <a:r>
              <a:rPr lang="en-US" baseline="-25000" dirty="0" smtClean="0"/>
              <a:t> </a:t>
            </a:r>
            <a:r>
              <a:rPr lang="en-US" dirty="0" smtClean="0"/>
              <a:t>=0.91-0.99). </a:t>
            </a:r>
            <a:r>
              <a:rPr lang="en-US" dirty="0" err="1" smtClean="0"/>
              <a:t>eg</a:t>
            </a:r>
            <a:r>
              <a:rPr lang="en-US" dirty="0"/>
              <a:t>: </a:t>
            </a:r>
            <a:r>
              <a:rPr lang="en-US" dirty="0" smtClean="0"/>
              <a:t>meat (FEMM), vegetables </a:t>
            </a:r>
            <a:r>
              <a:rPr lang="en-US" dirty="0"/>
              <a:t>and soft cheeses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W</a:t>
            </a:r>
            <a:r>
              <a:rPr lang="en-US" dirty="0" smtClean="0">
                <a:solidFill>
                  <a:srgbClr val="FF0000"/>
                </a:solidFill>
              </a:rPr>
              <a:t> ≤ 0.85 </a:t>
            </a:r>
            <a:r>
              <a:rPr lang="en-US" dirty="0">
                <a:solidFill>
                  <a:srgbClr val="FF0000"/>
                </a:solidFill>
              </a:rPr>
              <a:t>will not support the growth </a:t>
            </a:r>
            <a:r>
              <a:rPr lang="en-US" dirty="0" smtClean="0">
                <a:solidFill>
                  <a:srgbClr val="FF0000"/>
                </a:solidFill>
              </a:rPr>
              <a:t>of pathogens.</a:t>
            </a: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Safer </a:t>
            </a:r>
            <a:r>
              <a:rPr lang="en-US" dirty="0"/>
              <a:t>foods have less moisture. </a:t>
            </a:r>
            <a:r>
              <a:rPr lang="en-US" dirty="0" err="1" smtClean="0"/>
              <a:t>Eg</a:t>
            </a:r>
            <a:r>
              <a:rPr lang="en-US" dirty="0" smtClean="0"/>
              <a:t>: Dry </a:t>
            </a:r>
            <a:r>
              <a:rPr lang="en-US" dirty="0"/>
              <a:t>foods </a:t>
            </a:r>
            <a:r>
              <a:rPr lang="en-US" dirty="0" smtClean="0"/>
              <a:t>such as crackers</a:t>
            </a:r>
            <a:r>
              <a:rPr lang="en-US" dirty="0"/>
              <a:t>, </a:t>
            </a:r>
            <a:r>
              <a:rPr lang="en-US" dirty="0" smtClean="0"/>
              <a:t>cereal etc.</a:t>
            </a:r>
            <a:endParaRPr lang="en-US" dirty="0"/>
          </a:p>
          <a:p>
            <a:pPr marL="0" indent="0">
              <a:buFont typeface="Wingdings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257800"/>
            <a:ext cx="2635250" cy="160020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50" y="5257800"/>
            <a:ext cx="2800350" cy="157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1599"/>
            <a:ext cx="3295650" cy="167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28447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s1.mm.bing.net/images/thumbnail.aspx?q=996436421872&amp;id=d5c917af6cf4bd13e0235cdd9643a6d7&amp;url=http%3a%2f%2fwww.lifetimefitnessnutrition.com%2fimages%2fsources_of_food_contamin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85800"/>
            <a:ext cx="8229600" cy="59436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295400" y="152400"/>
            <a:ext cx="670574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Calibri" pitchFamily="34" charset="0"/>
              </a:rPr>
              <a:t>Sources of food contamination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2133601" y="762000"/>
            <a:ext cx="4800600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800" b="1" dirty="0" smtClean="0">
                <a:solidFill>
                  <a:srgbClr val="002060"/>
                </a:solidFill>
                <a:latin typeface="Calibri" pitchFamily="34" charset="0"/>
              </a:rPr>
              <a:t>o</a:t>
            </a:r>
            <a:r>
              <a:rPr lang="en-US" sz="4000" b="1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</a:t>
            </a:r>
            <a:endParaRPr lang="en-US" sz="40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09600"/>
            <a:ext cx="83058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Harmful conditions:</a:t>
            </a:r>
          </a:p>
          <a:p>
            <a:endParaRPr lang="en-US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Biological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….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 Salmonella, </a:t>
            </a:r>
            <a:r>
              <a:rPr lang="it-IT" sz="3600" i="1" dirty="0" smtClean="0">
                <a:latin typeface="Times New Roman" pitchFamily="18" charset="0"/>
                <a:cs typeface="Times New Roman" pitchFamily="18" charset="0"/>
              </a:rPr>
              <a:t>E. Coli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Chemical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….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Pesticides, Lead, Mercury.</a:t>
            </a:r>
            <a:endParaRPr lang="en-US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Physical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….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Glass, Metal.</a:t>
            </a:r>
          </a:p>
          <a:p>
            <a:pPr>
              <a:buFont typeface="Wingdings" pitchFamily="2" charset="2"/>
              <a:buChar char="q"/>
            </a:pPr>
            <a:endParaRPr lang="en-US" sz="36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6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Most important is the biological</a:t>
            </a:r>
            <a:endParaRPr lang="en-US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332361"/>
      </p:ext>
    </p:extLst>
  </p:cSld>
  <p:clrMapOvr>
    <a:masterClrMapping/>
  </p:clrMapOvr>
  <p:transition spd="slow" advClick="0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terscan.rs/images/virusi-bakterije/E.%20coli%20O157H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3352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066800" y="1371600"/>
            <a:ext cx="31341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 coli O157:H7</a:t>
            </a:r>
            <a:endParaRPr lang="en-US" sz="36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l_fi" descr="http://www.foodpoisonjournal.com/uploads/image/staph-aureus-bacteria-167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5814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990600" y="4800600"/>
            <a:ext cx="308289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Staphylococcus</a:t>
            </a:r>
          </a:p>
          <a:p>
            <a:pPr algn="ctr"/>
            <a:r>
              <a:rPr lang="en-US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aureus</a:t>
            </a:r>
            <a:endParaRPr lang="en-US" sz="36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http://www.waterscan.rs/images/virusi-bakterije/Salmonella%20enteritidis%20B%26W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5814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029200" y="4724400"/>
            <a:ext cx="226215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Salmonella</a:t>
            </a:r>
          </a:p>
          <a:p>
            <a:pPr algn="ctr"/>
            <a:r>
              <a:rPr lang="en-US" sz="36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enteritids</a:t>
            </a:r>
            <a:endParaRPr lang="en-US" sz="3600" i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encrypted-tbn3.google.com/images?q=tbn:ANd9GcTms_5qg7qJT_CV1I6M4xSepwokEpRqBUK1LpUr97jmfLpFWGh2w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838200"/>
            <a:ext cx="3581400" cy="2743200"/>
          </a:xfrm>
          <a:prstGeom prst="rect">
            <a:avLst/>
          </a:prstGeom>
          <a:noFill/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343400" y="1219200"/>
            <a:ext cx="3505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i="1" dirty="0" smtClean="0">
                <a:solidFill>
                  <a:schemeClr val="bg1"/>
                </a:solidFill>
              </a:rPr>
              <a:t>Campylobacter </a:t>
            </a:r>
            <a:r>
              <a:rPr lang="en-US" sz="3600" i="1" dirty="0" err="1" smtClean="0">
                <a:solidFill>
                  <a:schemeClr val="bg1"/>
                </a:solidFill>
              </a:rPr>
              <a:t>jejuni</a:t>
            </a:r>
            <a:endParaRPr lang="en-US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pubs.ext.vt.edu/2910/2910-7033/L_IMG_figure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2438400"/>
            <a:ext cx="2971800" cy="21336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2895601" y="2819400"/>
            <a:ext cx="2819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Listeria monocytogenes</a:t>
            </a:r>
            <a:endParaRPr lang="en-US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29820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dc.gov/outbreaknet/images/investigations/food_production_chain_400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990600"/>
            <a:ext cx="6400800" cy="5343526"/>
          </a:xfrm>
          <a:prstGeom prst="rect">
            <a:avLst/>
          </a:prstGeom>
          <a:noFill/>
        </p:spPr>
      </p:pic>
      <p:pic>
        <p:nvPicPr>
          <p:cNvPr id="62468" name="Picture 4" descr="https://encrypted-tbn1.google.com/images?q=tbn:ANd9GcRSQGUcZ0MgERLpEc8ChpQXmD3Ai2nJw0kPCUN2Rn-8hgxTbSZsX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" y="4572000"/>
            <a:ext cx="1905001" cy="176212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 rot="19050818">
            <a:off x="708652" y="2693236"/>
            <a:ext cx="14365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Farm To Table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62470" name="Picture 6" descr="https://encrypted-tbn0.google.com/images?q=tbn:ANd9GcT-7-EzXNytTjEZgg6Ue2QckA9Ju4_hIts80Cx_jDJWcCUxrySI4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1" y="914400"/>
            <a:ext cx="1981200" cy="1524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57200" y="304800"/>
            <a:ext cx="44457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002060"/>
                </a:solidFill>
                <a:latin typeface="Calibri" pitchFamily="34" charset="0"/>
              </a:rPr>
              <a:t>Where Food Safety?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78486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>Good to know:</a:t>
            </a:r>
          </a:p>
          <a:p>
            <a:endParaRPr lang="en-US" sz="4000" b="1" dirty="0" smtClean="0">
              <a:solidFill>
                <a:srgbClr val="002060"/>
              </a:solidFill>
            </a:endParaRPr>
          </a:p>
          <a:p>
            <a:r>
              <a:rPr lang="en-US" sz="3200" b="1" dirty="0" smtClean="0">
                <a:solidFill>
                  <a:srgbClr val="002060"/>
                </a:solidFill>
              </a:rPr>
              <a:t>Symptoms food contamination: 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 smtClean="0">
                <a:solidFill>
                  <a:srgbClr val="002060"/>
                </a:solidFill>
              </a:rPr>
              <a:t>flu-like symptoms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 smtClean="0">
                <a:solidFill>
                  <a:srgbClr val="002060"/>
                </a:solidFill>
              </a:rPr>
              <a:t> nausea 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 smtClean="0">
                <a:solidFill>
                  <a:srgbClr val="002060"/>
                </a:solidFill>
              </a:rPr>
              <a:t>vomiting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 smtClean="0">
                <a:solidFill>
                  <a:srgbClr val="002060"/>
                </a:solidFill>
              </a:rPr>
              <a:t> diarrhea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 smtClean="0">
                <a:solidFill>
                  <a:srgbClr val="002060"/>
                </a:solidFill>
              </a:rPr>
              <a:t>fever </a:t>
            </a:r>
          </a:p>
          <a:p>
            <a:pPr>
              <a:buFont typeface="Wingdings" pitchFamily="2" charset="2"/>
              <a:buChar char="ü"/>
            </a:pPr>
            <a:endParaRPr lang="en-US" sz="3600" dirty="0" smtClean="0">
              <a:solidFill>
                <a:srgbClr val="002060"/>
              </a:solidFill>
            </a:endParaRPr>
          </a:p>
          <a:p>
            <a:r>
              <a:rPr lang="en-US" sz="3600" dirty="0" smtClean="0">
                <a:solidFill>
                  <a:srgbClr val="002060"/>
                </a:solidFill>
              </a:rPr>
              <a:t>Within minutes to weeks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018" y="1447800"/>
            <a:ext cx="1552575" cy="1638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4941147"/>
            <a:ext cx="1552574" cy="17374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8919" y="3337810"/>
            <a:ext cx="866775" cy="1771650"/>
          </a:xfrm>
          <a:prstGeom prst="rect">
            <a:avLst/>
          </a:prstGeom>
        </p:spPr>
      </p:pic>
    </p:spTree>
  </p:cSld>
  <p:clrMapOvr>
    <a:masterClrMapping/>
  </p:clrMapOvr>
  <p:transition spd="slow" advClick="0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533400"/>
            <a:ext cx="807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Hand Washing</a:t>
            </a:r>
          </a:p>
          <a:p>
            <a:pPr>
              <a:buBlip>
                <a:blip r:embed="rId2"/>
              </a:buBlip>
            </a:pPr>
            <a:r>
              <a:rPr lang="en-US" sz="3200" dirty="0" smtClean="0">
                <a:solidFill>
                  <a:srgbClr val="002060"/>
                </a:solidFill>
              </a:rPr>
              <a:t>The first line of defense against food borne illnesses.</a:t>
            </a:r>
          </a:p>
          <a:p>
            <a:pPr>
              <a:buBlip>
                <a:blip r:embed="rId2"/>
              </a:buBlip>
            </a:pPr>
            <a:r>
              <a:rPr lang="en-US" sz="3200" dirty="0" smtClean="0">
                <a:solidFill>
                  <a:srgbClr val="002060"/>
                </a:solidFill>
              </a:rPr>
              <a:t>38% food contamination from improper hand washing. </a:t>
            </a:r>
          </a:p>
        </p:txBody>
      </p:sp>
      <p:pic>
        <p:nvPicPr>
          <p:cNvPr id="14342" name="Picture 6" descr="https://encrypted-tbn2.google.com/images?q=tbn:ANd9GcQEEHnqpJuzjCypp8sp5sAzXr2SunazrbWgLoY53XkOSY4rVW728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429000"/>
            <a:ext cx="3124200" cy="2895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1828800"/>
            <a:ext cx="8042275" cy="41148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Which of the following is NOT a carbohydrate?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Sugar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Starch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Cellulose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Amino acid</a:t>
            </a:r>
          </a:p>
        </p:txBody>
      </p:sp>
      <p:sp>
        <p:nvSpPr>
          <p:cNvPr id="3" name="Rectangle 2"/>
          <p:cNvSpPr/>
          <p:nvPr/>
        </p:nvSpPr>
        <p:spPr>
          <a:xfrm>
            <a:off x="914400" y="609600"/>
            <a:ext cx="42306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Quiz</a:t>
            </a:r>
            <a:endParaRPr lang="en-US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s://encrypted-tbn2.google.com/images?q=tbn:ANd9GcQJTE6mQ7waX7ey-HwLBVT1Pt9TPWPc20FiFLwT_CL94MErfrX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1662" y="33528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09600" y="1828800"/>
            <a:ext cx="7889875" cy="41148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Which of the following contribute caloric intake in the human diet? (may be more than one answer)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>
                <a:tab pos="350838" algn="l"/>
              </a:tabLst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Lipids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Minerals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Water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Proteins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609600"/>
            <a:ext cx="42306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Quiz</a:t>
            </a:r>
            <a:endParaRPr lang="en-US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s://encrypted-tbn2.google.com/images?q=tbn:ANd9GcQJTE6mQ7waX7ey-HwLBVT1Pt9TPWPc20FiFLwT_CL94MErfrX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2766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Which of these food is not a PHF? Why?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Meat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Egg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Cereal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Yogurt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Fish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/>
              <a:t>M</a:t>
            </a:r>
            <a:r>
              <a:rPr lang="en-US" sz="2000" dirty="0" smtClean="0"/>
              <a:t>ilk.</a:t>
            </a:r>
          </a:p>
          <a:p>
            <a:endParaRPr lang="en-US" sz="2000" dirty="0"/>
          </a:p>
        </p:txBody>
      </p:sp>
      <p:pic>
        <p:nvPicPr>
          <p:cNvPr id="2054" name="Picture 6" descr="https://encrypted-tbn2.google.com/images?q=tbn:ANd9GcQJTE6mQ7waX7ey-HwLBVT1Pt9TPWPc20FiFLwT_CL94MErfrX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066800"/>
            <a:ext cx="2143125" cy="214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934374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609600"/>
            <a:ext cx="494045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Calibri" pitchFamily="34" charset="0"/>
              </a:rPr>
              <a:t>Food Safety:</a:t>
            </a:r>
          </a:p>
          <a:p>
            <a:endParaRPr lang="en-US" sz="4000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en-US" sz="4000" b="1" i="1" dirty="0" smtClean="0">
                <a:solidFill>
                  <a:srgbClr val="002060"/>
                </a:solidFill>
                <a:latin typeface="Calibri" pitchFamily="34" charset="0"/>
              </a:rPr>
              <a:t>What?</a:t>
            </a:r>
          </a:p>
          <a:p>
            <a:pPr algn="ctr"/>
            <a:r>
              <a:rPr lang="en-US" sz="4000" b="1" i="1" dirty="0" smtClean="0">
                <a:solidFill>
                  <a:srgbClr val="002060"/>
                </a:solidFill>
                <a:latin typeface="Calibri" pitchFamily="34" charset="0"/>
              </a:rPr>
              <a:t>Why?</a:t>
            </a:r>
          </a:p>
          <a:p>
            <a:pPr algn="ctr"/>
            <a:r>
              <a:rPr lang="en-US" sz="4000" b="1" i="1" dirty="0" smtClean="0">
                <a:solidFill>
                  <a:srgbClr val="002060"/>
                </a:solidFill>
                <a:latin typeface="Calibri" pitchFamily="34" charset="0"/>
              </a:rPr>
              <a:t>How?</a:t>
            </a:r>
          </a:p>
          <a:p>
            <a:pPr algn="ctr"/>
            <a:r>
              <a:rPr lang="en-US" sz="4000" b="1" i="1" dirty="0" smtClean="0">
                <a:solidFill>
                  <a:srgbClr val="002060"/>
                </a:solidFill>
                <a:latin typeface="Calibri" pitchFamily="34" charset="0"/>
              </a:rPr>
              <a:t>Where?</a:t>
            </a:r>
          </a:p>
          <a:p>
            <a:pPr algn="ctr"/>
            <a:endParaRPr lang="en-US" sz="4000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en-US" sz="4000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en-US" sz="4000" b="1" i="1" dirty="0" smtClean="0">
                <a:solidFill>
                  <a:srgbClr val="002060"/>
                </a:solidFill>
                <a:latin typeface="Calibri" pitchFamily="34" charset="0"/>
              </a:rPr>
              <a:t>Safe, Hazard, and Risk</a:t>
            </a:r>
            <a:endParaRPr lang="en-US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Which of these food is not a PHF? Why?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Meat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Egg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b="1" u="sng" dirty="0" smtClean="0"/>
              <a:t>Cereal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Yogurt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 smtClean="0"/>
              <a:t>Fish</a:t>
            </a:r>
          </a:p>
          <a:p>
            <a:pPr marL="694944" lvl="2" indent="-457200">
              <a:buFont typeface="+mj-lt"/>
              <a:buAutoNum type="alphaLcParenR"/>
            </a:pPr>
            <a:r>
              <a:rPr lang="en-US" sz="2000" dirty="0"/>
              <a:t>M</a:t>
            </a:r>
            <a:r>
              <a:rPr lang="en-US" sz="2000" dirty="0" smtClean="0"/>
              <a:t>ilk.</a:t>
            </a:r>
          </a:p>
          <a:p>
            <a:endParaRPr lang="en-US" sz="2000" dirty="0"/>
          </a:p>
        </p:txBody>
      </p:sp>
      <p:pic>
        <p:nvPicPr>
          <p:cNvPr id="2054" name="Picture 6" descr="https://encrypted-tbn2.google.com/images?q=tbn:ANd9GcQJTE6mQ7waX7ey-HwLBVT1Pt9TPWPc20FiFLwT_CL94MErfrX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066800"/>
            <a:ext cx="2143125" cy="214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0758739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38200" y="1828800"/>
            <a:ext cx="7661275" cy="3276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Rank the following in terms of moisture content from highest (1) to lowest (4).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Maple Syrup 				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Potato chips 				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Dried Fruit       				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Fresh produce  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			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609600"/>
            <a:ext cx="42306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Quiz</a:t>
            </a:r>
            <a:endParaRPr lang="en-US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s://encrypted-tbn2.google.com/images?q=tbn:ANd9GcQJTE6mQ7waX7ey-HwLBVT1Pt9TPWPc20FiFLwT_CL94MErfrX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6350" y="36576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38200" y="1828800"/>
            <a:ext cx="7661275" cy="3276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Rank the following in terms of moisture content from highest (1) to lowest (4).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Maple Syrup 				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Potato chips 				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Dried Fruit       				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Fresh produce  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			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5181600"/>
            <a:ext cx="845820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27138" lvl="1" indent="-533400">
              <a:lnSpc>
                <a:spcPct val="80000"/>
              </a:lnSpc>
              <a:spcBef>
                <a:spcPts val="324"/>
              </a:spcBef>
              <a:buClr>
                <a:schemeClr val="accent1"/>
              </a:buClr>
              <a:tabLst>
                <a:tab pos="350838" algn="l"/>
              </a:tabLst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Fresh Produce&gt;Maple Syrup&gt;Dried Fruit&gt;Potato Chips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609600"/>
            <a:ext cx="42306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Quiz</a:t>
            </a:r>
            <a:endParaRPr lang="en-US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s://encrypted-tbn2.google.com/images?q=tbn:ANd9GcQJTE6mQ7waX7ey-HwLBVT1Pt9TPWPc20FiFLwT_CL94MErfrX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819400"/>
            <a:ext cx="2143125" cy="214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005012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4.bp.blogspot.com/__h8gpkYl0c0/TBJePkTxNnI/AAAAAAAAAXs/AZMv_dJp-Tw/s1600/question-mark3a1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3886200" cy="5867400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4114800" y="381000"/>
            <a:ext cx="4648200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Eat safe and stay healthy</a:t>
            </a:r>
            <a:endParaRPr lang="en-US" sz="32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26" name="Picture 2" descr="http://topnews.net.nz/images/Full-Fat-Dai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8175" y="3667124"/>
            <a:ext cx="4695825" cy="319087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419600" y="22860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DON’T FORGOT</a:t>
            </a:r>
            <a:b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MILK, YOGURT, &amp; CHEESE FOR YOUR HEALTH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815340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b="1" i="1" dirty="0" smtClean="0">
                <a:solidFill>
                  <a:srgbClr val="002060"/>
                </a:solidFill>
                <a:latin typeface="Calibri" pitchFamily="34" charset="0"/>
              </a:rPr>
              <a:t>What is Food Safety?</a:t>
            </a:r>
            <a:r>
              <a:rPr lang="en-US" sz="40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/>
            <a:endParaRPr lang="en-US" sz="40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en-US" sz="32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Food safety: </a:t>
            </a:r>
            <a:r>
              <a:rPr lang="en-US" sz="32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refers to all those hazards that may make food injurious to consumer health. </a:t>
            </a:r>
          </a:p>
          <a:p>
            <a:pPr lvl="0"/>
            <a:endParaRPr lang="en-US" sz="3200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en-US" sz="32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Food safety</a:t>
            </a:r>
            <a:r>
              <a:rPr lang="en-US" sz="32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: absence of acceptable and safe levels of contaminants, adulterants, naturally occurring toxins or any other substance that may make food injurious to health on an acute or chronic basis.</a:t>
            </a:r>
          </a:p>
          <a:p>
            <a:pPr lvl="0"/>
            <a:endParaRPr lang="en-US" sz="3200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743200" y="5715000"/>
            <a:ext cx="3985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36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It is not negotiable </a:t>
            </a:r>
            <a:endParaRPr lang="en-US" sz="36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228600"/>
            <a:ext cx="8458199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Calibri" pitchFamily="34" charset="0"/>
              </a:rPr>
              <a:t>Why Food Safe</a:t>
            </a:r>
            <a:r>
              <a:rPr lang="en-US" sz="4000" b="1" dirty="0">
                <a:solidFill>
                  <a:srgbClr val="002060"/>
                </a:solidFill>
              </a:rPr>
              <a:t>ty?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Over 7 billion people on the planet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Millions of foodborne illnesses 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and death every year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USA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48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million illnesses 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3,000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deaths each year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Insure that every one eat safe food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/>
              <a:t>Minimizing food </a:t>
            </a:r>
            <a:r>
              <a:rPr lang="en-US" sz="3200" dirty="0" smtClean="0"/>
              <a:t>contamination </a:t>
            </a:r>
            <a:endParaRPr lang="en-US" sz="3200" dirty="0"/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/>
              <a:t>Minimizing foodborne </a:t>
            </a:r>
            <a:r>
              <a:rPr lang="en-US" sz="3200" dirty="0" smtClean="0"/>
              <a:t>illnesses</a:t>
            </a:r>
            <a:endParaRPr lang="en-US" sz="3200" dirty="0"/>
          </a:p>
        </p:txBody>
      </p:sp>
      <p:pic>
        <p:nvPicPr>
          <p:cNvPr id="8194" name="Picture 2" descr="http://readengage.com/images/b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613317"/>
            <a:ext cx="2171700" cy="1858537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819400"/>
            <a:ext cx="1371600" cy="160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6857966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09600"/>
            <a:ext cx="83820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Calibri" pitchFamily="34" charset="0"/>
              </a:rPr>
              <a:t>How Food Safety?</a:t>
            </a:r>
          </a:p>
          <a:p>
            <a:pPr algn="ctr"/>
            <a:endParaRPr lang="en-US" sz="4000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lvl="0"/>
            <a:r>
              <a:rPr lang="en-US" sz="3200" b="1" dirty="0" smtClean="0"/>
              <a:t>Proper food safety guidelines </a:t>
            </a:r>
          </a:p>
          <a:p>
            <a:pPr lvl="0"/>
            <a:endParaRPr lang="en-US" sz="3200" b="1" dirty="0" smtClean="0"/>
          </a:p>
          <a:p>
            <a:pPr lvl="0"/>
            <a:r>
              <a:rPr lang="en-US" sz="3200" b="1" dirty="0" smtClean="0"/>
              <a:t>Sanitation Process:</a:t>
            </a:r>
            <a:r>
              <a:rPr lang="en-US" sz="3200" dirty="0" smtClean="0"/>
              <a:t> follow a general cleaning and sanitation system</a:t>
            </a:r>
            <a:r>
              <a:rPr lang="en-US" sz="3200" b="1" dirty="0" smtClean="0"/>
              <a:t> </a:t>
            </a:r>
          </a:p>
          <a:p>
            <a:pPr lvl="0"/>
            <a:endParaRPr lang="en-US" sz="3200" dirty="0" smtClean="0"/>
          </a:p>
          <a:p>
            <a:pPr lvl="0"/>
            <a:r>
              <a:rPr lang="en-US" sz="3200" b="1" dirty="0" smtClean="0"/>
              <a:t>Control contamination resources: 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>
                <a:solidFill>
                  <a:srgbClr val="C00000"/>
                </a:solidFill>
              </a:rPr>
              <a:t>  Human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>
                <a:solidFill>
                  <a:srgbClr val="C00000"/>
                </a:solidFill>
              </a:rPr>
              <a:t>  Raw food</a:t>
            </a:r>
          </a:p>
          <a:p>
            <a:pPr lvl="2">
              <a:buFont typeface="Wingdings" pitchFamily="2" charset="2"/>
              <a:buChar char="ü"/>
            </a:pPr>
            <a:r>
              <a:rPr lang="en-US" sz="2800" dirty="0" smtClean="0">
                <a:solidFill>
                  <a:srgbClr val="C00000"/>
                </a:solidFill>
              </a:rPr>
              <a:t>  Water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3990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Control Factors </a:t>
            </a:r>
            <a:r>
              <a:rPr lang="en-US" sz="3200" dirty="0"/>
              <a:t>A</a:t>
            </a:r>
            <a:r>
              <a:rPr lang="en-US" sz="3200" dirty="0" smtClean="0"/>
              <a:t>ffecting </a:t>
            </a:r>
            <a:r>
              <a:rPr lang="en-US" sz="3200" dirty="0"/>
              <a:t>M</a:t>
            </a:r>
            <a:r>
              <a:rPr lang="en-US" sz="3200" dirty="0" smtClean="0"/>
              <a:t>icrobial </a:t>
            </a:r>
            <a:r>
              <a:rPr lang="en-US" sz="3200" dirty="0"/>
              <a:t>G</a:t>
            </a:r>
            <a:r>
              <a:rPr lang="en-US" sz="3200" dirty="0" smtClean="0"/>
              <a:t>rowth (FATTOM)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9377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/>
              <a:t>F = food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A = </a:t>
            </a:r>
            <a:r>
              <a:rPr lang="en-US" sz="2000" dirty="0" smtClean="0"/>
              <a:t>acidity</a:t>
            </a:r>
            <a:endParaRPr lang="en-US" sz="2000" dirty="0"/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T= time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T = temperature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O = oxygen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M = moisture</a:t>
            </a:r>
          </a:p>
        </p:txBody>
      </p:sp>
    </p:spTree>
    <p:extLst>
      <p:ext uri="{BB962C8B-B14F-4D97-AF65-F5344CB8AC3E}">
        <p14:creationId xmlns:p14="http://schemas.microsoft.com/office/powerpoint/2010/main" val="142998362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5509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Microorganisms growth best in moist protein-rich foods.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</a:rPr>
              <a:t>Potentially hazardous foods (PHF)-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/>
              <a:t>Moist </a:t>
            </a:r>
            <a:r>
              <a:rPr lang="en-US" sz="2400" dirty="0"/>
              <a:t>protein-rich </a:t>
            </a:r>
            <a:r>
              <a:rPr lang="en-US" sz="2400" dirty="0" smtClean="0"/>
              <a:t>foods.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Example: </a:t>
            </a:r>
          </a:p>
          <a:p>
            <a:pPr lvl="2">
              <a:buFont typeface="Wingdings" pitchFamily="2" charset="2"/>
              <a:buChar char="Ø"/>
            </a:pPr>
            <a:r>
              <a:rPr lang="en-US" sz="1900" dirty="0"/>
              <a:t>F</a:t>
            </a:r>
            <a:r>
              <a:rPr lang="en-US" sz="1900" dirty="0" smtClean="0"/>
              <a:t>ish</a:t>
            </a:r>
          </a:p>
          <a:p>
            <a:pPr lvl="2">
              <a:buFont typeface="Wingdings" pitchFamily="2" charset="2"/>
              <a:buChar char="Ø"/>
            </a:pPr>
            <a:r>
              <a:rPr lang="en-US" sz="1900" dirty="0"/>
              <a:t>E</a:t>
            </a:r>
            <a:r>
              <a:rPr lang="en-US" sz="1900" dirty="0" smtClean="0"/>
              <a:t>ggs</a:t>
            </a:r>
          </a:p>
          <a:p>
            <a:pPr lvl="2">
              <a:buFont typeface="Wingdings" pitchFamily="2" charset="2"/>
              <a:buChar char="Ø"/>
            </a:pPr>
            <a:r>
              <a:rPr lang="en-US" sz="1900" dirty="0"/>
              <a:t>M</a:t>
            </a:r>
            <a:r>
              <a:rPr lang="en-US" sz="1900" dirty="0" smtClean="0"/>
              <a:t>eat, </a:t>
            </a:r>
          </a:p>
          <a:p>
            <a:pPr lvl="2">
              <a:buFont typeface="Wingdings" pitchFamily="2" charset="2"/>
              <a:buChar char="Ø"/>
            </a:pPr>
            <a:r>
              <a:rPr lang="en-US" sz="1900" dirty="0" smtClean="0"/>
              <a:t>Milk </a:t>
            </a:r>
          </a:p>
        </p:txBody>
      </p:sp>
      <p:sp>
        <p:nvSpPr>
          <p:cNvPr id="10242" name="AutoShape 2" descr="data:image/jpeg;base64,/9j/4AAQSkZJRgABAQAAAQABAAD/2wCEAAkGBhMSERUTExQWFRUWGBUYGBcXFRUYGBoXFxYXGhgXGBQXHSYfGBkjHBcVHy8gIycpLCwsGB4xNTAqNSYrLCkBCQoKDgwOGg8PGiwkHyQsLCwsLCwsLCwsLCwsLCwsLCwsLCwsLCwsLCwsLCwsKSwsLCwpLCwsLCwsLCwsLCwsLP/AABEIALcBEwMBIgACEQEDEQH/xAAbAAACAwEBAQAAAAAAAAAAAAAEBQIDBgABB//EADoQAAEDAgQDBgUDAwQCAwAAAAEAAhEDIQQFEjFBUWEGEyJxgZEyobHB8BRC0RUj4QdSYvEzgiRykv/EABkBAAMBAQEAAAAAAAAAAAAAAAECAwAEBf/EACcRAAICAgICAQQCAwAAAAAAAAABAhESIQMxQVETBCJhoTLBFCNx/9oADAMBAAIRAxEAPwDTYzOHOsLBAxK9ZTV9Oko9lCltFMsry3W6+w3UKVBP8spQ1Rm90E8xdUNbpaYP2QQYVCoDqM81Ni82cnOVtFUqRLuibQoVaRaYPFWirG26re6TJutjGvyE8DFMASoyEZh8MANTvmnjx5MDdHuaOApHyWYwDkTn2b6jpbsh8sB5Lj5eZcvM3HpaKxhjDY3oD1/OBTDLqV5QbalkbhXaWl5XZxJKS/BGXQi7ZPgCLXQfZ/NqgcBMt4zyQ+dZh3z7bBXZdh7W9VycXI5TlJey0ljFJmuc6lXaWkAzuCg3zQ2+H6KrBnQQT7I/MINO/EL0/lai5+V+zlrdBODx8hFhwO4C+N0+3bqD3M06gHFoMxIBPzVuP7cuxLWsM0wTNiSSZgA8hufRehGWSsGGz6jjsZh6bdT3NAnTYzc7C3FIsZ2mwLHuYasFu5AJEwLAjc3hfNsZhajazGsJIILvETfT+32K7Omdy0VA0QSASRsY2PzuE7UhvjN9he1WFqP7sVNLonx232E7J7+ldvuF8Sq4wNYHwPEJaQPSDy4JtgM9xc0+5qOkC25t0aZEfdMoM3xH1XSV6EvyrP6zqP8AdpRUFpix/wCUL3vam5d8gPskboTBjCF6gxjTa0+R/lWHGtG8jz/whkgYsIXKmti2s06jGogN6k7KOJzBjGOeTZszFzYwYHFMKELoWcq9tqQJhjnNgQdi6eTTwRGA7V0qjg0g0y4At1EXmbedkG0g0x0vFGlWa4S1wI6EH6KaICK9XLljGep0kQymh34qF5+sPP5Ln+SJf45DPDsumuCeBZZynmLhy9kRSzRx/bHkSoctvcVsZQ8MZ4/BuLtQuOSHGGfBJaVS/N3jYx81X/WKv+75BJ8Slt6ZqYS2k47NPsiqeXEjxGEAM6qdPZU4jHPeLuI8kr4sVaV/oNN/gZ1cRRoiSZKz2Z9oy+zbBVV8u1G73H2UWZO0bErg5eL6rlVUkvS/svBccd3bB8PQLjJTzBtiIVWEYGbiR0MH6JlRzCi24aZ6wm4vpZccbeheSdvQZQwwjU+yznaPtKDNOml/aLtNUcdABb5j6LM16RLTzKlycr5f9cdR8+2aPHX3Mf4CmTG1+K0eBpAAQvnmEc9ghpITTL8wxMw15I6gH6ro4uJQ0hZ7N5TogndA9r8+bQok+gHNx2CWVhXc0nW/aYHDyiFjc4Gt2io5xDTIl7veDtuu6P075o49Lz/z0JCO7EPfkvJMC/iB4kk+xTbD0hqFQbRBB5fyqaWW0506ieRNz7plhKAaANyOF/ovYjx1opj7Gz8Praxw3aZHtB+Str5W7EAsiJieQHNV5fTizZhx8PEeg53WwwGCDB14ocksEZ6BMp7PUqFNrQA4tHxOAJnienoi3UANhHki3MVVRcVtkiFMnzj3RDIP8IF0gyDdXNqaomx6JkboU5w/uzqmAURXqaqYdzC9zIhzS14sQRPC4+qGyjx0zT/cwkeY4JJIa7VmS7SZpUFWm0v8AB0tIFiDJg78rIPCdoNVTRolzqljJAa3TBAAte5M8gnfansyazCBGtt2E8HcvI7LF5dU7qodbYdseYOxCrBKSoSSTZr8BhwKZng50eRMDyUcywneQ1jdTjMnkLb9Nlf2foOxDjEhnE9eQ6rXnBtY3S0QBy/nin5Wlodr2Y/LcrxVEzhxpH7i8RrnjDv2jhZbVmaARrEHjxE+yGDSBcn3QbgSenGVzptdE8EzQgzcLlmhgHuuNj/yI+ULlTMHxlbxdE4fDc1KnQm/BERC5YKjqk7Id2OS4lSXkKhMq0SptpKzZcSjQLI6F73a9BXsrAIFi9aFOVxWsxFwVFRqIJVVVhiULCkBV2AiCAehH5CVPwImR7H+UyrkhC97JupT44y7RRJohhKDQb2J5/Y7JzRw4GyWNPPZE0qhbsfQ3H+Fzy+mrcWKwvG5vRpNIdULXEcN46civn2ZVw57oDnDVdxPiGoiDPH2R/avC1nEvDA5vMXI6Ra26WYBrf3yCbWkm44bgL1vpOPFd7DFUU4fQHgGQZjiQT06+S0zaIIHDa6WOYykwnQHQdUWjV/ujhPFQy/HvryaQ0mRMSRH2Xd/HsbZrMiw47wcgNXMGP3A8DJ2Wni081mOzssa7Wz+463hg243laJ9Z0bAch9pC4uaScicuybquyk5qS/qqgeJZMTIaefGdk5pYhrhaQbW+ygadA9Wnvuq2uix/PNFuOyj3QN+KJMrqMD2Fpg2SWkDRrzsHW/hNass2+iW544OEj8KcVd0GYupqErKNydtfG03aQ5gDjU5GPgtxkn5K3Nc30U9UxIvfjH1TfsZlz2sNV5adYEQZtvv7fNRtqWjqjBKDkx5hMKym3wtDZ4AAfTioVXcUTVf6oWoPZNRzN2wfFPgeanRo2aDufpuV4aUkE7ckSy0k8AiNZ1hZcltTHCSuSlaIaV6LcFdoC9hJYKKb8gpN6r3SptprJtmaRw8l0DkpbKDnLWZROkDgvNYUSu7klC2HFHverjWKre0hUl62RsAkYu9wiWVmkJU8lDOrweSOQHAbYjDcrhBPw4leUs0I5FF0cUypwEo68A2gXuwF61wV+JoWkbIJp5pbCthBAKVZnkdJ8m7Tzba/UbFMtVlU9uqyZSceh1EzdHs9VdVjUG0hdzh8Tze0Hay1WX5ewaWUwGg8h7k8/VdSZwFgmGEBaQ6JtcfwVfOUls09IuGCFISLzxKhiahgN2III6xsJ4TzRhGtkERP4PsleZ0XBrY3DgPTcEH3Hqlf5OddivDZo4vcYkbRttsmWHNQmw36hKaDdbtTBxItbbY9ZTjCUiNz6LUFsKxD9LQTM85BHoAl2FzkB0F1t72TKs4OBaTFuizeYZGXSQYPQW9Ukou7QYuNUzT0Ma2oIQma4URbikuTufSgPMcgf5RuY446Jtz3Ry1sK496Mhj3mpVpUIkueAB15+m/ovptCg2mxrGiA0ALEdicJ32PrVo8NFoY0nbW/4j56QB/wC3Vbx6UMnqipypqIghVVzAn091RIicKeyHzPFd2w9ZRbqg0yeSy+e1zUOmSBYADqd+izGgrZnnZ49xlrTHBctdhKFNjGt0tsOO97/deJcX7LfKvQy7sLx1A77joqG1eaKpYiEiQGwfSrA1F+F29iq6rNPkmcaBlYOWqtyucVBwSUOmRAU2WUCulFGZfAVNVm/56qo1VzXE/wDZR7BQPVMIHFCRKZYhtp4pRUcpyQ8QR7iNlA4stMj86qxypqMO6VDNDnD5vIjcHnf6QrgGnlfqVjziDTfHDh5Jph8dqgc09iY+h46o0deqppVJJTrB9mB3eqq4zxDSAB0niVQ/s5AJpuJ84+wTOEuwR5IlODItO3ELQYfBsDGw6S7bzPrwWZdg61O5abcQQfpdMMkxW59I+ting60bkVq0xxiMNpNvY7hDPHNWvxs/nyuqHVAmZAAp5eGmG/DM+V1IUjq+Y8kYF5VFgAJ2/wClkwMoYdR223XOuLbcV4+gS7YBsc4U+7INojlJRFAcRhmu4SOISjMMrfH9q/GHGJ6B38rSNomTtdetpHYwQkx9jqTXQt7IU+6ohrhpe4l7xyc48T0ED0T97pS9+HB4QeYJXgxIbYu+6FUPkmHCqJ81VVqiYO/5xQ9GqDcGbqvEtc64InrKdWBpeCjG5oRaJj8udgk2o6idy7d37WngATufJE/0l5cS9wMngCfYGwUn5e50aRJm5c73P0CZoF1pFbaxcJ8PqTNrLkvrZVitRhjIkx/cGy5YSjZMpW8PsVIt5he1KZEbKx8AWEqZiiLWv5bqmrjdDZJ5yDv4RJtvtdJ817V0mVWUyQ2JDnzMOi0aZkSCCCPdZXMcy71z3Azv8TZkeZvp6eSRy9Gs2OYZqGse5rmy1sxMnzvy5IfIs9biKQeTDrgiORiR0NvdfP8AE1PhqgXLTMTBIMXHE2HnxUMBm1UUWMp6pY4uMcZcC5hIvpMNtzSqVgXI72fVO+HAz6KxpWCxPaV5dpDYFtjIJngQZFk1wPaQFjnEwW7/AGN/yQrKLas6LvSNFUYq++4Ai2+3Hb6rP1u1o0ghpJINtQBkAfWVmqrC0EgkgHURImReCOlr8Y4JZJxFlOjfUsU1wOkh0GLc+SBxG5WSyrPnU2PDQLmZdztFtrX+Sv8A65/zLnQSbWk/ZDFtXRo8j7oeuUDsl+DzTvBJEHl+eivqVlNounYHm9TS0O6x7rT9gcmqVf8A5DwO7AOidydtYHAC9+fksxVY2qW03u0tc5oJEEi/CVvMMRTYKQcTSptDGDaQABLo3KpBCzt6QbiMSGvMHUDFhMCOXMq2jjdMG/UCI8vJD4Oi3RqiCSfQbKYYrURetIIOYMNrieY/he4XBU3SQAev5vy9ED+mta/RDkvbBEjgtQtjw5a3r7qs4Jg5nzKWtzJ4BBMx9Fd/VJifwLJADxQHBed3CppYoOs0+aKIMcLfWd0aAUvZ0VZYiXDdV7paMUkKt74VjwgMfi9O26boyTb0U4jGmSEvqPkyrG13E3+i8Icf2j2UW7OhRoqD4MgkeRV1POos73UXUoFwD6/gSzGFoN7ee3yS20NjZoqOPY7iAvH1A0zq+Swmb4zQQGnxWNriLxsq29p3ta5z4JFgOc/QK26sjKNH0cXvZcvi+Iz+q5xcXVDJ4OcB6CdlyaiVH3RmMa4C1og+fO3osl2uzB9B7NLiBuNJMgkfubsREq3N2uw3wvs6QJ2nkeXC+6y7e0rwSD/daGFrSZEB1/WLb8VySlejT1oCxulz3F7/ABAk6YIMkzbhBkodrIi5g9T9FaxmoXGombwBv5Lx+HLQJ3QjFgjDyWPwo7qd4k+pS39O4UyQ5oAA5STIkSNufVMKmPGiAkj8X8TP91+noq1iCSocUGB+HLg9o8Wot/d5C/mqq2YaAREixLgeMRt/0l2Shpa7XJcDYAHYC/GI9PVG5pmI7k0qdPS0xJO5gq8Lj0x4vY4ySh3tB9Z5cGM2eGy7e9uI5+qzmPqeJ+kksd4hO5v8R5CZ906pdoZw3csYWkaLh5B8O2kDrP8A+pSV+HLd7yARYTfb5J+ROT714GkmyjDVTIE+aYtaxt9z1SoATI4eSsZXMhGFDQ6NHhXOj4Q0byT9T9la7E2Usoy3EV2NbTYdLv3RDYm8uuTcEQOV02r9hMQBMsPSXfcKHJFXopCo9iPDUW1aga8mJAtvJcACPJbepThzgJ0tcWCd7Ex8gsRhsDUbXYHAtIeyZ6PHuFt8G7vK5AMtL3H3JlJFdFYy7HjnQ1rRyA+SrpB02XuIaQ6F6Xcl1I5GSYINt1Y+kHb3VYcAFKm/ckpaoQH/AEkO2t1XHDcOSPJB8uS90AifZCjWKW0SHS2fzpxVjM1c2Gv47OG3+EbWbe3qhsRh5H2S2OtjGk4ET0V7HiSRYrLuNWk6afibxZN//U/Yo3AZ4x7TDhI+Jp3EbyN0bsDQ5eJCW4rKO8eAHaYBMnbht1/hXNxQOx+aDzWs7SCPzgg+hoWnooxeV1Kcus5vNpm3UcEK+uONjyNlRUx7wqHY0O+IeqRqjpUX5J4ivZZ/G4u/590dizGxkc1mc6xWkSkTV7KY6FeJxji/VePPlb2U5EF3GCI87qqrWFiLhwn8+aCqVl2NUcjjRa3APInVC5UB55n2XqnoTR9H7eZq7V3dyBBgON+IcG9b39FlMFldSsSRIaTJ1EfKE0xtc1Xk6YYSSRHrN+ftx6K92ktLg4w0iBqPO/lE/JcsIuRPFyYbhMPSpUgHOB6ek8R1SDNMyLqhDSNAPhtc7W58/kp4jFahUbTEBphjXE/DsSIIuBFzySaljKmmQ6ImwA3/AD7rS0zP0XVaBBm8EXA3vP8AlVYrL2jS5kyQSaZBmw4GPkV5VcOJIIvPMnj80RhnnQD3haNQaG8Xb31SmVvyK9vYDRY4anPIYJ0ltgSY2J5XU6LJYdZ8Ii/RxiT/AMZ+oRGZ4YVahLReOExqAF78CLT0CFoYd1gGjaL/AF9+CpVsLiUVoEQZt7XVuX1oqhzyTuDJ6WurTlBLiNQ3sZF/wfRW0cldqI5fg+SrHekUTvRUcIargKTDqcQNIuSTwC+hdmv9KQIqYoybHum7T/zd+7yFupTf/T/IaLKYqkTVki/7R0HMjj1W3Asg9aNdaAMPSbTbpa0NAsAAAAOUDgqask3MI9zVTUb0QQDMdpshDwKjJDm8tyOqTdka0VXA20+huZ9LLeGjN/RLcXlLC0Ei4N3D4vQ8umyWt2VjKk0xnmNBsio0/FJjy3+aELeKAZgarGyHahNgRB+u6La59iWmVQl0SLOKiKCIDH6dIEXlS7hxsLBGxbBHAt9V4KlhJtP+EUcNzUThwlyCePEO0i5uPVW7b+XVDVG9UM8dT7rGDf0ocdoSnNeyFOs/Xdjxs9ji13SeB9USy2xPuVW/HObsT7paKKTF1LLsTQJGptZvA2Y8cp/a75Il9Kq5p1N08YBB+hK9/qzhvfz/AMKVPP2j4m+o/grDgVWhxg+xQGIbp3t7p9/WKL7atJ6iPncL3G0QGh2qWge61jKVGSxlRmku1QBdYPHY3vXEzt8I+62HbnC020DUpCJcwGCYJdJ+HbgsZk+UuqvEEnjDfite35wRjG2Zyb+0vq0NNJo3de25v9kC3B1Dswkc4P19Qn1YBmxc0EAONuE9befVROIDbBxeagjl094422XS4+AyVglPA1QAO6Duupt1yMdgKkmCIBI35W4hckxEwGmKcwnwzpJhoidnAGx32J9UNicXrhoNjc2iTYIuo4VDpFgdRHMF248t0pfQ0O3kqajTFiqdkauIDgdwRPiBvG1ktYQHGDIPX5eaPw1Iz5JViKYpVC0jY/I7LSh5BKO7RbUFx+eQhWvY9hgiNjYSJHlwQoAIsZNoujKGK0Md4Rq2J8U33HtKnVE2M6uLOrU0N8YA1CbG0kB2x8uqrqY0MqFpAJnhtt/2l1THuc4QYB2tYXHS158kJinnVBMnc85vv+cUItqXRkx/k1dtWvTpx4XPa0hxtpLhYei1NPsliKzu9LxSDiSGkXg/8BAHqUJ2G7Cvq93ia4aKZ8bGiQ4wbF1oDePX1X017AtKVPQ6Rnsry0YeYe5xPMADoYTanmbwZDj6os4YckPXwtkHKTdszd9l1DOnGzgJ5hW1MxbsbWSSdJurK1UObfgjboHkdNqCBG38K1rZkc1l6OZuadJJMfdHszpvUHkVlIdxHwotiI2XvdwleDzLXPAAx5os1uqZE2qCHBVmOaq1Su4o0KSdTVNRkKdWoQDA5wqa2K0tAO/GEOg9lGmVXWw4CnWx0NnjyS2vnxAOtrWti5JPvdDNDqDZbUqAWF0vrEnoUJgs+p1nltM+0wT0lNcVRGHZrqHxHYeinm5OkXxUOxFiajha/tsg+9dyMBU5lnz3GBYcAEqq4583KooSNaD6uZAHiFdg8+NORMtO7Tt5rMY7EEmZmfqq6WJJtzWaaGSTQ0zvNTVbUw8gNLmETvAj3QWGLKQ0gNJBgxOonaST/wBBL8yrjUHct49t0PVx7ARpYOGrr05eq6INJWTTSDqz/HpJBvYzaQRedptEdVZisUHObr3H7gPEGjiDxO5SqtSqOAOnS3hf86K5stdqc4P2B42PI7pszZWP8PWYGjjvfXE3taDdciKOVtLQRIEC0lculWWpituIc077KWrWZ9wrDh5vuiaGGB81w7OZaLcPQDWjmq8ywLXGYHX+Uc2W7gEc/wCRwVTHtfMGQCRPUJ8l0G/AifkbZ5clzMLEB9wN56dUxzJ+hkgT8wP4Chh2958RY0xefLgFN8sU6FlJJ0LsUQywsTJHHVJENEC2/wA1tOyf+nbXBuIxVjZwpECTy7yRy/b1vGyl2WpYZjP1Gk9+C4DVs3loHC3HdOm9pNYGshsuDRNonieihKab0Ujx2sjU4e4tsroCrowBp4fVWkICPZW5VPBROhVPWFoVY3D6krfUItKaY7FaASOqQPxWqZF/qimNiB5jj9D9jsLxZdQxfet4g8D+cFdQolxJd7Iv9G0CxhDHyNn4QNleZup+F9rmDNjxWmw+L1QQVm81ysmmdBGqJA69Chez+ZvJDC12oWLYMjzTRl4Fkr2bulUkIhpFpQuHpECXW6L1mI1XHBPKaJqDYRXdM8Al1amiKlZCVanFc7K9FTmlLseQQQRY80VVxKW4urN0tjJsR5diG4auCGgNNttrglMe0+bio7mAEnz/AApNIlvxC46wsqc4e4iZ5Lp4wT27HGMq7EJXiMUT/KtqVZgDZB4knWGj8K6LEREGWlV1aFTQXgHS2JPmjm0SBAbN7qTmB7S27WyIH1nqpz+17GlJx0zPOeSnGSYZjCHuYXm+wkN6kLyjloc7T8N9ztHNNssokGGFtpBEm/8AMp8aVhetlGPzV9RhaxpaD6H5FB4fLy4Q6313+qd46iGQCACeAMiOQVIpXkwANhM+6px4dpjww7sZUQwtBL3A8gwke83XIHa0/Ncqf5EPY/zR9lNSs0VHX24RBsLk9ZRdDH0NIc6SDA6z0vskWa401Hd6PCSGtLYh1h8RtddhaD9Oox0EDivLTkvJwKcl0N8adUvp1vCGgaTOoify6O7N06TGltVp6EmGyb6ShMvwDjBqbNBlogHT6LsyxQFMGmTodMTvY3k80l1K0KpO7J/q6r6b6VVlMCSWlrQ0lrdrjceaDotFu6m7S18xYcQOc2uj8ob3lMuqCCGkNnaCEurHQWsYNQPxEef0TVe2FN9ssr5wW8eiT4/MXH948gZ+a0Ta9NzgQ2YYAWuAib3HuvKHZDUKnhIY+IcYJaRf2VVSOmXK5H0TsRmwxWHZUO8Q7/7CxWkA9l8c7M5w7LnmTqpONwDMHgVum/6hYYtjvBJ80GvKF7NO42QmIrgBZzFdvaEaWOnyWfzTtmSAGzZI2MoMbZ/mW467rP4XMpdBKUYnNHvkuMC6CwjHlxIBI57ILW2GUkkbF2YtbxXjMY+p/wCO5txA9bpC7U8hh4Rc2Jv81N+M7t8CABboY3Re1ZuJxkbnBYMn/wAjpjgD907wbGNEtaBO5tw5lYXB9rRoOogRaefkn3ZzOP1QeB4WtgTG88Al6KyiNm4p1SoWj4WxJ4eQRxYAoUaQYIGy9JlDZOUl4KasJZi68JhiTY80gxlc8UHoRbIVq/VDvdKoqOk7qyk2yKQ7BsyMM9lgcUCx5IEjUbcQtlnGJi3JYs4gOe64F7T/AIXTxaFb0F4SJnY8v8Ij9J4y/ifl1VFCjzc0eQKKolzeII9V2RiuwpeQgsbEsF4uSbe3PihGVHNNwCQinNJiOFzYfRCVHRTcAZcTvy5hczyTpk/uvZZjMeHQBAggxufVWYZ7nulkAjkOP8pC6tptuea0PZqn/bc55Im8wTHI2TNIdpAlWk7VBBncmSVVVrljg3mJ3tCMzrEOeRUbYAQTbcnl1hIdBJtvxBU410STXQ0qVQTsFyBGkbm65bFA0Mv6g50NgXtcDimlRwIFIANES4iST6lcuXPyuloSXorfWnw6tNrmLxFh/wBLymwaHDYA6o3E9OUrlyh1sQqpY1xcWizSPh4TzhX4GgWglo1E8Tw5rly6F/FMdK0ScXAOJDZmPIprlfaGGaX3HwlcuVePdX5Hj4EXa/BCmR3f/jcyTw8SzuFraqTmxcceQXLkYuskG6KXOhoLSYgTJ4qn9e+11y5ECbNBlTyWw6/EEgEwVec0LIhvMDz4LlynKCSTEcdWQqVdWkVJBuZG8n7K+qJaBK5cuiMItHVCEcQjLMo79zaI5yXcm8V9Ty7LWUKbWUwAB+Seq5cuXlVSoNUXuqKDq0LlymKwbGP8NlnMS6SuXLMWJW0DiJUsRX0hcuRRjDdoMxJJHFZYVYuvFyutCy7HmFxg7saW36o7CB5DnOgRYcyZ6LlyqpuhlJ0H0aDdJu4mCTw9kpxtctYbQTZcuVZvaHkLsPTBcA7botxRxVOk2nS03cJI3iNrrlyhMlJ0ZTH44an6R/bLj4TFoJCpp4J7iCBE7XC8XKZNIa08ppx4rHjGy5cuRMf/2Q=="/>
          <p:cNvSpPr>
            <a:spLocks noChangeAspect="1" noChangeArrowheads="1"/>
          </p:cNvSpPr>
          <p:nvPr/>
        </p:nvSpPr>
        <p:spPr bwMode="auto">
          <a:xfrm>
            <a:off x="63500" y="-839788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4" name="AutoShape 4" descr="data:image/jpeg;base64,/9j/4AAQSkZJRgABAQAAAQABAAD/2wCEAAkGBhMSERUTExQWFRUWGBUYGBcXFRUYGBoXFxYXGhgXGBQXHSYfGBkjHBcVHy8gIycpLCwsGB4xNTAqNSYrLCkBCQoKDgwOGg8PGiwkHyQsLCwsLCwsLCwsLCwsLCwsLCwsLCwsLCwsLCwsLCwsKSwsLCwpLCwsLCwsLCwsLCwsLP/AABEIALcBEwMBIgACEQEDEQH/xAAbAAACAwEBAQAAAAAAAAAAAAAEBQIDBgABB//EADoQAAEDAgQDBgUDAwQCAwAAAAEAAhEDIQQFEjFBUWEGEyJxgZEyobHB8BRC0RUj4QdSYvEzgiRykv/EABkBAAMBAQEAAAAAAAAAAAAAAAECAwAEBf/EACcRAAICAgICAQQCAwAAAAAAAAABAhESIQMxQVETBCJhoTLBFCNx/9oADAMBAAIRAxEAPwDTYzOHOsLBAxK9ZTV9Oko9lCltFMsry3W6+w3UKVBP8spQ1Rm90E8xdUNbpaYP2QQYVCoDqM81Ni82cnOVtFUqRLuibQoVaRaYPFWirG26re6TJutjGvyE8DFMASoyEZh8MANTvmnjx5MDdHuaOApHyWYwDkTn2b6jpbsh8sB5Lj5eZcvM3HpaKxhjDY3oD1/OBTDLqV5QbalkbhXaWl5XZxJKS/BGXQi7ZPgCLXQfZ/NqgcBMt4zyQ+dZh3z7bBXZdh7W9VycXI5TlJey0ljFJmuc6lXaWkAzuCg3zQ2+H6KrBnQQT7I/MINO/EL0/lai5+V+zlrdBODx8hFhwO4C+N0+3bqD3M06gHFoMxIBPzVuP7cuxLWsM0wTNiSSZgA8hufRehGWSsGGz6jjsZh6bdT3NAnTYzc7C3FIsZ2mwLHuYasFu5AJEwLAjc3hfNsZhajazGsJIILvETfT+32K7Omdy0VA0QSASRsY2PzuE7UhvjN9he1WFqP7sVNLonx232E7J7+ldvuF8Sq4wNYHwPEJaQPSDy4JtgM9xc0+5qOkC25t0aZEfdMoM3xH1XSV6EvyrP6zqP8AdpRUFpix/wCUL3vam5d8gPskboTBjCF6gxjTa0+R/lWHGtG8jz/whkgYsIXKmti2s06jGogN6k7KOJzBjGOeTZszFzYwYHFMKELoWcq9tqQJhjnNgQdi6eTTwRGA7V0qjg0g0y4At1EXmbedkG0g0x0vFGlWa4S1wI6EH6KaICK9XLljGep0kQymh34qF5+sPP5Ln+SJf45DPDsumuCeBZZynmLhy9kRSzRx/bHkSoctvcVsZQ8MZ4/BuLtQuOSHGGfBJaVS/N3jYx81X/WKv+75BJ8Slt6ZqYS2k47NPsiqeXEjxGEAM6qdPZU4jHPeLuI8kr4sVaV/oNN/gZ1cRRoiSZKz2Z9oy+zbBVV8u1G73H2UWZO0bErg5eL6rlVUkvS/svBccd3bB8PQLjJTzBtiIVWEYGbiR0MH6JlRzCi24aZ6wm4vpZccbeheSdvQZQwwjU+yznaPtKDNOml/aLtNUcdABb5j6LM16RLTzKlycr5f9cdR8+2aPHX3Mf4CmTG1+K0eBpAAQvnmEc9ghpITTL8wxMw15I6gH6ro4uJQ0hZ7N5TogndA9r8+bQok+gHNx2CWVhXc0nW/aYHDyiFjc4Gt2io5xDTIl7veDtuu6P075o49Lz/z0JCO7EPfkvJMC/iB4kk+xTbD0hqFQbRBB5fyqaWW0506ieRNz7plhKAaANyOF/ovYjx1opj7Gz8Praxw3aZHtB+Str5W7EAsiJieQHNV5fTizZhx8PEeg53WwwGCDB14ocksEZ6BMp7PUqFNrQA4tHxOAJnienoi3UANhHki3MVVRcVtkiFMnzj3RDIP8IF0gyDdXNqaomx6JkboU5w/uzqmAURXqaqYdzC9zIhzS14sQRPC4+qGyjx0zT/cwkeY4JJIa7VmS7SZpUFWm0v8AB0tIFiDJg78rIPCdoNVTRolzqljJAa3TBAAte5M8gnfansyazCBGtt2E8HcvI7LF5dU7qodbYdseYOxCrBKSoSSTZr8BhwKZng50eRMDyUcywneQ1jdTjMnkLb9Nlf2foOxDjEhnE9eQ6rXnBtY3S0QBy/nin5Wlodr2Y/LcrxVEzhxpH7i8RrnjDv2jhZbVmaARrEHjxE+yGDSBcn3QbgSenGVzptdE8EzQgzcLlmhgHuuNj/yI+ULlTMHxlbxdE4fDc1KnQm/BERC5YKjqk7Id2OS4lSXkKhMq0SptpKzZcSjQLI6F73a9BXsrAIFi9aFOVxWsxFwVFRqIJVVVhiULCkBV2AiCAehH5CVPwImR7H+UyrkhC97JupT44y7RRJohhKDQb2J5/Y7JzRw4GyWNPPZE0qhbsfQ3H+Fzy+mrcWKwvG5vRpNIdULXEcN46civn2ZVw57oDnDVdxPiGoiDPH2R/avC1nEvDA5vMXI6Ra26WYBrf3yCbWkm44bgL1vpOPFd7DFUU4fQHgGQZjiQT06+S0zaIIHDa6WOYykwnQHQdUWjV/ujhPFQy/HvryaQ0mRMSRH2Xd/HsbZrMiw47wcgNXMGP3A8DJ2Wni081mOzssa7Wz+463hg243laJ9Z0bAch9pC4uaScicuybquyk5qS/qqgeJZMTIaefGdk5pYhrhaQbW+ygadA9Wnvuq2uix/PNFuOyj3QN+KJMrqMD2Fpg2SWkDRrzsHW/hNass2+iW544OEj8KcVd0GYupqErKNydtfG03aQ5gDjU5GPgtxkn5K3Nc30U9UxIvfjH1TfsZlz2sNV5adYEQZtvv7fNRtqWjqjBKDkx5hMKym3wtDZ4AAfTioVXcUTVf6oWoPZNRzN2wfFPgeanRo2aDufpuV4aUkE7ckSy0k8AiNZ1hZcltTHCSuSlaIaV6LcFdoC9hJYKKb8gpN6r3SptprJtmaRw8l0DkpbKDnLWZROkDgvNYUSu7klC2HFHverjWKre0hUl62RsAkYu9wiWVmkJU8lDOrweSOQHAbYjDcrhBPw4leUs0I5FF0cUypwEo68A2gXuwF61wV+JoWkbIJp5pbCthBAKVZnkdJ8m7Tzba/UbFMtVlU9uqyZSceh1EzdHs9VdVjUG0hdzh8Tze0Hay1WX5ewaWUwGg8h7k8/VdSZwFgmGEBaQ6JtcfwVfOUls09IuGCFISLzxKhiahgN2III6xsJ4TzRhGtkERP4PsleZ0XBrY3DgPTcEH3Hqlf5OddivDZo4vcYkbRttsmWHNQmw36hKaDdbtTBxItbbY9ZTjCUiNz6LUFsKxD9LQTM85BHoAl2FzkB0F1t72TKs4OBaTFuizeYZGXSQYPQW9Ukou7QYuNUzT0Ma2oIQma4URbikuTufSgPMcgf5RuY446Jtz3Ry1sK496Mhj3mpVpUIkueAB15+m/ovptCg2mxrGiA0ALEdicJ32PrVo8NFoY0nbW/4j56QB/wC3Vbx6UMnqipypqIghVVzAn091RIicKeyHzPFd2w9ZRbqg0yeSy+e1zUOmSBYADqd+izGgrZnnZ49xlrTHBctdhKFNjGt0tsOO97/deJcX7LfKvQy7sLx1A77joqG1eaKpYiEiQGwfSrA1F+F29iq6rNPkmcaBlYOWqtyucVBwSUOmRAU2WUCulFGZfAVNVm/56qo1VzXE/wDZR7BQPVMIHFCRKZYhtp4pRUcpyQ8QR7iNlA4stMj86qxypqMO6VDNDnD5vIjcHnf6QrgGnlfqVjziDTfHDh5Jph8dqgc09iY+h46o0deqppVJJTrB9mB3eqq4zxDSAB0niVQ/s5AJpuJ84+wTOEuwR5IlODItO3ELQYfBsDGw6S7bzPrwWZdg61O5abcQQfpdMMkxW59I+ting60bkVq0xxiMNpNvY7hDPHNWvxs/nyuqHVAmZAAp5eGmG/DM+V1IUjq+Y8kYF5VFgAJ2/wClkwMoYdR223XOuLbcV4+gS7YBsc4U+7INojlJRFAcRhmu4SOISjMMrfH9q/GHGJ6B38rSNomTtdetpHYwQkx9jqTXQt7IU+6ohrhpe4l7xyc48T0ED0T97pS9+HB4QeYJXgxIbYu+6FUPkmHCqJ81VVqiYO/5xQ9GqDcGbqvEtc64InrKdWBpeCjG5oRaJj8udgk2o6idy7d37WngATufJE/0l5cS9wMngCfYGwUn5e50aRJm5c73P0CZoF1pFbaxcJ8PqTNrLkvrZVitRhjIkx/cGy5YSjZMpW8PsVIt5he1KZEbKx8AWEqZiiLWv5bqmrjdDZJ5yDv4RJtvtdJ817V0mVWUyQ2JDnzMOi0aZkSCCCPdZXMcy71z3Azv8TZkeZvp6eSRy9Gs2OYZqGse5rmy1sxMnzvy5IfIs9biKQeTDrgiORiR0NvdfP8AE1PhqgXLTMTBIMXHE2HnxUMBm1UUWMp6pY4uMcZcC5hIvpMNtzSqVgXI72fVO+HAz6KxpWCxPaV5dpDYFtjIJngQZFk1wPaQFjnEwW7/AGN/yQrKLas6LvSNFUYq++4Ai2+3Hb6rP1u1o0ghpJINtQBkAfWVmqrC0EgkgHURImReCOlr8Y4JZJxFlOjfUsU1wOkh0GLc+SBxG5WSyrPnU2PDQLmZdztFtrX+Sv8A65/zLnQSbWk/ZDFtXRo8j7oeuUDsl+DzTvBJEHl+eivqVlNounYHm9TS0O6x7rT9gcmqVf8A5DwO7AOidydtYHAC9+fksxVY2qW03u0tc5oJEEi/CVvMMRTYKQcTSptDGDaQABLo3KpBCzt6QbiMSGvMHUDFhMCOXMq2jjdMG/UCI8vJD4Oi3RqiCSfQbKYYrURetIIOYMNrieY/he4XBU3SQAev5vy9ED+mta/RDkvbBEjgtQtjw5a3r7qs4Jg5nzKWtzJ4BBMx9Fd/VJifwLJADxQHBed3CppYoOs0+aKIMcLfWd0aAUvZ0VZYiXDdV7paMUkKt74VjwgMfi9O26boyTb0U4jGmSEvqPkyrG13E3+i8Icf2j2UW7OhRoqD4MgkeRV1POos73UXUoFwD6/gSzGFoN7ee3yS20NjZoqOPY7iAvH1A0zq+Swmb4zQQGnxWNriLxsq29p3ta5z4JFgOc/QK26sjKNH0cXvZcvi+Iz+q5xcXVDJ4OcB6CdlyaiVH3RmMa4C1og+fO3osl2uzB9B7NLiBuNJMgkfubsREq3N2uw3wvs6QJ2nkeXC+6y7e0rwSD/daGFrSZEB1/WLb8VySlejT1oCxulz3F7/ABAk6YIMkzbhBkodrIi5g9T9FaxmoXGombwBv5Lx+HLQJ3QjFgjDyWPwo7qd4k+pS39O4UyQ5oAA5STIkSNufVMKmPGiAkj8X8TP91+noq1iCSocUGB+HLg9o8Wot/d5C/mqq2YaAREixLgeMRt/0l2Shpa7XJcDYAHYC/GI9PVG5pmI7k0qdPS0xJO5gq8Lj0x4vY4ySh3tB9Z5cGM2eGy7e9uI5+qzmPqeJ+kksd4hO5v8R5CZ906pdoZw3csYWkaLh5B8O2kDrP8A+pSV+HLd7yARYTfb5J+ROT714GkmyjDVTIE+aYtaxt9z1SoATI4eSsZXMhGFDQ6NHhXOj4Q0byT9T9la7E2Usoy3EV2NbTYdLv3RDYm8uuTcEQOV02r9hMQBMsPSXfcKHJFXopCo9iPDUW1aga8mJAtvJcACPJbepThzgJ0tcWCd7Ex8gsRhsDUbXYHAtIeyZ6PHuFt8G7vK5AMtL3H3JlJFdFYy7HjnQ1rRyA+SrpB02XuIaQ6F6Xcl1I5GSYINt1Y+kHb3VYcAFKm/ckpaoQH/AEkO2t1XHDcOSPJB8uS90AifZCjWKW0SHS2fzpxVjM1c2Gv47OG3+EbWbe3qhsRh5H2S2OtjGk4ET0V7HiSRYrLuNWk6afibxZN//U/Yo3AZ4x7TDhI+Jp3EbyN0bsDQ5eJCW4rKO8eAHaYBMnbht1/hXNxQOx+aDzWs7SCPzgg+hoWnooxeV1Kcus5vNpm3UcEK+uONjyNlRUx7wqHY0O+IeqRqjpUX5J4ivZZ/G4u/590dizGxkc1mc6xWkSkTV7KY6FeJxji/VePPlb2U5EF3GCI87qqrWFiLhwn8+aCqVl2NUcjjRa3APInVC5UB55n2XqnoTR9H7eZq7V3dyBBgON+IcG9b39FlMFldSsSRIaTJ1EfKE0xtc1Xk6YYSSRHrN+ftx6K92ktLg4w0iBqPO/lE/JcsIuRPFyYbhMPSpUgHOB6ek8R1SDNMyLqhDSNAPhtc7W58/kp4jFahUbTEBphjXE/DsSIIuBFzySaljKmmQ6ImwA3/AD7rS0zP0XVaBBm8EXA3vP8AlVYrL2jS5kyQSaZBmw4GPkV5VcOJIIvPMnj80RhnnQD3haNQaG8Xb31SmVvyK9vYDRY4anPIYJ0ltgSY2J5XU6LJYdZ8Ii/RxiT/AMZ+oRGZ4YVahLReOExqAF78CLT0CFoYd1gGjaL/AF9+CpVsLiUVoEQZt7XVuX1oqhzyTuDJ6WurTlBLiNQ3sZF/wfRW0cldqI5fg+SrHekUTvRUcIargKTDqcQNIuSTwC+hdmv9KQIqYoybHum7T/zd+7yFupTf/T/IaLKYqkTVki/7R0HMjj1W3Asg9aNdaAMPSbTbpa0NAsAAAAOUDgqask3MI9zVTUb0QQDMdpshDwKjJDm8tyOqTdka0VXA20+huZ9LLeGjN/RLcXlLC0Ei4N3D4vQ8umyWt2VjKk0xnmNBsio0/FJjy3+aELeKAZgarGyHahNgRB+u6La59iWmVQl0SLOKiKCIDH6dIEXlS7hxsLBGxbBHAt9V4KlhJtP+EUcNzUThwlyCePEO0i5uPVW7b+XVDVG9UM8dT7rGDf0ocdoSnNeyFOs/Xdjxs9ji13SeB9USy2xPuVW/HObsT7paKKTF1LLsTQJGptZvA2Y8cp/a75Il9Kq5p1N08YBB+hK9/qzhvfz/AMKVPP2j4m+o/grDgVWhxg+xQGIbp3t7p9/WKL7atJ6iPncL3G0QGh2qWge61jKVGSxlRmku1QBdYPHY3vXEzt8I+62HbnC020DUpCJcwGCYJdJ+HbgsZk+UuqvEEnjDfite35wRjG2Zyb+0vq0NNJo3de25v9kC3B1Dswkc4P19Qn1YBmxc0EAONuE9befVROIDbBxeagjl094422XS4+AyVglPA1QAO6Duupt1yMdgKkmCIBI35W4hckxEwGmKcwnwzpJhoidnAGx32J9UNicXrhoNjc2iTYIuo4VDpFgdRHMF248t0pfQ0O3kqajTFiqdkauIDgdwRPiBvG1ktYQHGDIPX5eaPw1Iz5JViKYpVC0jY/I7LSh5BKO7RbUFx+eQhWvY9hgiNjYSJHlwQoAIsZNoujKGK0Md4Rq2J8U33HtKnVE2M6uLOrU0N8YA1CbG0kB2x8uqrqY0MqFpAJnhtt/2l1THuc4QYB2tYXHS158kJinnVBMnc85vv+cUItqXRkx/k1dtWvTpx4XPa0hxtpLhYei1NPsliKzu9LxSDiSGkXg/8BAHqUJ2G7Cvq93ia4aKZ8bGiQ4wbF1oDePX1X017AtKVPQ6Rnsry0YeYe5xPMADoYTanmbwZDj6os4YckPXwtkHKTdszd9l1DOnGzgJ5hW1MxbsbWSSdJurK1UObfgjboHkdNqCBG38K1rZkc1l6OZuadJJMfdHszpvUHkVlIdxHwotiI2XvdwleDzLXPAAx5os1uqZE2qCHBVmOaq1Su4o0KSdTVNRkKdWoQDA5wqa2K0tAO/GEOg9lGmVXWw4CnWx0NnjyS2vnxAOtrWti5JPvdDNDqDZbUqAWF0vrEnoUJgs+p1nltM+0wT0lNcVRGHZrqHxHYeinm5OkXxUOxFiajha/tsg+9dyMBU5lnz3GBYcAEqq4583KooSNaD6uZAHiFdg8+NORMtO7Tt5rMY7EEmZmfqq6WJJtzWaaGSTQ0zvNTVbUw8gNLmETvAj3QWGLKQ0gNJBgxOonaST/wBBL8yrjUHct49t0PVx7ARpYOGrr05eq6INJWTTSDqz/HpJBvYzaQRedptEdVZisUHObr3H7gPEGjiDxO5SqtSqOAOnS3hf86K5stdqc4P2B42PI7pszZWP8PWYGjjvfXE3taDdciKOVtLQRIEC0lculWWpituIc077KWrWZ9wrDh5vuiaGGB81w7OZaLcPQDWjmq8ywLXGYHX+Uc2W7gEc/wCRwVTHtfMGQCRPUJ8l0G/AifkbZ5clzMLEB9wN56dUxzJ+hkgT8wP4Chh2958RY0xefLgFN8sU6FlJJ0LsUQywsTJHHVJENEC2/wA1tOyf+nbXBuIxVjZwpECTy7yRy/b1vGyl2WpYZjP1Gk9+C4DVs3loHC3HdOm9pNYGshsuDRNonieihKab0Ujx2sjU4e4tsroCrowBp4fVWkICPZW5VPBROhVPWFoVY3D6krfUItKaY7FaASOqQPxWqZF/qimNiB5jj9D9jsLxZdQxfet4g8D+cFdQolxJd7Iv9G0CxhDHyNn4QNleZup+F9rmDNjxWmw+L1QQVm81ysmmdBGqJA69Chez+ZvJDC12oWLYMjzTRl4Fkr2bulUkIhpFpQuHpECXW6L1mI1XHBPKaJqDYRXdM8Al1amiKlZCVanFc7K9FTmlLseQQQRY80VVxKW4urN0tjJsR5diG4auCGgNNttrglMe0+bio7mAEnz/AApNIlvxC46wsqc4e4iZ5Lp4wT27HGMq7EJXiMUT/KtqVZgDZB4knWGj8K6LEREGWlV1aFTQXgHS2JPmjm0SBAbN7qTmB7S27WyIH1nqpz+17GlJx0zPOeSnGSYZjCHuYXm+wkN6kLyjloc7T8N9ztHNNssokGGFtpBEm/8AMp8aVhetlGPzV9RhaxpaD6H5FB4fLy4Q6313+qd46iGQCACeAMiOQVIpXkwANhM+6px4dpjww7sZUQwtBL3A8gwke83XIHa0/Ncqf5EPY/zR9lNSs0VHX24RBsLk9ZRdDH0NIc6SDA6z0vskWa401Hd6PCSGtLYh1h8RtddhaD9Oox0EDivLTkvJwKcl0N8adUvp1vCGgaTOoify6O7N06TGltVp6EmGyb6ShMvwDjBqbNBlogHT6LsyxQFMGmTodMTvY3k80l1K0KpO7J/q6r6b6VVlMCSWlrQ0lrdrjceaDotFu6m7S18xYcQOc2uj8ob3lMuqCCGkNnaCEurHQWsYNQPxEef0TVe2FN9ssr5wW8eiT4/MXH948gZ+a0Ta9NzgQ2YYAWuAib3HuvKHZDUKnhIY+IcYJaRf2VVSOmXK5H0TsRmwxWHZUO8Q7/7CxWkA9l8c7M5w7LnmTqpONwDMHgVum/6hYYtjvBJ80GvKF7NO42QmIrgBZzFdvaEaWOnyWfzTtmSAGzZI2MoMbZ/mW467rP4XMpdBKUYnNHvkuMC6CwjHlxIBI57ILW2GUkkbF2YtbxXjMY+p/wCO5txA9bpC7U8hh4Rc2Jv81N+M7t8CABboY3Re1ZuJxkbnBYMn/wAjpjgD907wbGNEtaBO5tw5lYXB9rRoOogRaefkn3ZzOP1QeB4WtgTG88Al6KyiNm4p1SoWj4WxJ4eQRxYAoUaQYIGy9JlDZOUl4KasJZi68JhiTY80gxlc8UHoRbIVq/VDvdKoqOk7qyk2yKQ7BsyMM9lgcUCx5IEjUbcQtlnGJi3JYs4gOe64F7T/AIXTxaFb0F4SJnY8v8Ij9J4y/ifl1VFCjzc0eQKKolzeII9V2RiuwpeQgsbEsF4uSbe3PihGVHNNwCQinNJiOFzYfRCVHRTcAZcTvy5hczyTpk/uvZZjMeHQBAggxufVWYZ7nulkAjkOP8pC6tptuea0PZqn/bc55Im8wTHI2TNIdpAlWk7VBBncmSVVVrljg3mJ3tCMzrEOeRUbYAQTbcnl1hIdBJtvxBU410STXQ0qVQTsFyBGkbm65bFA0Mv6g50NgXtcDimlRwIFIANES4iST6lcuXPyuloSXorfWnw6tNrmLxFh/wBLymwaHDYA6o3E9OUrlyh1sQqpY1xcWizSPh4TzhX4GgWglo1E8Tw5rly6F/FMdK0ScXAOJDZmPIprlfaGGaX3HwlcuVePdX5Hj4EXa/BCmR3f/jcyTw8SzuFraqTmxcceQXLkYuskG6KXOhoLSYgTJ4qn9e+11y5ECbNBlTyWw6/EEgEwVec0LIhvMDz4LlynKCSTEcdWQqVdWkVJBuZG8n7K+qJaBK5cuiMItHVCEcQjLMo79zaI5yXcm8V9Ty7LWUKbWUwAB+Seq5cuXlVSoNUXuqKDq0LlymKwbGP8NlnMS6SuXLMWJW0DiJUsRX0hcuRRjDdoMxJJHFZYVYuvFyutCy7HmFxg7saW36o7CB5DnOgRYcyZ6LlyqpuhlJ0H0aDdJu4mCTw9kpxtctYbQTZcuVZvaHkLsPTBcA7botxRxVOk2nS03cJI3iNrrlyhMlJ0ZTH44an6R/bLj4TFoJCpp4J7iCBE7XC8XKZNIa08ppx4rHjGy5cuRMf/2Q=="/>
          <p:cNvSpPr>
            <a:spLocks noChangeAspect="1" noChangeArrowheads="1"/>
          </p:cNvSpPr>
          <p:nvPr/>
        </p:nvSpPr>
        <p:spPr bwMode="auto">
          <a:xfrm>
            <a:off x="63500" y="-839788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6" name="Picture 6" descr="http://blstb.msn.com/i/FE/EC13A28E26C2CDDD6F197558FFC7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0" y="3200400"/>
            <a:ext cx="3333750" cy="2286000"/>
          </a:xfrm>
          <a:prstGeom prst="rect">
            <a:avLst/>
          </a:prstGeom>
          <a:noFill/>
        </p:spPr>
      </p:pic>
      <p:pic>
        <p:nvPicPr>
          <p:cNvPr id="10248" name="Picture 8" descr="Eggs (© Christoph Wilhelm/Nonstock/Jupiterimage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50" name="Picture 10" descr="Alfalfa Sprouts (© Corbis / SuperStock)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52" name="Picture 12" descr="Rare Burger (© Tetra Images/Corbis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5486400"/>
            <a:ext cx="914400" cy="1371600"/>
          </a:xfrm>
          <a:prstGeom prst="rect">
            <a:avLst/>
          </a:prstGeom>
          <a:noFill/>
        </p:spPr>
      </p:pic>
      <p:pic>
        <p:nvPicPr>
          <p:cNvPr id="10254" name="Picture 14" descr="Sushi (© Renee Comet/FoodPix/Jupiterimages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56" name="Picture 16" descr="Chicken (© Ben Fink/FoodPix/Jupiterimages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86200" y="5486400"/>
            <a:ext cx="914400" cy="1371600"/>
          </a:xfrm>
          <a:prstGeom prst="rect">
            <a:avLst/>
          </a:prstGeom>
          <a:noFill/>
        </p:spPr>
      </p:pic>
      <p:pic>
        <p:nvPicPr>
          <p:cNvPr id="10260" name="Picture 20" descr="Mayonnaise (© Pornchai Mittongtare /FoodPix/Jupiterimages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00600" y="5486400"/>
            <a:ext cx="1066800" cy="1371600"/>
          </a:xfrm>
          <a:prstGeom prst="rect">
            <a:avLst/>
          </a:prstGeom>
          <a:noFill/>
        </p:spPr>
      </p:pic>
      <p:pic>
        <p:nvPicPr>
          <p:cNvPr id="10262" name="Picture 22" descr="Cantaloupe (© C Squared Studios/)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74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64" name="Picture 24" descr="Milk &amp; Cheeses (© Tetra Images/Corbis)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68" name="Picture 28" descr="https://encrypted-tbn0.google.com/images?q=tbn:ANd9GcTeMdgTiuft7YNd_eWrqZxDcRBi7WbGi1UQ4qqvPnUnAKRq1FRx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001000" y="5486400"/>
            <a:ext cx="1143000" cy="1371600"/>
          </a:xfrm>
          <a:prstGeom prst="rect">
            <a:avLst/>
          </a:prstGeom>
          <a:noFill/>
        </p:spPr>
      </p:pic>
      <p:pic>
        <p:nvPicPr>
          <p:cNvPr id="16" name="Picture 16" descr="Chicken (© Ben Fink/FoodPix/Jupiterimages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38600" y="5638800"/>
            <a:ext cx="914400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511427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391400" cy="914400"/>
          </a:xfrm>
        </p:spPr>
        <p:txBody>
          <a:bodyPr>
            <a:normAutofit/>
          </a:bodyPr>
          <a:lstStyle/>
          <a:p>
            <a:pPr marL="484632"/>
            <a:r>
              <a:rPr lang="en-US" dirty="0" smtClean="0"/>
              <a:t>Temperature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1447801"/>
            <a:ext cx="4419600" cy="3429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Microorganisms thrives best around room temperature.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Keep </a:t>
            </a:r>
            <a:r>
              <a:rPr lang="en-US" dirty="0">
                <a:solidFill>
                  <a:srgbClr val="FF0000"/>
                </a:solidFill>
              </a:rPr>
              <a:t>food out of the danger zone- 40°-140° F.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Precaution: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Keep cold food cold below 40 </a:t>
            </a:r>
            <a:r>
              <a:rPr lang="en-US" dirty="0" smtClean="0">
                <a:latin typeface="Calibri"/>
                <a:cs typeface="Calibri"/>
              </a:rPr>
              <a:t>º</a:t>
            </a:r>
            <a:r>
              <a:rPr lang="en-US" dirty="0" smtClean="0"/>
              <a:t>F and warm food warm above 140 </a:t>
            </a:r>
            <a:r>
              <a:rPr lang="en-US" dirty="0" smtClean="0">
                <a:latin typeface="Calibri"/>
                <a:cs typeface="Calibri"/>
              </a:rPr>
              <a:t>º</a:t>
            </a:r>
            <a:r>
              <a:rPr lang="en-US" dirty="0" smtClean="0"/>
              <a:t>F.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3" descr="englishfoodsafety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096000" y="0"/>
            <a:ext cx="3048000" cy="4846320"/>
          </a:xfrm>
        </p:spPr>
      </p:pic>
      <p:pic>
        <p:nvPicPr>
          <p:cNvPr id="7" name="Content Placeholder 6" descr="imagesCA2M9J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1" y="4953000"/>
            <a:ext cx="3048000" cy="1905000"/>
          </a:xfrm>
          <a:prstGeom prst="rect">
            <a:avLst/>
          </a:prstGeom>
        </p:spPr>
      </p:pic>
      <p:pic>
        <p:nvPicPr>
          <p:cNvPr id="8" name="Content Placeholder 6" descr="imagesCA1E5PE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953000"/>
            <a:ext cx="2590800" cy="1762125"/>
          </a:xfrm>
          <a:prstGeom prst="rect">
            <a:avLst/>
          </a:prstGeom>
        </p:spPr>
      </p:pic>
      <p:pic>
        <p:nvPicPr>
          <p:cNvPr id="9" name="Content Placeholder 8" descr="imagesCAHP8S3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0400" y="511492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9891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2296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Bacteria grow and multiply in </a:t>
            </a:r>
            <a:r>
              <a:rPr lang="en-US" sz="2400" dirty="0"/>
              <a:t>a warm, moist </a:t>
            </a:r>
            <a:r>
              <a:rPr lang="en-US" sz="2400" dirty="0" smtClean="0"/>
              <a:t>environment with time. </a:t>
            </a:r>
            <a:r>
              <a:rPr lang="en-US" sz="2400" dirty="0" smtClean="0">
                <a:solidFill>
                  <a:srgbClr val="FF0000"/>
                </a:solidFill>
              </a:rPr>
              <a:t>Growth doubles every 20 </a:t>
            </a:r>
            <a:r>
              <a:rPr lang="en-US" sz="2400" dirty="0" err="1" smtClean="0">
                <a:solidFill>
                  <a:srgbClr val="FF0000"/>
                </a:solidFill>
              </a:rPr>
              <a:t>mins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</a:rPr>
              <a:t>PHF </a:t>
            </a:r>
            <a:r>
              <a:rPr lang="en-US" sz="2400" dirty="0" smtClean="0"/>
              <a:t>in the Danger </a:t>
            </a:r>
            <a:r>
              <a:rPr lang="en-US" sz="2400" dirty="0"/>
              <a:t>Zone for </a:t>
            </a:r>
            <a:r>
              <a:rPr lang="en-US" sz="2400" dirty="0" smtClean="0"/>
              <a:t>long period of time promotes growth and multiplication of pathogens.</a:t>
            </a:r>
          </a:p>
          <a:p>
            <a:pPr marL="0" indent="0"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</a:rPr>
              <a:t>Precaution: </a:t>
            </a:r>
            <a:r>
              <a:rPr lang="en-US" sz="2400" b="1" dirty="0" smtClean="0"/>
              <a:t>Do not keep food in the danger zone for 4 hours!!  </a:t>
            </a:r>
            <a:r>
              <a:rPr lang="en-US" sz="2400" dirty="0" smtClean="0"/>
              <a:t>Foods in </a:t>
            </a:r>
            <a:r>
              <a:rPr lang="en-US" sz="2400" dirty="0"/>
              <a:t>the DANGER </a:t>
            </a:r>
            <a:r>
              <a:rPr lang="en-US" sz="2400" dirty="0" smtClean="0"/>
              <a:t>ZONE ≤ 2h</a:t>
            </a:r>
            <a:endParaRPr lang="en-US" sz="2400" dirty="0"/>
          </a:p>
        </p:txBody>
      </p:sp>
      <p:pic>
        <p:nvPicPr>
          <p:cNvPr id="15364" name="Picture 4" descr="https://encrypted-tbn0.google.com/images?q=tbn:ANd9GcTdM5ti1uEqLqDLuz03OtqwuWkcLKEH2daEq0o9CfYU4GoRBB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0"/>
            <a:ext cx="2743200" cy="1524000"/>
          </a:xfrm>
          <a:prstGeom prst="rect">
            <a:avLst/>
          </a:prstGeom>
          <a:noFill/>
        </p:spPr>
      </p:pic>
      <p:pic>
        <p:nvPicPr>
          <p:cNvPr id="15368" name="Picture 8" descr="https://encrypted-tbn0.google.com/images?q=tbn:ANd9GcTD059jYixys0dWNL8eC_EB5EJcIi4Ls5xugzRoy_5BY4axlxr3m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5257800"/>
            <a:ext cx="2466975" cy="1600200"/>
          </a:xfrm>
          <a:prstGeom prst="rect">
            <a:avLst/>
          </a:prstGeom>
          <a:noFill/>
        </p:spPr>
      </p:pic>
      <p:pic>
        <p:nvPicPr>
          <p:cNvPr id="15370" name="Picture 10" descr="https://encrypted-tbn2.google.com/images?q=tbn:ANd9GcT3q9fZvBfNNcXkTrEV8e6ZpNRjOqKk3J1u6xK-SAecd2Yw7iYO_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5257800"/>
            <a:ext cx="2286000" cy="16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370281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3682</TotalTime>
  <Words>577</Words>
  <Application>Microsoft Office PowerPoint</Application>
  <PresentationFormat>On-screen Show (4:3)</PresentationFormat>
  <Paragraphs>157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 Food Safety</vt:lpstr>
      <vt:lpstr>PowerPoint Presentation</vt:lpstr>
      <vt:lpstr>PowerPoint Presentation</vt:lpstr>
      <vt:lpstr>PowerPoint Presentation</vt:lpstr>
      <vt:lpstr>PowerPoint Presentation</vt:lpstr>
      <vt:lpstr>Control Factors Affecting Microbial Growth (FATTOM)</vt:lpstr>
      <vt:lpstr>Food</vt:lpstr>
      <vt:lpstr>Temperature</vt:lpstr>
      <vt:lpstr>Time</vt:lpstr>
      <vt:lpstr>Moisture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Food Science Quiz</vt:lpstr>
      <vt:lpstr>Food Science Quiz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Contamination Sources</dc:title>
  <dc:creator>Saeed</dc:creator>
  <cp:lastModifiedBy>Steven K Warchocki</cp:lastModifiedBy>
  <cp:revision>243</cp:revision>
  <dcterms:created xsi:type="dcterms:W3CDTF">2011-04-22T14:38:21Z</dcterms:created>
  <dcterms:modified xsi:type="dcterms:W3CDTF">2014-11-12T16:03:31Z</dcterms:modified>
</cp:coreProperties>
</file>