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
  </p:notesMasterIdLst>
  <p:sldIdLst>
    <p:sldId id="256"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0D0DC3"/>
    <a:srgbClr val="FF6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598" autoAdjust="0"/>
  </p:normalViewPr>
  <p:slideViewPr>
    <p:cSldViewPr>
      <p:cViewPr varScale="1">
        <p:scale>
          <a:sx n="78" d="100"/>
          <a:sy n="78" d="100"/>
        </p:scale>
        <p:origin x="-1926" y="-10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F01452-3B4E-4F86-A093-879ABA2DBA1E}" type="datetimeFigureOut">
              <a:rPr lang="en-US" smtClean="0"/>
              <a:pPr/>
              <a:t>9/20/2011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E9A13C-2B26-42D2-A7DB-AD7634279F74}" type="slidenum">
              <a:rPr lang="en-US" smtClean="0"/>
              <a:pPr/>
              <a:t>‹#›</a:t>
            </a:fld>
            <a:endParaRPr lang="en-US"/>
          </a:p>
        </p:txBody>
      </p:sp>
    </p:spTree>
    <p:extLst>
      <p:ext uri="{BB962C8B-B14F-4D97-AF65-F5344CB8AC3E}">
        <p14:creationId xmlns:p14="http://schemas.microsoft.com/office/powerpoint/2010/main" xmlns="" val="3261772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Resource Description</a:t>
            </a:r>
            <a:r>
              <a:rPr lang="en-US" baseline="0" dirty="0" smtClean="0"/>
              <a:t> &amp; Access</a:t>
            </a:r>
            <a:endParaRPr lang="en-US" dirty="0"/>
          </a:p>
        </p:txBody>
      </p:sp>
      <p:sp>
        <p:nvSpPr>
          <p:cNvPr id="4" name="Slide Number Placeholder 3"/>
          <p:cNvSpPr>
            <a:spLocks noGrp="1"/>
          </p:cNvSpPr>
          <p:nvPr>
            <p:ph type="sldNum" sz="quarter" idx="10"/>
          </p:nvPr>
        </p:nvSpPr>
        <p:spPr/>
        <p:txBody>
          <a:bodyPr/>
          <a:lstStyle/>
          <a:p>
            <a:fld id="{59E9A13C-2B26-42D2-A7DB-AD7634279F74}" type="slidenum">
              <a:rPr lang="en-US" smtClean="0"/>
              <a:pPr/>
              <a:t>1</a:t>
            </a:fld>
            <a:endParaRPr lang="en-US"/>
          </a:p>
        </p:txBody>
      </p:sp>
    </p:spTree>
    <p:extLst>
      <p:ext uri="{BB962C8B-B14F-4D97-AF65-F5344CB8AC3E}">
        <p14:creationId xmlns:p14="http://schemas.microsoft.com/office/powerpoint/2010/main" xmlns="" val="3452680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solidFill>
                  <a:srgbClr val="92D050"/>
                </a:solidFill>
              </a:rPr>
              <a:t>Identifying</a:t>
            </a:r>
            <a:r>
              <a:rPr lang="en-US" dirty="0" smtClean="0"/>
              <a:t> an RDA</a:t>
            </a:r>
            <a:r>
              <a:rPr lang="en-US" baseline="0" dirty="0" smtClean="0"/>
              <a:t> record.  As you know, it’s immediately identifiable by the ‡e (description conventions) </a:t>
            </a:r>
            <a:r>
              <a:rPr lang="en-US" baseline="0" dirty="0" err="1" smtClean="0"/>
              <a:t>rda</a:t>
            </a:r>
            <a:r>
              <a:rPr lang="en-US" baseline="0" dirty="0" smtClean="0"/>
              <a:t> and most often you will see an “i” in the Leader reflecting  ISBD punctuation (International Standard Bibliographic Description) instead of the “a” for AACR2 (Anglo-American Cataloging Rules)</a:t>
            </a:r>
          </a:p>
          <a:p>
            <a:pPr marL="228600" indent="-228600">
              <a:buAutoNum type="arabicPeriod"/>
            </a:pPr>
            <a:r>
              <a:rPr lang="en-US" baseline="0" dirty="0" smtClean="0"/>
              <a:t>You also notice in the 260 field, both the publication and copyright dates, no longer simply the letter “c” but the copyright symbol.  Both of these dates are added to the record if they appear in the book.  Both dates are also reflected in the 008.  The publication date is CORE and therefore required.</a:t>
            </a:r>
          </a:p>
          <a:p>
            <a:pPr marL="228600" indent="-228600">
              <a:buAutoNum type="arabicPeriod"/>
            </a:pPr>
            <a:r>
              <a:rPr lang="en-US" baseline="0" dirty="0" smtClean="0"/>
              <a:t>New Jersey and Pennsylvania are not abbreviated as they are with AACR2 .  This is actually transcribing the places as they appeared in the book.  And speaking of 260 fields, you will also start seeing more 264 fields. </a:t>
            </a:r>
          </a:p>
          <a:p>
            <a:pPr marL="228600" indent="-228600">
              <a:buAutoNum type="arabicPeriod"/>
            </a:pPr>
            <a:r>
              <a:rPr lang="en-US" baseline="0" dirty="0" smtClean="0"/>
              <a:t>You’ll notice, pages and illustrations are not abbreviated.</a:t>
            </a:r>
          </a:p>
          <a:p>
            <a:pPr marL="228600" indent="-228600">
              <a:buAutoNum type="arabicPeriod"/>
            </a:pPr>
            <a:r>
              <a:rPr lang="en-US" baseline="0" dirty="0" smtClean="0"/>
              <a:t>There are various new ‡e’s, </a:t>
            </a:r>
            <a:r>
              <a:rPr lang="en-US" baseline="0" smtClean="0"/>
              <a:t>the designators </a:t>
            </a:r>
            <a:r>
              <a:rPr lang="en-US" baseline="0" dirty="0" smtClean="0"/>
              <a:t>such as those used here in the 700 fields, </a:t>
            </a:r>
            <a:r>
              <a:rPr lang="en-US" baseline="0" dirty="0" err="1" smtClean="0"/>
              <a:t>honouree</a:t>
            </a:r>
            <a:r>
              <a:rPr lang="en-US" baseline="0" dirty="0" smtClean="0"/>
              <a:t> and editor of compilation.  You may also notice that </a:t>
            </a:r>
            <a:r>
              <a:rPr lang="en-US" baseline="0" dirty="0" err="1" smtClean="0"/>
              <a:t>honouree</a:t>
            </a:r>
            <a:r>
              <a:rPr lang="en-US" baseline="0" dirty="0" smtClean="0"/>
              <a:t> is spelled using the European spelling.  RDA is supposed to be more globally friendly than AACR2.</a:t>
            </a:r>
          </a:p>
          <a:p>
            <a:pPr marL="228600" indent="-228600">
              <a:buAutoNum type="arabicPeriod"/>
            </a:pPr>
            <a:r>
              <a:rPr lang="en-US" baseline="0" dirty="0" smtClean="0"/>
              <a:t>Lastly, you can’t miss the 33X fields which are physical descriptors.</a:t>
            </a:r>
          </a:p>
          <a:p>
            <a:pPr marL="685800" lvl="1" indent="-228600">
              <a:buAutoNum type="arabicPeriod"/>
            </a:pPr>
            <a:r>
              <a:rPr lang="en-US" baseline="0" dirty="0" smtClean="0"/>
              <a:t>The 336 or “Content type” field reflects t</a:t>
            </a:r>
            <a:r>
              <a:rPr lang="en-US" dirty="0" smtClean="0"/>
              <a:t>he form of communication through which a work is expressed, in this case text because it is a book.</a:t>
            </a:r>
          </a:p>
          <a:p>
            <a:pPr marL="685800" lvl="1" indent="-228600">
              <a:buAutoNum type="arabicPeriod"/>
            </a:pPr>
            <a:r>
              <a:rPr lang="en-US" baseline="0" dirty="0" smtClean="0"/>
              <a:t>The 337  or “Media type” field </a:t>
            </a:r>
            <a:r>
              <a:rPr lang="en-US" dirty="0" smtClean="0"/>
              <a:t>reflects what type of</a:t>
            </a:r>
            <a:r>
              <a:rPr lang="en-US" baseline="0" dirty="0" smtClean="0"/>
              <a:t> </a:t>
            </a:r>
            <a:r>
              <a:rPr lang="en-US" dirty="0" smtClean="0"/>
              <a:t>device is required to view, play, run, etc., the content of a resource.  This is a book, so it requires nothing and is therefore unmediated.</a:t>
            </a:r>
          </a:p>
          <a:p>
            <a:pPr marL="685800" lvl="1" indent="-228600">
              <a:buAutoNum type="arabicPeriod"/>
            </a:pPr>
            <a:r>
              <a:rPr lang="en-US" dirty="0" smtClean="0"/>
              <a:t>The 338</a:t>
            </a:r>
            <a:r>
              <a:rPr lang="en-US" baseline="0" dirty="0" smtClean="0"/>
              <a:t> or “Carrier type” field indicates </a:t>
            </a:r>
            <a:r>
              <a:rPr lang="en-US" dirty="0" smtClean="0"/>
              <a:t>the format of the storage medium and the housing of a carrier;</a:t>
            </a:r>
            <a:r>
              <a:rPr lang="en-US" baseline="0" dirty="0" smtClean="0"/>
              <a:t> because this is a book its format is volume.</a:t>
            </a:r>
            <a:endParaRPr lang="en-US" dirty="0">
              <a:solidFill>
                <a:schemeClr val="tx1"/>
              </a:solidFill>
            </a:endParaRPr>
          </a:p>
        </p:txBody>
      </p:sp>
      <p:sp>
        <p:nvSpPr>
          <p:cNvPr id="4" name="Slide Number Placeholder 3"/>
          <p:cNvSpPr>
            <a:spLocks noGrp="1"/>
          </p:cNvSpPr>
          <p:nvPr>
            <p:ph type="sldNum" sz="quarter" idx="10"/>
          </p:nvPr>
        </p:nvSpPr>
        <p:spPr/>
        <p:txBody>
          <a:bodyPr/>
          <a:lstStyle/>
          <a:p>
            <a:fld id="{59E9A13C-2B26-42D2-A7DB-AD7634279F74}" type="slidenum">
              <a:rPr lang="en-US" smtClean="0"/>
              <a:pPr/>
              <a:t>2</a:t>
            </a:fld>
            <a:endParaRPr lang="en-US"/>
          </a:p>
        </p:txBody>
      </p:sp>
    </p:spTree>
    <p:extLst>
      <p:ext uri="{BB962C8B-B14F-4D97-AF65-F5344CB8AC3E}">
        <p14:creationId xmlns:p14="http://schemas.microsoft.com/office/powerpoint/2010/main" xmlns="" val="1926305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of course differen</a:t>
            </a:r>
            <a:r>
              <a:rPr lang="en-US" baseline="0" dirty="0" smtClean="0"/>
              <a:t>t materials will have different 33X’s.  For example, this is a set of videodiscs. </a:t>
            </a:r>
          </a:p>
          <a:p>
            <a:r>
              <a:rPr lang="en-US" baseline="0" dirty="0" smtClean="0"/>
              <a:t>The content is a “two-dimensional moving image”</a:t>
            </a:r>
          </a:p>
          <a:p>
            <a:r>
              <a:rPr lang="en-US" baseline="0" dirty="0" smtClean="0"/>
              <a:t>The media is “video” </a:t>
            </a:r>
          </a:p>
          <a:p>
            <a:r>
              <a:rPr lang="en-US" baseline="0" dirty="0" smtClean="0"/>
              <a:t>The carrier is “videodisc”</a:t>
            </a:r>
            <a:endParaRPr lang="en-US" dirty="0"/>
          </a:p>
        </p:txBody>
      </p:sp>
      <p:sp>
        <p:nvSpPr>
          <p:cNvPr id="4" name="Slide Number Placeholder 3"/>
          <p:cNvSpPr>
            <a:spLocks noGrp="1"/>
          </p:cNvSpPr>
          <p:nvPr>
            <p:ph type="sldNum" sz="quarter" idx="10"/>
          </p:nvPr>
        </p:nvSpPr>
        <p:spPr/>
        <p:txBody>
          <a:bodyPr/>
          <a:lstStyle/>
          <a:p>
            <a:fld id="{59E9A13C-2B26-42D2-A7DB-AD7634279F74}" type="slidenum">
              <a:rPr lang="en-US" smtClean="0"/>
              <a:pPr/>
              <a:t>3</a:t>
            </a:fld>
            <a:endParaRPr lang="en-US"/>
          </a:p>
        </p:txBody>
      </p:sp>
    </p:spTree>
    <p:extLst>
      <p:ext uri="{BB962C8B-B14F-4D97-AF65-F5344CB8AC3E}">
        <p14:creationId xmlns:p14="http://schemas.microsoft.com/office/powerpoint/2010/main" xmlns="" val="9796333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pic>
        <p:nvPicPr>
          <p:cNvPr id="8" name="Picture 7"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white"/>
        <p:txBody>
          <a:bodyPr/>
          <a:lstStyle/>
          <a:p>
            <a:fld id="{A4247CD0-374D-4A85-909E-9D9D1BF28445}" type="datetimeFigureOut">
              <a:rPr lang="en-US" smtClean="0"/>
              <a:pPr/>
              <a:t>9/20/2011</a:t>
            </a:fld>
            <a:endParaRPr lang="en-US"/>
          </a:p>
        </p:txBody>
      </p:sp>
      <p:sp>
        <p:nvSpPr>
          <p:cNvPr id="5" name="Footer Placeholder 4"/>
          <p:cNvSpPr>
            <a:spLocks noGrp="1"/>
          </p:cNvSpPr>
          <p:nvPr>
            <p:ph type="ftr" sz="quarter" idx="11"/>
          </p:nvPr>
        </p:nvSpPr>
        <p:spPr bwMode="white"/>
        <p:txBody>
          <a:bodyPr/>
          <a:lstStyle/>
          <a:p>
            <a:endParaRPr lang="en-US"/>
          </a:p>
        </p:txBody>
      </p:sp>
      <p:sp>
        <p:nvSpPr>
          <p:cNvPr id="6" name="Slide Number Placeholder 5"/>
          <p:cNvSpPr>
            <a:spLocks noGrp="1"/>
          </p:cNvSpPr>
          <p:nvPr>
            <p:ph type="sldNum" sz="quarter" idx="12"/>
          </p:nvPr>
        </p:nvSpPr>
        <p:spPr/>
        <p:txBody>
          <a:bodyPr/>
          <a:lstStyle/>
          <a:p>
            <a:fld id="{ACFFCDF1-F301-40CC-8BEA-D207A89FFAF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247CD0-374D-4A85-909E-9D9D1BF28445}" type="datetimeFigureOut">
              <a:rPr lang="en-US" smtClean="0"/>
              <a:pPr/>
              <a:t>9/20/2011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FCDF1-F301-40CC-8BEA-D207A89FFAF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4247CD0-374D-4A85-909E-9D9D1BF28445}" type="datetimeFigureOut">
              <a:rPr lang="en-US" smtClean="0"/>
              <a:pPr/>
              <a:t>9/20/2011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FCDF1-F301-40CC-8BEA-D207A89FFAF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4247CD0-374D-4A85-909E-9D9D1BF28445}" type="datetimeFigureOut">
              <a:rPr lang="en-US" smtClean="0"/>
              <a:pPr/>
              <a:t>9/20/2011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FCDF1-F301-40CC-8BEA-D207A89FFAF2}" type="slidenum">
              <a:rPr lang="en-US" smtClean="0"/>
              <a:pPr/>
              <a:t>‹#›</a:t>
            </a:fld>
            <a:endParaRPr lang="en-US"/>
          </a:p>
        </p:txBody>
      </p:sp>
      <p:pic>
        <p:nvPicPr>
          <p:cNvPr id="9" name="Picture 8"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4247CD0-374D-4A85-909E-9D9D1BF28445}" type="datetimeFigureOut">
              <a:rPr lang="en-US" smtClean="0"/>
              <a:pPr/>
              <a:t>9/20/2011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FCDF1-F301-40CC-8BEA-D207A89FFAF2}" type="slidenum">
              <a:rPr lang="en-US" smtClean="0"/>
              <a:pPr/>
              <a:t>‹#›</a:t>
            </a:fld>
            <a:endParaRPr lang="en-US"/>
          </a:p>
        </p:txBody>
      </p:sp>
      <p:pic>
        <p:nvPicPr>
          <p:cNvPr id="7" name="Picture 6"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A4247CD0-374D-4A85-909E-9D9D1BF28445}" type="datetimeFigureOut">
              <a:rPr lang="en-US" smtClean="0"/>
              <a:pPr/>
              <a:t>9/20/2011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FCDF1-F301-40CC-8BEA-D207A89FFAF2}" type="slidenum">
              <a:rPr lang="en-US" smtClean="0"/>
              <a:pPr/>
              <a:t>‹#›</a:t>
            </a:fld>
            <a:endParaRPr lang="en-US"/>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cstate="print">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A4247CD0-374D-4A85-909E-9D9D1BF28445}" type="datetimeFigureOut">
              <a:rPr lang="en-US" smtClean="0"/>
              <a:pPr/>
              <a:t>9/20/2011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FFCDF1-F301-40CC-8BEA-D207A89FFAF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4247CD0-374D-4A85-909E-9D9D1BF28445}" type="datetimeFigureOut">
              <a:rPr lang="en-US" smtClean="0"/>
              <a:pPr/>
              <a:t>9/20/2011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FFCDF1-F301-40CC-8BEA-D207A89FFAF2}" type="slidenum">
              <a:rPr lang="en-US" smtClean="0"/>
              <a:pPr/>
              <a:t>‹#›</a:t>
            </a:fld>
            <a:endParaRPr lang="en-US"/>
          </a:p>
        </p:txBody>
      </p:sp>
      <p:pic>
        <p:nvPicPr>
          <p:cNvPr id="7" name="Picture 6"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4247CD0-374D-4A85-909E-9D9D1BF28445}" type="datetimeFigureOut">
              <a:rPr lang="en-US" smtClean="0"/>
              <a:pPr/>
              <a:t>9/20/2011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FCDF1-F301-40CC-8BEA-D207A89FFAF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247CD0-374D-4A85-909E-9D9D1BF28445}" type="datetimeFigureOut">
              <a:rPr lang="en-US" smtClean="0"/>
              <a:pPr/>
              <a:t>9/20/2011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FCDF1-F301-40CC-8BEA-D207A89FFAF2}" type="slidenum">
              <a:rPr lang="en-US" smtClean="0"/>
              <a:pPr/>
              <a:t>‹#›</a:t>
            </a:fld>
            <a:endParaRPr lang="en-US"/>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247CD0-374D-4A85-909E-9D9D1BF28445}" type="datetimeFigureOut">
              <a:rPr lang="en-US" smtClean="0"/>
              <a:pPr/>
              <a:t>9/20/2011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FCDF1-F301-40CC-8BEA-D207A89FFAF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A4247CD0-374D-4A85-909E-9D9D1BF28445}" type="datetimeFigureOut">
              <a:rPr lang="en-US" smtClean="0"/>
              <a:pPr/>
              <a:t>9/20/2011</a:t>
            </a:fld>
            <a:endParaRPr lang="en-US"/>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en-US"/>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ACFFCDF1-F301-40CC-8BEA-D207A89FFAF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dirty="0" smtClean="0"/>
              <a:t>RDA Records</a:t>
            </a:r>
            <a:endParaRPr lang="en-US" sz="5400" dirty="0"/>
          </a:p>
        </p:txBody>
      </p:sp>
      <p:sp>
        <p:nvSpPr>
          <p:cNvPr id="3" name="Subtitle 2"/>
          <p:cNvSpPr>
            <a:spLocks noGrp="1"/>
          </p:cNvSpPr>
          <p:nvPr>
            <p:ph type="subTitle" idx="1"/>
          </p:nvPr>
        </p:nvSpPr>
        <p:spPr/>
        <p:txBody>
          <a:bodyPr/>
          <a:lstStyle/>
          <a:p>
            <a:r>
              <a:rPr lang="en-US" dirty="0" smtClean="0"/>
              <a:t>Why do they look like that?</a:t>
            </a:r>
            <a:endParaRPr lang="en-US" dirty="0"/>
          </a:p>
        </p:txBody>
      </p:sp>
    </p:spTree>
    <p:extLst>
      <p:ext uri="{BB962C8B-B14F-4D97-AF65-F5344CB8AC3E}">
        <p14:creationId xmlns:p14="http://schemas.microsoft.com/office/powerpoint/2010/main" xmlns="" val="34729917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Voyager Cataloging - [Bib 7146690 : Gothic art &amp; thought in the later medieval period : essays in honor of Willibald Sauerländer / edited by Colum Hourihane.]"/>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01956" y="0"/>
            <a:ext cx="7940088" cy="6858000"/>
          </a:xfrm>
          <a:prstGeom prst="rect">
            <a:avLst/>
          </a:prstGeom>
          <a:noFill/>
          <a:ln w="38100">
            <a:noFill/>
          </a:ln>
        </p:spPr>
      </p:pic>
      <p:sp>
        <p:nvSpPr>
          <p:cNvPr id="4" name="Oval 3"/>
          <p:cNvSpPr/>
          <p:nvPr/>
        </p:nvSpPr>
        <p:spPr>
          <a:xfrm>
            <a:off x="1836420" y="1066800"/>
            <a:ext cx="198120" cy="228600"/>
          </a:xfrm>
          <a:prstGeom prst="ellipse">
            <a:avLst/>
          </a:prstGeom>
          <a:noFill/>
          <a:ln w="38100">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B050"/>
                </a:solidFill>
              </a:ln>
            </a:endParaRPr>
          </a:p>
        </p:txBody>
      </p:sp>
      <p:cxnSp>
        <p:nvCxnSpPr>
          <p:cNvPr id="10" name="Straight Arrow Connector 9"/>
          <p:cNvCxnSpPr/>
          <p:nvPr/>
        </p:nvCxnSpPr>
        <p:spPr>
          <a:xfrm flipH="1">
            <a:off x="2034540" y="914400"/>
            <a:ext cx="403860" cy="152400"/>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438399" y="729734"/>
            <a:ext cx="2419349" cy="369332"/>
          </a:xfrm>
          <a:prstGeom prst="rect">
            <a:avLst/>
          </a:prstGeom>
          <a:noFill/>
        </p:spPr>
        <p:txBody>
          <a:bodyPr wrap="square" rtlCol="0">
            <a:spAutoFit/>
          </a:bodyPr>
          <a:lstStyle/>
          <a:p>
            <a:r>
              <a:rPr lang="en-US" dirty="0" smtClean="0"/>
              <a:t>Cataloging form - ISBD</a:t>
            </a:r>
            <a:endParaRPr lang="en-US" dirty="0"/>
          </a:p>
        </p:txBody>
      </p:sp>
      <p:sp>
        <p:nvSpPr>
          <p:cNvPr id="13" name="Oval 12"/>
          <p:cNvSpPr/>
          <p:nvPr/>
        </p:nvSpPr>
        <p:spPr>
          <a:xfrm>
            <a:off x="1935480" y="2133600"/>
            <a:ext cx="426720" cy="228600"/>
          </a:xfrm>
          <a:prstGeom prst="ellipse">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353300" y="4015156"/>
            <a:ext cx="838200" cy="289711"/>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447800" y="1600200"/>
            <a:ext cx="586740" cy="228600"/>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p:cNvCxnSpPr/>
          <p:nvPr/>
        </p:nvCxnSpPr>
        <p:spPr>
          <a:xfrm flipV="1">
            <a:off x="7772400" y="4152900"/>
            <a:ext cx="0" cy="419100"/>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9" name="Rounded Rectangle 18"/>
          <p:cNvSpPr/>
          <p:nvPr/>
        </p:nvSpPr>
        <p:spPr>
          <a:xfrm>
            <a:off x="914400" y="4419600"/>
            <a:ext cx="2209800" cy="533400"/>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a:stCxn id="27" idx="1"/>
          </p:cNvCxnSpPr>
          <p:nvPr/>
        </p:nvCxnSpPr>
        <p:spPr>
          <a:xfrm flipH="1">
            <a:off x="2705100" y="4419021"/>
            <a:ext cx="819150" cy="88850"/>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3048000" y="4682905"/>
            <a:ext cx="1676400" cy="1"/>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2781300" y="4876800"/>
            <a:ext cx="838200" cy="0"/>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524250" y="4234355"/>
            <a:ext cx="1771650" cy="369332"/>
          </a:xfrm>
          <a:prstGeom prst="rect">
            <a:avLst/>
          </a:prstGeom>
          <a:noFill/>
        </p:spPr>
        <p:txBody>
          <a:bodyPr wrap="square" rtlCol="0">
            <a:spAutoFit/>
          </a:bodyPr>
          <a:lstStyle/>
          <a:p>
            <a:r>
              <a:rPr lang="en-US" dirty="0" smtClean="0"/>
              <a:t>Content type</a:t>
            </a:r>
            <a:endParaRPr lang="en-US" dirty="0"/>
          </a:p>
        </p:txBody>
      </p:sp>
      <p:sp>
        <p:nvSpPr>
          <p:cNvPr id="30" name="TextBox 29"/>
          <p:cNvSpPr txBox="1"/>
          <p:nvPr/>
        </p:nvSpPr>
        <p:spPr>
          <a:xfrm>
            <a:off x="4724400" y="4507468"/>
            <a:ext cx="1371600" cy="369332"/>
          </a:xfrm>
          <a:prstGeom prst="rect">
            <a:avLst/>
          </a:prstGeom>
          <a:noFill/>
        </p:spPr>
        <p:txBody>
          <a:bodyPr wrap="square" rtlCol="0">
            <a:spAutoFit/>
          </a:bodyPr>
          <a:lstStyle/>
          <a:p>
            <a:r>
              <a:rPr lang="en-US" dirty="0" smtClean="0"/>
              <a:t>Media type</a:t>
            </a:r>
            <a:endParaRPr lang="en-US" dirty="0"/>
          </a:p>
        </p:txBody>
      </p:sp>
      <p:sp>
        <p:nvSpPr>
          <p:cNvPr id="1024" name="TextBox 1023"/>
          <p:cNvSpPr txBox="1"/>
          <p:nvPr/>
        </p:nvSpPr>
        <p:spPr>
          <a:xfrm>
            <a:off x="3524250" y="4648200"/>
            <a:ext cx="1333499" cy="369332"/>
          </a:xfrm>
          <a:prstGeom prst="rect">
            <a:avLst/>
          </a:prstGeom>
          <a:noFill/>
        </p:spPr>
        <p:txBody>
          <a:bodyPr wrap="square" rtlCol="0">
            <a:spAutoFit/>
          </a:bodyPr>
          <a:lstStyle/>
          <a:p>
            <a:r>
              <a:rPr lang="en-US" dirty="0" smtClean="0"/>
              <a:t>Carrier type</a:t>
            </a:r>
            <a:endParaRPr lang="en-US" dirty="0"/>
          </a:p>
        </p:txBody>
      </p:sp>
      <p:sp>
        <p:nvSpPr>
          <p:cNvPr id="1029" name="Oval 1028"/>
          <p:cNvSpPr/>
          <p:nvPr/>
        </p:nvSpPr>
        <p:spPr>
          <a:xfrm>
            <a:off x="2133600" y="4234355"/>
            <a:ext cx="381000" cy="184666"/>
          </a:xfrm>
          <a:prstGeom prst="ellipse">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0" name="Oval 1029"/>
          <p:cNvSpPr/>
          <p:nvPr/>
        </p:nvSpPr>
        <p:spPr>
          <a:xfrm>
            <a:off x="2665114" y="4210791"/>
            <a:ext cx="762000" cy="184666"/>
          </a:xfrm>
          <a:prstGeom prst="ellipse">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Oval 1030"/>
          <p:cNvSpPr/>
          <p:nvPr/>
        </p:nvSpPr>
        <p:spPr>
          <a:xfrm>
            <a:off x="2211070" y="3884468"/>
            <a:ext cx="836930" cy="228600"/>
          </a:xfrm>
          <a:prstGeom prst="ellipse">
            <a:avLst/>
          </a:prstGeom>
          <a:noFill/>
          <a:ln w="38100">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7030A0"/>
                </a:solidFill>
              </a:ln>
              <a:noFill/>
            </a:endParaRPr>
          </a:p>
        </p:txBody>
      </p:sp>
      <p:sp>
        <p:nvSpPr>
          <p:cNvPr id="2" name="Oval 1"/>
          <p:cNvSpPr/>
          <p:nvPr/>
        </p:nvSpPr>
        <p:spPr>
          <a:xfrm>
            <a:off x="6553200" y="3505200"/>
            <a:ext cx="533400" cy="304800"/>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rgbClr val="7030A0"/>
                </a:solidFill>
              </a:ln>
              <a:noFill/>
            </a:endParaRPr>
          </a:p>
        </p:txBody>
      </p:sp>
      <p:sp>
        <p:nvSpPr>
          <p:cNvPr id="5" name="Oval 4"/>
          <p:cNvSpPr/>
          <p:nvPr/>
        </p:nvSpPr>
        <p:spPr>
          <a:xfrm>
            <a:off x="3124200" y="6248400"/>
            <a:ext cx="1371600" cy="228600"/>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687711" y="3505200"/>
            <a:ext cx="685800" cy="304800"/>
          </a:xfrm>
          <a:prstGeom prst="ellipse">
            <a:avLst/>
          </a:prstGeom>
          <a:noFill/>
          <a:ln w="38100">
            <a:solidFill>
              <a:srgbClr val="0D0D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314700" y="6019800"/>
            <a:ext cx="800100" cy="228600"/>
          </a:xfrm>
          <a:prstGeom prst="ellipse">
            <a:avLst/>
          </a:prstGeom>
          <a:noFill/>
          <a:ln w="38100">
            <a:solidFill>
              <a:srgbClr val="0D0D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714750" y="4035106"/>
            <a:ext cx="781050" cy="235587"/>
          </a:xfrm>
          <a:prstGeom prst="ellipse">
            <a:avLst/>
          </a:prstGeom>
          <a:noFill/>
          <a:ln w="38100">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989552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anim calcmode="lin" valueType="num">
                                      <p:cBhvr>
                                        <p:cTn id="34" dur="1000" fill="hold"/>
                                        <p:tgtEl>
                                          <p:spTgt spid="16"/>
                                        </p:tgtEl>
                                        <p:attrNameLst>
                                          <p:attrName>ppt_x</p:attrName>
                                        </p:attrNameLst>
                                      </p:cBhvr>
                                      <p:tavLst>
                                        <p:tav tm="0">
                                          <p:val>
                                            <p:strVal val="#ppt_x"/>
                                          </p:val>
                                        </p:tav>
                                        <p:tav tm="100000">
                                          <p:val>
                                            <p:strVal val="#ppt_x"/>
                                          </p:val>
                                        </p:tav>
                                      </p:tavLst>
                                    </p:anim>
                                    <p:anim calcmode="lin" valueType="num">
                                      <p:cBhvr>
                                        <p:cTn id="3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031"/>
                                        </p:tgtEl>
                                        <p:attrNameLst>
                                          <p:attrName>style.visibility</p:attrName>
                                        </p:attrNameLst>
                                      </p:cBhvr>
                                      <p:to>
                                        <p:strVal val="visible"/>
                                      </p:to>
                                    </p:set>
                                    <p:animEffect transition="in" filter="barn(inVertical)">
                                      <p:cBhvr>
                                        <p:cTn id="40" dur="500"/>
                                        <p:tgtEl>
                                          <p:spTgt spid="1031"/>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barn(inVertical)">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029"/>
                                        </p:tgtEl>
                                        <p:attrNameLst>
                                          <p:attrName>style.visibility</p:attrName>
                                        </p:attrNameLst>
                                      </p:cBhvr>
                                      <p:to>
                                        <p:strVal val="visible"/>
                                      </p:to>
                                    </p:set>
                                    <p:animEffect transition="in" filter="barn(inVertical)">
                                      <p:cBhvr>
                                        <p:cTn id="50" dur="500"/>
                                        <p:tgtEl>
                                          <p:spTgt spid="1029"/>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030"/>
                                        </p:tgtEl>
                                        <p:attrNameLst>
                                          <p:attrName>style.visibility</p:attrName>
                                        </p:attrNameLst>
                                      </p:cBhvr>
                                      <p:to>
                                        <p:strVal val="visible"/>
                                      </p:to>
                                    </p:set>
                                    <p:animEffect transition="in" filter="barn(inVertical)">
                                      <p:cBhvr>
                                        <p:cTn id="55" dur="500"/>
                                        <p:tgtEl>
                                          <p:spTgt spid="1030"/>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barn(inVertical)">
                                      <p:cBhvr>
                                        <p:cTn id="60" dur="500"/>
                                        <p:tgtEl>
                                          <p:spTgt spid="6"/>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barn(inVertical)">
                                      <p:cBhvr>
                                        <p:cTn id="65" dur="500"/>
                                        <p:tgtEl>
                                          <p:spTgt spid="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2"/>
                                        </p:tgtEl>
                                        <p:attrNameLst>
                                          <p:attrName>style.visibility</p:attrName>
                                        </p:attrNameLst>
                                      </p:cBhvr>
                                      <p:to>
                                        <p:strVal val="visible"/>
                                      </p:to>
                                    </p:set>
                                    <p:animEffect transition="in" filter="wipe(down)">
                                      <p:cBhvr>
                                        <p:cTn id="70" dur="500"/>
                                        <p:tgtEl>
                                          <p:spTgt spid="2"/>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wipe(down)">
                                      <p:cBhvr>
                                        <p:cTn id="75" dur="500"/>
                                        <p:tgtEl>
                                          <p:spTgt spid="5"/>
                                        </p:tgtEl>
                                      </p:cBhvr>
                                    </p:animEffect>
                                  </p:childTnLst>
                                </p:cTn>
                              </p:par>
                            </p:childTnLst>
                          </p:cTn>
                        </p:par>
                      </p:childTnLst>
                    </p:cTn>
                  </p:par>
                  <p:par>
                    <p:cTn id="76" fill="hold">
                      <p:stCondLst>
                        <p:cond delay="indefinite"/>
                      </p:stCondLst>
                      <p:childTnLst>
                        <p:par>
                          <p:cTn id="77" fill="hold">
                            <p:stCondLst>
                              <p:cond delay="0"/>
                            </p:stCondLst>
                            <p:childTnLst>
                              <p:par>
                                <p:cTn id="78" presetID="26" presetClass="entr" presetSubtype="0" fill="hold" grpId="0" nodeType="click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wipe(down)">
                                      <p:cBhvr>
                                        <p:cTn id="80" dur="580">
                                          <p:stCondLst>
                                            <p:cond delay="0"/>
                                          </p:stCondLst>
                                        </p:cTn>
                                        <p:tgtEl>
                                          <p:spTgt spid="19"/>
                                        </p:tgtEl>
                                      </p:cBhvr>
                                    </p:animEffect>
                                    <p:anim calcmode="lin" valueType="num">
                                      <p:cBhvr>
                                        <p:cTn id="81"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82"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83"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84"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85"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86" dur="26">
                                          <p:stCondLst>
                                            <p:cond delay="650"/>
                                          </p:stCondLst>
                                        </p:cTn>
                                        <p:tgtEl>
                                          <p:spTgt spid="19"/>
                                        </p:tgtEl>
                                      </p:cBhvr>
                                      <p:to x="100000" y="60000"/>
                                    </p:animScale>
                                    <p:animScale>
                                      <p:cBhvr>
                                        <p:cTn id="87" dur="166" decel="50000">
                                          <p:stCondLst>
                                            <p:cond delay="676"/>
                                          </p:stCondLst>
                                        </p:cTn>
                                        <p:tgtEl>
                                          <p:spTgt spid="19"/>
                                        </p:tgtEl>
                                      </p:cBhvr>
                                      <p:to x="100000" y="100000"/>
                                    </p:animScale>
                                    <p:animScale>
                                      <p:cBhvr>
                                        <p:cTn id="88" dur="26">
                                          <p:stCondLst>
                                            <p:cond delay="1312"/>
                                          </p:stCondLst>
                                        </p:cTn>
                                        <p:tgtEl>
                                          <p:spTgt spid="19"/>
                                        </p:tgtEl>
                                      </p:cBhvr>
                                      <p:to x="100000" y="80000"/>
                                    </p:animScale>
                                    <p:animScale>
                                      <p:cBhvr>
                                        <p:cTn id="89" dur="166" decel="50000">
                                          <p:stCondLst>
                                            <p:cond delay="1338"/>
                                          </p:stCondLst>
                                        </p:cTn>
                                        <p:tgtEl>
                                          <p:spTgt spid="19"/>
                                        </p:tgtEl>
                                      </p:cBhvr>
                                      <p:to x="100000" y="100000"/>
                                    </p:animScale>
                                    <p:animScale>
                                      <p:cBhvr>
                                        <p:cTn id="90" dur="26">
                                          <p:stCondLst>
                                            <p:cond delay="1642"/>
                                          </p:stCondLst>
                                        </p:cTn>
                                        <p:tgtEl>
                                          <p:spTgt spid="19"/>
                                        </p:tgtEl>
                                      </p:cBhvr>
                                      <p:to x="100000" y="90000"/>
                                    </p:animScale>
                                    <p:animScale>
                                      <p:cBhvr>
                                        <p:cTn id="91" dur="166" decel="50000">
                                          <p:stCondLst>
                                            <p:cond delay="1668"/>
                                          </p:stCondLst>
                                        </p:cTn>
                                        <p:tgtEl>
                                          <p:spTgt spid="19"/>
                                        </p:tgtEl>
                                      </p:cBhvr>
                                      <p:to x="100000" y="100000"/>
                                    </p:animScale>
                                    <p:animScale>
                                      <p:cBhvr>
                                        <p:cTn id="92" dur="26">
                                          <p:stCondLst>
                                            <p:cond delay="1808"/>
                                          </p:stCondLst>
                                        </p:cTn>
                                        <p:tgtEl>
                                          <p:spTgt spid="19"/>
                                        </p:tgtEl>
                                      </p:cBhvr>
                                      <p:to x="100000" y="95000"/>
                                    </p:animScale>
                                    <p:animScale>
                                      <p:cBhvr>
                                        <p:cTn id="93" dur="166" decel="50000">
                                          <p:stCondLst>
                                            <p:cond delay="1834"/>
                                          </p:stCondLst>
                                        </p:cTn>
                                        <p:tgtEl>
                                          <p:spTgt spid="19"/>
                                        </p:tgtEl>
                                      </p:cBhvr>
                                      <p:to x="100000" y="100000"/>
                                    </p:animScale>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nodeType="clickEffect">
                                  <p:stCondLst>
                                    <p:cond delay="0"/>
                                  </p:stCondLst>
                                  <p:childTnLst>
                                    <p:set>
                                      <p:cBhvr>
                                        <p:cTn id="97" dur="1" fill="hold">
                                          <p:stCondLst>
                                            <p:cond delay="0"/>
                                          </p:stCondLst>
                                        </p:cTn>
                                        <p:tgtEl>
                                          <p:spTgt spid="21"/>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2" presetClass="entr" presetSubtype="9" fill="hold" grpId="0" nodeType="clickEffect">
                                  <p:stCondLst>
                                    <p:cond delay="0"/>
                                  </p:stCondLst>
                                  <p:childTnLst>
                                    <p:set>
                                      <p:cBhvr>
                                        <p:cTn id="101" dur="1" fill="hold">
                                          <p:stCondLst>
                                            <p:cond delay="0"/>
                                          </p:stCondLst>
                                        </p:cTn>
                                        <p:tgtEl>
                                          <p:spTgt spid="27"/>
                                        </p:tgtEl>
                                        <p:attrNameLst>
                                          <p:attrName>style.visibility</p:attrName>
                                        </p:attrNameLst>
                                      </p:cBhvr>
                                      <p:to>
                                        <p:strVal val="visible"/>
                                      </p:to>
                                    </p:set>
                                    <p:anim calcmode="lin" valueType="num">
                                      <p:cBhvr additive="base">
                                        <p:cTn id="102" dur="500" fill="hold"/>
                                        <p:tgtEl>
                                          <p:spTgt spid="27"/>
                                        </p:tgtEl>
                                        <p:attrNameLst>
                                          <p:attrName>ppt_x</p:attrName>
                                        </p:attrNameLst>
                                      </p:cBhvr>
                                      <p:tavLst>
                                        <p:tav tm="0">
                                          <p:val>
                                            <p:strVal val="0-#ppt_w/2"/>
                                          </p:val>
                                        </p:tav>
                                        <p:tav tm="100000">
                                          <p:val>
                                            <p:strVal val="#ppt_x"/>
                                          </p:val>
                                        </p:tav>
                                      </p:tavLst>
                                    </p:anim>
                                    <p:anim calcmode="lin" valueType="num">
                                      <p:cBhvr additive="base">
                                        <p:cTn id="103" dur="500" fill="hold"/>
                                        <p:tgtEl>
                                          <p:spTgt spid="27"/>
                                        </p:tgtEl>
                                        <p:attrNameLst>
                                          <p:attrName>ppt_y</p:attrName>
                                        </p:attrNameLst>
                                      </p:cBhvr>
                                      <p:tavLst>
                                        <p:tav tm="0">
                                          <p:val>
                                            <p:strVal val="0-#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1" presetClass="entr" presetSubtype="0" fill="hold" nodeType="clickEffect">
                                  <p:stCondLst>
                                    <p:cond delay="0"/>
                                  </p:stCondLst>
                                  <p:childTnLst>
                                    <p:set>
                                      <p:cBhvr>
                                        <p:cTn id="107" dur="1" fill="hold">
                                          <p:stCondLst>
                                            <p:cond delay="0"/>
                                          </p:stCondLst>
                                        </p:cTn>
                                        <p:tgtEl>
                                          <p:spTgt spid="23"/>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2" presetClass="entr" presetSubtype="2" fill="hold" grpId="0" nodeType="clickEffect">
                                  <p:stCondLst>
                                    <p:cond delay="0"/>
                                  </p:stCondLst>
                                  <p:childTnLst>
                                    <p:set>
                                      <p:cBhvr>
                                        <p:cTn id="111" dur="1" fill="hold">
                                          <p:stCondLst>
                                            <p:cond delay="0"/>
                                          </p:stCondLst>
                                        </p:cTn>
                                        <p:tgtEl>
                                          <p:spTgt spid="30"/>
                                        </p:tgtEl>
                                        <p:attrNameLst>
                                          <p:attrName>style.visibility</p:attrName>
                                        </p:attrNameLst>
                                      </p:cBhvr>
                                      <p:to>
                                        <p:strVal val="visible"/>
                                      </p:to>
                                    </p:set>
                                    <p:anim calcmode="lin" valueType="num">
                                      <p:cBhvr additive="base">
                                        <p:cTn id="112" dur="500" fill="hold"/>
                                        <p:tgtEl>
                                          <p:spTgt spid="30"/>
                                        </p:tgtEl>
                                        <p:attrNameLst>
                                          <p:attrName>ppt_x</p:attrName>
                                        </p:attrNameLst>
                                      </p:cBhvr>
                                      <p:tavLst>
                                        <p:tav tm="0">
                                          <p:val>
                                            <p:strVal val="1+#ppt_w/2"/>
                                          </p:val>
                                        </p:tav>
                                        <p:tav tm="100000">
                                          <p:val>
                                            <p:strVal val="#ppt_x"/>
                                          </p:val>
                                        </p:tav>
                                      </p:tavLst>
                                    </p:anim>
                                    <p:anim calcmode="lin" valueType="num">
                                      <p:cBhvr additive="base">
                                        <p:cTn id="113"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1" presetClass="entr" presetSubtype="0" fill="hold" nodeType="clickEffect">
                                  <p:stCondLst>
                                    <p:cond delay="0"/>
                                  </p:stCondLst>
                                  <p:childTnLst>
                                    <p:set>
                                      <p:cBhvr>
                                        <p:cTn id="117" dur="1" fill="hold">
                                          <p:stCondLst>
                                            <p:cond delay="0"/>
                                          </p:stCondLst>
                                        </p:cTn>
                                        <p:tgtEl>
                                          <p:spTgt spid="25"/>
                                        </p:tgtEl>
                                        <p:attrNameLst>
                                          <p:attrName>style.visibility</p:attrName>
                                        </p:attrNameLst>
                                      </p:cBhvr>
                                      <p:to>
                                        <p:strVal val="visible"/>
                                      </p:to>
                                    </p:set>
                                  </p:childTnLst>
                                </p:cTn>
                              </p:par>
                            </p:childTnLst>
                          </p:cTn>
                        </p:par>
                      </p:childTnLst>
                    </p:cTn>
                  </p:par>
                  <p:par>
                    <p:cTn id="118" fill="hold">
                      <p:stCondLst>
                        <p:cond delay="indefinite"/>
                      </p:stCondLst>
                      <p:childTnLst>
                        <p:par>
                          <p:cTn id="119" fill="hold">
                            <p:stCondLst>
                              <p:cond delay="0"/>
                            </p:stCondLst>
                            <p:childTnLst>
                              <p:par>
                                <p:cTn id="120" presetID="2" presetClass="entr" presetSubtype="6" fill="hold" grpId="0" nodeType="clickEffect">
                                  <p:stCondLst>
                                    <p:cond delay="0"/>
                                  </p:stCondLst>
                                  <p:childTnLst>
                                    <p:set>
                                      <p:cBhvr>
                                        <p:cTn id="121" dur="1" fill="hold">
                                          <p:stCondLst>
                                            <p:cond delay="0"/>
                                          </p:stCondLst>
                                        </p:cTn>
                                        <p:tgtEl>
                                          <p:spTgt spid="1024"/>
                                        </p:tgtEl>
                                        <p:attrNameLst>
                                          <p:attrName>style.visibility</p:attrName>
                                        </p:attrNameLst>
                                      </p:cBhvr>
                                      <p:to>
                                        <p:strVal val="visible"/>
                                      </p:to>
                                    </p:set>
                                    <p:anim calcmode="lin" valueType="num">
                                      <p:cBhvr additive="base">
                                        <p:cTn id="122" dur="500" fill="hold"/>
                                        <p:tgtEl>
                                          <p:spTgt spid="1024"/>
                                        </p:tgtEl>
                                        <p:attrNameLst>
                                          <p:attrName>ppt_x</p:attrName>
                                        </p:attrNameLst>
                                      </p:cBhvr>
                                      <p:tavLst>
                                        <p:tav tm="0">
                                          <p:val>
                                            <p:strVal val="1+#ppt_w/2"/>
                                          </p:val>
                                        </p:tav>
                                        <p:tav tm="100000">
                                          <p:val>
                                            <p:strVal val="#ppt_x"/>
                                          </p:val>
                                        </p:tav>
                                      </p:tavLst>
                                    </p:anim>
                                    <p:anim calcmode="lin" valueType="num">
                                      <p:cBhvr additive="base">
                                        <p:cTn id="123" dur="500" fill="hold"/>
                                        <p:tgtEl>
                                          <p:spTgt spid="10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p:bldP spid="13" grpId="0" animBg="1"/>
      <p:bldP spid="14" grpId="0" animBg="1"/>
      <p:bldP spid="16" grpId="0" animBg="1"/>
      <p:bldP spid="19" grpId="0" animBg="1"/>
      <p:bldP spid="27" grpId="0"/>
      <p:bldP spid="30" grpId="0"/>
      <p:bldP spid="1024" grpId="0"/>
      <p:bldP spid="1029" grpId="0" animBg="1"/>
      <p:bldP spid="1030" grpId="0" animBg="1"/>
      <p:bldP spid="1031" grpId="0" animBg="1"/>
      <p:bldP spid="2" grpId="0" animBg="1"/>
      <p:bldP spid="5" grpId="0" animBg="1"/>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Voyager Cataloging - [Bib 7198406 : Law.gov workshops.]"/>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0"/>
            <a:ext cx="8001000" cy="6857998"/>
          </a:xfrm>
          <a:prstGeom prst="rect">
            <a:avLst/>
          </a:prstGeom>
          <a:ln w="28575">
            <a:noFill/>
          </a:ln>
        </p:spPr>
      </p:pic>
      <p:sp>
        <p:nvSpPr>
          <p:cNvPr id="2" name="Rounded Rectangle 1"/>
          <p:cNvSpPr/>
          <p:nvPr/>
        </p:nvSpPr>
        <p:spPr>
          <a:xfrm>
            <a:off x="838200" y="4081713"/>
            <a:ext cx="3276600" cy="533400"/>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1658056" y="3886200"/>
            <a:ext cx="884766" cy="195513"/>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3505200" y="4267200"/>
            <a:ext cx="38100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286000" y="4419600"/>
            <a:ext cx="30480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438400" y="4597697"/>
            <a:ext cx="404283"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3323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uture">
  <a:themeElements>
    <a:clrScheme name="Couture">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770</TotalTime>
  <Words>404</Words>
  <Application>Microsoft Office PowerPoint</Application>
  <PresentationFormat>On-screen Show (4:3)</PresentationFormat>
  <Paragraphs>23</Paragraphs>
  <Slides>3</Slides>
  <Notes>3</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Couture</vt:lpstr>
      <vt:lpstr>RDA Records</vt:lpstr>
      <vt:lpstr>Slide 2</vt:lpstr>
      <vt:lpstr>Slide 3</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RDA Records</dc:title>
  <dc:creator>LibUser</dc:creator>
  <cp:lastModifiedBy>Tracey Snyder</cp:lastModifiedBy>
  <cp:revision>45</cp:revision>
  <dcterms:created xsi:type="dcterms:W3CDTF">2011-06-16T16:25:18Z</dcterms:created>
  <dcterms:modified xsi:type="dcterms:W3CDTF">2011-09-20T18:57:51Z</dcterms:modified>
</cp:coreProperties>
</file>