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9" r:id="rId4"/>
    <p:sldId id="280" r:id="rId5"/>
    <p:sldId id="260" r:id="rId6"/>
    <p:sldId id="285" r:id="rId7"/>
    <p:sldId id="261" r:id="rId8"/>
    <p:sldId id="291" r:id="rId9"/>
    <p:sldId id="289" r:id="rId10"/>
    <p:sldId id="290" r:id="rId11"/>
    <p:sldId id="278" r:id="rId12"/>
    <p:sldId id="279" r:id="rId13"/>
    <p:sldId id="283" r:id="rId14"/>
    <p:sldId id="288" r:id="rId15"/>
    <p:sldId id="282" r:id="rId16"/>
    <p:sldId id="265" r:id="rId17"/>
    <p:sldId id="275" r:id="rId18"/>
    <p:sldId id="276" r:id="rId19"/>
    <p:sldId id="258" r:id="rId20"/>
    <p:sldId id="262" r:id="rId21"/>
    <p:sldId id="264" r:id="rId22"/>
    <p:sldId id="263" r:id="rId23"/>
    <p:sldId id="267" r:id="rId24"/>
    <p:sldId id="272" r:id="rId25"/>
    <p:sldId id="269" r:id="rId26"/>
    <p:sldId id="271" r:id="rId27"/>
    <p:sldId id="270" r:id="rId28"/>
    <p:sldId id="274" r:id="rId29"/>
    <p:sldId id="286" r:id="rId30"/>
    <p:sldId id="287" r:id="rId31"/>
    <p:sldId id="29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55" autoAdjust="0"/>
  </p:normalViewPr>
  <p:slideViewPr>
    <p:cSldViewPr>
      <p:cViewPr varScale="1">
        <p:scale>
          <a:sx n="88" d="100"/>
          <a:sy n="88" d="100"/>
        </p:scale>
        <p:origin x="-6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1CF0B-F459-4189-8A89-D6130D1B8B96}" type="datetimeFigureOut">
              <a:rPr lang="en-US" smtClean="0"/>
              <a:t>4/14/2011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77F67-BC98-4B17-89BA-A1D368ED74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0564-9F95-4757-ADDC-238B36E1CEAA}" type="datetimeFigureOut">
              <a:rPr lang="en-US" smtClean="0"/>
              <a:t>4/14/2011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2A347-89BD-48DE-B63E-B734B3481B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2A347-89BD-48DE-B63E-B734B3481BFA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412B14FC-5FDD-4CA2-8369-B71629496775}" type="datetimeFigureOut">
              <a:rPr lang="en-US" smtClean="0"/>
              <a:t>4/12/2011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CDBD66C-6E81-4E0C-80C4-AA279FC7C8A0}" type="slidenum">
              <a:rPr lang="en-US" smtClean="0"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2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15, 2011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AguaClara  Advisory Council Meeting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9154" name="Picture 2" descr="https://lh3.googleusercontent.com/_QuLPZg3XMcE/TadaAM_Ho6I/AAAAAAAAe_U/zWCDUpM3xkU/s720/IMG_0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Alauca</a:t>
            </a:r>
            <a:r>
              <a:rPr lang="en-US" dirty="0" smtClean="0"/>
              <a:t> </a:t>
            </a:r>
            <a:r>
              <a:rPr lang="en-US" dirty="0" smtClean="0"/>
              <a:t>Honduras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dirty="0" smtClean="0"/>
              <a:t>Project is approved, </a:t>
            </a:r>
            <a:r>
              <a:rPr lang="en-US" dirty="0" smtClean="0"/>
              <a:t>Land is purchased</a:t>
            </a:r>
            <a:endParaRPr lang="en-US" dirty="0" smtClean="0"/>
          </a:p>
          <a:p>
            <a:pPr lvl="0"/>
            <a:r>
              <a:rPr lang="en-US" dirty="0" smtClean="0"/>
              <a:t>Waiting for funds to arrive from COSUDE (Swiss)</a:t>
            </a:r>
          </a:p>
          <a:p>
            <a:pPr lvl="0"/>
            <a:r>
              <a:rPr lang="en-US" dirty="0" smtClean="0"/>
              <a:t>Antonio has been doing social work</a:t>
            </a:r>
          </a:p>
          <a:p>
            <a:pPr lvl="0"/>
            <a:r>
              <a:rPr lang="en-US" dirty="0" smtClean="0"/>
              <a:t>Expecting to start construction after </a:t>
            </a:r>
            <a:r>
              <a:rPr lang="en-US" dirty="0" err="1" smtClean="0"/>
              <a:t>Semana</a:t>
            </a:r>
            <a:r>
              <a:rPr lang="en-US" dirty="0" smtClean="0"/>
              <a:t> Santa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Atima</a:t>
            </a:r>
            <a:r>
              <a:rPr lang="en-US" sz="4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Honduras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start date yet</a:t>
            </a:r>
          </a:p>
          <a:p>
            <a:r>
              <a:rPr lang="en-US" dirty="0" smtClean="0"/>
              <a:t>Waiting for some final signatures of Honduran Rotarians</a:t>
            </a:r>
          </a:p>
          <a:p>
            <a:r>
              <a:rPr lang="en-US" dirty="0" smtClean="0"/>
              <a:t>Then waiting for final approval from Rotary International</a:t>
            </a:r>
          </a:p>
          <a:p>
            <a:r>
              <a:rPr lang="en-US" dirty="0" smtClean="0"/>
              <a:t>Still on track to start later this year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Tamara installing 60 water meters</a:t>
            </a:r>
          </a:p>
          <a:p>
            <a:r>
              <a:rPr lang="en-US" dirty="0" err="1" smtClean="0"/>
              <a:t>Cuatro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 is interested</a:t>
            </a:r>
            <a:r>
              <a:rPr lang="en-US" dirty="0" smtClean="0"/>
              <a:t>! </a:t>
            </a:r>
            <a:endParaRPr lang="en-US" dirty="0" smtClean="0"/>
          </a:p>
          <a:p>
            <a:pPr lvl="1"/>
            <a:r>
              <a:rPr lang="en-US" dirty="0" smtClean="0"/>
              <a:t>Planning phase</a:t>
            </a:r>
          </a:p>
          <a:p>
            <a:pPr lvl="1"/>
            <a:r>
              <a:rPr lang="en-US" dirty="0" smtClean="0"/>
              <a:t>Idea is to install at water board homes first, then on new connections</a:t>
            </a:r>
          </a:p>
          <a:p>
            <a:r>
              <a:rPr lang="en-US" dirty="0" err="1" smtClean="0"/>
              <a:t>Agalteca</a:t>
            </a:r>
            <a:endParaRPr lang="en-US" dirty="0" smtClean="0"/>
          </a:p>
          <a:p>
            <a:pPr lvl="1"/>
            <a:r>
              <a:rPr lang="en-US" dirty="0" smtClean="0"/>
              <a:t>Antonio has begun talking about the possibility with the water board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Cornell Team: </a:t>
            </a:r>
            <a:r>
              <a:rPr lang="en-US" dirty="0" smtClean="0"/>
              <a:t>Peer-based </a:t>
            </a:r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“I </a:t>
            </a:r>
            <a:r>
              <a:rPr lang="en-US" dirty="0" smtClean="0"/>
              <a:t>have been extremely impressed at how much responsibility I have been trusted with for my first semester in AguaClara. I already feel like I am contributing to this project in a meaningful way, and that respect from my peers and leaders holds me accountable in a way that most classes here at Cornell cannot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6096000"/>
            <a:ext cx="3222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--Midterm feedback Spring 2011</a:t>
            </a:r>
            <a:endParaRPr lang="en-US" dirty="0" smtClean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Rapid Sand Filtration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6477000" cy="4525963"/>
          </a:xfrm>
        </p:spPr>
        <p:txBody>
          <a:bodyPr/>
          <a:lstStyle/>
          <a:p>
            <a:r>
              <a:rPr lang="en-US" dirty="0" smtClean="0"/>
              <a:t>1/6 the plan view </a:t>
            </a:r>
            <a:r>
              <a:rPr lang="en-US" dirty="0" smtClean="0"/>
              <a:t>area of RSF</a:t>
            </a:r>
            <a:endParaRPr lang="en-US" dirty="0" smtClean="0"/>
          </a:p>
          <a:p>
            <a:r>
              <a:rPr lang="en-US" dirty="0" smtClean="0"/>
              <a:t>No backwash pump required</a:t>
            </a:r>
          </a:p>
          <a:p>
            <a:r>
              <a:rPr lang="en-US" dirty="0" smtClean="0"/>
              <a:t>No requirement for 6 filter units</a:t>
            </a:r>
          </a:p>
          <a:p>
            <a:r>
              <a:rPr lang="en-US" dirty="0" smtClean="0"/>
              <a:t>Preparing to take this technology full scale this </a:t>
            </a:r>
            <a:r>
              <a:rPr lang="en-US" dirty="0" smtClean="0"/>
              <a:t>summer (Tamara)</a:t>
            </a:r>
            <a:endParaRPr lang="en-US" dirty="0"/>
          </a:p>
        </p:txBody>
      </p:sp>
      <p:pic>
        <p:nvPicPr>
          <p:cNvPr id="955394" name="Picture 2" descr="https://lh5.googleusercontent.com/_QuLPZg3XMcE/TTyA0F_UO7I/AAAAAAAAaRQ/t4WrJUn96nU/s720/IMG_4242.JPG"/>
          <p:cNvPicPr>
            <a:picLocks noChangeAspect="1" noChangeArrowheads="1"/>
          </p:cNvPicPr>
          <p:nvPr/>
        </p:nvPicPr>
        <p:blipFill>
          <a:blip r:embed="rId2" cstate="print"/>
          <a:srcRect l="41667" t="14444" r="15000" b="12222"/>
          <a:stretch>
            <a:fillRect/>
          </a:stretch>
        </p:blipFill>
        <p:spPr bwMode="auto">
          <a:xfrm>
            <a:off x="7042727" y="1524000"/>
            <a:ext cx="2101272" cy="5334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0" y="4489678"/>
            <a:ext cx="3151239" cy="236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 funding is coming through other partners</a:t>
            </a:r>
          </a:p>
          <a:p>
            <a:r>
              <a:rPr lang="en-US" dirty="0" smtClean="0"/>
              <a:t>AguaClara Engineers are working as consultants with hoped for funding through MWA – It would be good to have a contingency plan so we can hire someone this summer</a:t>
            </a:r>
          </a:p>
          <a:p>
            <a:r>
              <a:rPr lang="en-US" dirty="0" smtClean="0"/>
              <a:t>This meeting’s focus is on AguaClara at Cornell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dirty="0" smtClean="0"/>
              <a:t>Funding Flexibility Multiplies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Opportunity to hire an </a:t>
            </a:r>
            <a:r>
              <a:rPr lang="en-US" dirty="0" err="1" smtClean="0"/>
              <a:t>M.Eng</a:t>
            </a:r>
            <a:r>
              <a:rPr lang="en-US" dirty="0" smtClean="0"/>
              <a:t>. graduate with advanced experience creating our automated design tool. There are many features that need to tested, debugged, and added to the design tool.</a:t>
            </a:r>
          </a:p>
          <a:p>
            <a:r>
              <a:rPr lang="en-US" dirty="0" smtClean="0"/>
              <a:t>We need a few thousand dollars to take the SRSF technology to full scale. This technology will position AguaClara to be much more competitive.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Impressive ROI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highly skilled and motivated students and alumni who would be able to make substantial contributions to the project for “living” wages</a:t>
            </a:r>
          </a:p>
          <a:p>
            <a:r>
              <a:rPr lang="en-US" dirty="0" smtClean="0"/>
              <a:t>The return on those investments is simply incredible</a:t>
            </a:r>
          </a:p>
          <a:p>
            <a:r>
              <a:rPr lang="en-US" dirty="0" smtClean="0"/>
              <a:t>Our total R&amp;D AND implementation expenditures to date cost less than what it would have cost to implement conventional technologies in 5 communities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7885113" algn="r"/>
              </a:tabLst>
            </a:pPr>
            <a:r>
              <a:rPr lang="en-US" dirty="0" smtClean="0"/>
              <a:t>Each M.S./Ph.D. student 	$75k*</a:t>
            </a:r>
          </a:p>
          <a:p>
            <a:pPr>
              <a:tabLst>
                <a:tab pos="7885113" algn="r"/>
              </a:tabLst>
            </a:pPr>
            <a:r>
              <a:rPr lang="en-US" dirty="0" smtClean="0"/>
              <a:t>January trip for </a:t>
            </a:r>
            <a:r>
              <a:rPr lang="en-US" dirty="0" smtClean="0"/>
              <a:t>21 students</a:t>
            </a:r>
            <a:r>
              <a:rPr lang="en-US" dirty="0" smtClean="0"/>
              <a:t> 	$30k</a:t>
            </a:r>
          </a:p>
          <a:p>
            <a:pPr>
              <a:tabLst>
                <a:tab pos="7885113" algn="r"/>
              </a:tabLst>
            </a:pPr>
            <a:r>
              <a:rPr lang="en-US" dirty="0" smtClean="0"/>
              <a:t>Research supplies 	$25k</a:t>
            </a:r>
          </a:p>
          <a:p>
            <a:pPr>
              <a:tabLst>
                <a:tab pos="7885113" algn="r"/>
              </a:tabLst>
            </a:pPr>
            <a:r>
              <a:rPr lang="en-US" dirty="0" smtClean="0"/>
              <a:t>Shop time 	$8k</a:t>
            </a:r>
          </a:p>
          <a:p>
            <a:pPr>
              <a:tabLst>
                <a:tab pos="7885113" algn="r"/>
              </a:tabLst>
            </a:pPr>
            <a:r>
              <a:rPr lang="en-US" dirty="0" smtClean="0"/>
              <a:t>Design and construction </a:t>
            </a:r>
            <a:br>
              <a:rPr lang="en-US" dirty="0" smtClean="0"/>
            </a:br>
            <a:r>
              <a:rPr lang="en-US" dirty="0" smtClean="0"/>
              <a:t>of the first full scale filter	$</a:t>
            </a:r>
            <a:r>
              <a:rPr lang="en-US" dirty="0" smtClean="0"/>
              <a:t>10k</a:t>
            </a:r>
            <a:endParaRPr lang="en-US" dirty="0" smtClean="0"/>
          </a:p>
          <a:p>
            <a:pPr>
              <a:tabLst>
                <a:tab pos="7885113" algn="r"/>
              </a:tabLst>
            </a:pPr>
            <a:r>
              <a:rPr lang="en-US" dirty="0" smtClean="0"/>
              <a:t>Summer Internships </a:t>
            </a:r>
            <a:br>
              <a:rPr lang="en-US" dirty="0" smtClean="0"/>
            </a:br>
            <a:r>
              <a:rPr lang="en-US" dirty="0" smtClean="0"/>
              <a:t>(Implementation sites or Cornell) 	$3.5k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477000"/>
            <a:ext cx="6034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*includes overhead. All other costs do not include overhead.</a:t>
            </a:r>
            <a:endParaRPr lang="en-US" dirty="0" smtClean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Quick update</a:t>
            </a:r>
          </a:p>
          <a:p>
            <a:r>
              <a:rPr lang="en-US" dirty="0" smtClean="0"/>
              <a:t>Budget </a:t>
            </a:r>
          </a:p>
          <a:p>
            <a:pPr lvl="1"/>
            <a:r>
              <a:rPr lang="en-US" dirty="0" smtClean="0"/>
              <a:t>Expenses</a:t>
            </a:r>
          </a:p>
          <a:p>
            <a:pPr lvl="1"/>
            <a:r>
              <a:rPr lang="en-US" dirty="0" smtClean="0"/>
              <a:t>Revenue</a:t>
            </a:r>
          </a:p>
          <a:p>
            <a:r>
              <a:rPr lang="en-US" dirty="0" smtClean="0"/>
              <a:t>Funding </a:t>
            </a:r>
            <a:r>
              <a:rPr lang="en-US" dirty="0" smtClean="0"/>
              <a:t>strategy for </a:t>
            </a:r>
            <a:r>
              <a:rPr lang="en-US" dirty="0" smtClean="0"/>
              <a:t>AguaClara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 P3</a:t>
            </a:r>
          </a:p>
          <a:p>
            <a:pPr lvl="1"/>
            <a:r>
              <a:rPr lang="en-US" dirty="0" smtClean="0"/>
              <a:t>Great source for funding research supplies and CEE shop time </a:t>
            </a:r>
          </a:p>
          <a:p>
            <a:pPr lvl="2"/>
            <a:r>
              <a:rPr lang="en-US" dirty="0" smtClean="0"/>
              <a:t>$10k in 2007</a:t>
            </a:r>
          </a:p>
          <a:p>
            <a:pPr lvl="2"/>
            <a:r>
              <a:rPr lang="en-US" dirty="0" smtClean="0"/>
              <a:t>$10k in 2009</a:t>
            </a:r>
          </a:p>
          <a:p>
            <a:pPr lvl="2"/>
            <a:r>
              <a:rPr lang="en-US" dirty="0" smtClean="0"/>
              <a:t>$75k in 2010</a:t>
            </a:r>
          </a:p>
          <a:p>
            <a:pPr lvl="2"/>
            <a:r>
              <a:rPr lang="en-US" dirty="0" smtClean="0"/>
              <a:t>Applied for 3 $15k grants to be awarded? this summer</a:t>
            </a:r>
          </a:p>
          <a:p>
            <a:pPr lvl="1"/>
            <a:r>
              <a:rPr lang="en-US" dirty="0" smtClean="0"/>
              <a:t>Limited options for partial funding of a graduate student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National Science Foundation</a:t>
            </a:r>
          </a:p>
          <a:p>
            <a:pPr lvl="1"/>
            <a:r>
              <a:rPr lang="en-US" dirty="0" smtClean="0"/>
              <a:t>Submitted proposal for $400k for 3 years</a:t>
            </a:r>
          </a:p>
          <a:p>
            <a:pPr lvl="1"/>
            <a:r>
              <a:rPr lang="en-US" dirty="0" smtClean="0"/>
              <a:t>Relatively low probability of success</a:t>
            </a:r>
          </a:p>
          <a:p>
            <a:r>
              <a:rPr lang="en-US" dirty="0" smtClean="0"/>
              <a:t>Unrestricted Gifts</a:t>
            </a:r>
          </a:p>
          <a:p>
            <a:pPr lvl="1"/>
            <a:r>
              <a:rPr lang="en-US" dirty="0" smtClean="0"/>
              <a:t>Approximately $6,000 per year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 funding – The AguaClara program has now grown large enough that we now receive TA support for 1.5 semesters. (equivalent to about $50k)</a:t>
            </a:r>
          </a:p>
          <a:p>
            <a:r>
              <a:rPr lang="en-US" dirty="0" err="1" smtClean="0"/>
              <a:t>Sanjuan</a:t>
            </a:r>
            <a:r>
              <a:rPr lang="en-US" dirty="0" smtClean="0"/>
              <a:t> Foundation - $50k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495800"/>
            <a:ext cx="508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r>
              <a:rPr lang="en-US" dirty="0" smtClean="0"/>
              <a:t>These </a:t>
            </a:r>
            <a:r>
              <a:rPr lang="en-US" dirty="0" smtClean="0">
                <a:latin typeface="+mn-lt"/>
              </a:rPr>
              <a:t>lines includes overhead. Other lines do not. </a:t>
            </a:r>
            <a:endParaRPr lang="en-US" dirty="0" smtClean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63000" y="1905000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endParaRPr lang="en-US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30922" y="1676400"/>
          <a:ext cx="8611358" cy="2667000"/>
        </p:xfrm>
        <a:graphic>
          <a:graphicData uri="http://schemas.openxmlformats.org/presentationml/2006/ole">
            <p:oleObj spid="_x0000_s1033" name="Worksheet" r:id="rId3" imgW="6181657" imgH="1914525" progId="Excel.Sheet.12">
              <p:embed/>
            </p:oleObj>
          </a:graphicData>
        </a:graphic>
      </p:graphicFrame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 l="72188" t="69900"/>
          <a:stretch>
            <a:fillRect/>
          </a:stretch>
        </p:blipFill>
        <p:spPr bwMode="auto">
          <a:xfrm>
            <a:off x="6433458" y="3540360"/>
            <a:ext cx="2428323" cy="81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763000" y="4038600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924800" y="403860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54" y="5181600"/>
            <a:ext cx="91422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 smtClean="0">
                <a:solidFill>
                  <a:srgbClr val="00005A"/>
                </a:solidFill>
                <a:ea typeface="+mj-ea"/>
                <a:cs typeface="+mj-cs"/>
              </a:rPr>
              <a:t>How can we generate $100k per year?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College of Engineering Development Office (work with Cornell)</a:t>
            </a:r>
          </a:p>
          <a:p>
            <a:r>
              <a:rPr lang="en-US" dirty="0" smtClean="0"/>
              <a:t>Form an NGO to make it easier for individuals to </a:t>
            </a:r>
            <a:r>
              <a:rPr lang="en-US" dirty="0" smtClean="0"/>
              <a:t>donate (go outside Cornell)</a:t>
            </a:r>
            <a:endParaRPr lang="en-US" dirty="0" smtClean="0"/>
          </a:p>
          <a:p>
            <a:r>
              <a:rPr lang="en-US" dirty="0" smtClean="0"/>
              <a:t>Identify individuals who may be interested in high impact </a:t>
            </a:r>
            <a:r>
              <a:rPr lang="en-US" dirty="0" smtClean="0"/>
              <a:t>donations</a:t>
            </a:r>
          </a:p>
          <a:p>
            <a:r>
              <a:rPr lang="en-US" dirty="0" smtClean="0"/>
              <a:t>Create an endowment</a:t>
            </a:r>
          </a:p>
          <a:p>
            <a:r>
              <a:rPr lang="en-US" dirty="0" smtClean="0"/>
              <a:t>Increase AguaClara visibility</a:t>
            </a:r>
          </a:p>
          <a:p>
            <a:r>
              <a:rPr lang="en-US" dirty="0" smtClean="0"/>
              <a:t>Foundations and Organizations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College of Engineering development office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College Funding priorities – Faculty, Ph.D. fellowships, student teams</a:t>
            </a:r>
          </a:p>
          <a:p>
            <a:r>
              <a:rPr lang="en-US" dirty="0" smtClean="0"/>
              <a:t>AguaClara could benefit from all three</a:t>
            </a:r>
          </a:p>
          <a:p>
            <a:r>
              <a:rPr lang="en-US" dirty="0" smtClean="0"/>
              <a:t>Cornell’s fundraising strategy focuses on gifts for those broad categories </a:t>
            </a:r>
          </a:p>
          <a:p>
            <a:r>
              <a:rPr lang="en-US" dirty="0" smtClean="0"/>
              <a:t>How could we connect with those who would like to support AguaClara but who won’t be energized by broad categories?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an NGO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 individuals recommending this approach every year</a:t>
            </a:r>
          </a:p>
          <a:p>
            <a:r>
              <a:rPr lang="en-US" dirty="0" smtClean="0"/>
              <a:t>Could a student team create and manage an NGO?</a:t>
            </a:r>
          </a:p>
          <a:p>
            <a:r>
              <a:rPr lang="en-US" dirty="0" smtClean="0"/>
              <a:t>My preference is to empower existing organizations to realize their full potential rather than creating new organizations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</a:t>
            </a:r>
            <a:r>
              <a:rPr lang="en-US" dirty="0" smtClean="0"/>
              <a:t>Visibility: Our Long Term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TED </a:t>
            </a:r>
            <a:r>
              <a:rPr lang="en-US" dirty="0" smtClean="0"/>
              <a:t>talks (need nominations)</a:t>
            </a:r>
            <a:endParaRPr lang="en-US" dirty="0" smtClean="0"/>
          </a:p>
          <a:p>
            <a:r>
              <a:rPr lang="en-US" dirty="0" err="1" smtClean="0"/>
              <a:t>Ashoka</a:t>
            </a:r>
            <a:r>
              <a:rPr lang="en-US" dirty="0" smtClean="0"/>
              <a:t> fellowship </a:t>
            </a:r>
            <a:r>
              <a:rPr lang="en-US" dirty="0" smtClean="0"/>
              <a:t>(I nominated myself)</a:t>
            </a:r>
          </a:p>
          <a:p>
            <a:r>
              <a:rPr lang="en-US" dirty="0" smtClean="0"/>
              <a:t>Popular </a:t>
            </a:r>
            <a:r>
              <a:rPr lang="en-US" dirty="0" smtClean="0"/>
              <a:t>press</a:t>
            </a:r>
          </a:p>
          <a:p>
            <a:r>
              <a:rPr lang="en-US" dirty="0" smtClean="0"/>
              <a:t>Social media</a:t>
            </a:r>
          </a:p>
          <a:p>
            <a:r>
              <a:rPr lang="en-US" dirty="0" smtClean="0"/>
              <a:t>Improved website</a:t>
            </a:r>
          </a:p>
          <a:p>
            <a:r>
              <a:rPr lang="en-US" dirty="0" smtClean="0"/>
              <a:t>Fundraising event in NYC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905000"/>
            <a:ext cx="121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 cstate="print"/>
          <a:srcRect l="500" t="15111" r="37000" b="9333"/>
          <a:stretch>
            <a:fillRect/>
          </a:stretch>
        </p:blipFill>
        <p:spPr bwMode="auto">
          <a:xfrm>
            <a:off x="5334000" y="3200400"/>
            <a:ext cx="3657600" cy="248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Foundations,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UN, World Bank, </a:t>
            </a:r>
            <a:r>
              <a:rPr lang="en-US" dirty="0" err="1" smtClean="0"/>
              <a:t>InterAmerican</a:t>
            </a:r>
            <a:r>
              <a:rPr lang="en-US" dirty="0" smtClean="0"/>
              <a:t> Development Bank, USAID, USEPA, Peace Corps, NSF, Ford Foundation, Gates Foundation…</a:t>
            </a:r>
          </a:p>
          <a:p>
            <a:r>
              <a:rPr lang="en-US" dirty="0" smtClean="0"/>
              <a:t>Little interest in sustainable water supply technologies </a:t>
            </a:r>
          </a:p>
          <a:p>
            <a:r>
              <a:rPr lang="en-US" dirty="0" smtClean="0"/>
              <a:t>N</a:t>
            </a:r>
            <a:r>
              <a:rPr lang="en-US" dirty="0" smtClean="0"/>
              <a:t>o interest (except perhaps NSF) in funding R&amp;D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r>
              <a:rPr lang="en-US" dirty="0" smtClean="0"/>
              <a:t>AguaClara in Washington: Like water in oil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institutions are…</a:t>
            </a:r>
          </a:p>
          <a:p>
            <a:pPr lvl="1"/>
            <a:r>
              <a:rPr lang="en-US" dirty="0" smtClean="0"/>
              <a:t>driven by global policies and priorities and have a top down approach</a:t>
            </a:r>
          </a:p>
          <a:p>
            <a:pPr lvl="1"/>
            <a:r>
              <a:rPr lang="en-US" dirty="0" smtClean="0"/>
              <a:t>slow in responding to new information (Institutional inertia)</a:t>
            </a:r>
          </a:p>
          <a:p>
            <a:pPr lvl="1"/>
            <a:r>
              <a:rPr lang="en-US" dirty="0" smtClean="0"/>
              <a:t>unwilling to adopt new ideas because they are highly risk adverse</a:t>
            </a:r>
          </a:p>
          <a:p>
            <a:r>
              <a:rPr lang="en-US" dirty="0" smtClean="0"/>
              <a:t>We observe </a:t>
            </a:r>
            <a:r>
              <a:rPr lang="en-US" dirty="0" smtClean="0"/>
              <a:t>what works and what causes </a:t>
            </a:r>
            <a:r>
              <a:rPr lang="en-US" dirty="0" smtClean="0"/>
              <a:t>failures and respond quickly to data  </a:t>
            </a:r>
            <a:r>
              <a:rPr lang="en-US" dirty="0" smtClean="0"/>
              <a:t>(bottom up approach)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Millennium Water </a:t>
            </a:r>
            <a:r>
              <a:rPr lang="en-US" dirty="0" smtClean="0"/>
              <a:t>Alliance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$1,000,000 concept note submitted to USAID (design/capacity building/construction in Honduras and Guatemala)</a:t>
            </a:r>
          </a:p>
          <a:p>
            <a:r>
              <a:rPr lang="en-US" dirty="0" smtClean="0"/>
              <a:t>Would fund a new truck and AguaClara Engineers</a:t>
            </a:r>
          </a:p>
          <a:p>
            <a:r>
              <a:rPr lang="en-US" dirty="0" smtClean="0"/>
              <a:t>APP is the key implementing partner</a:t>
            </a:r>
          </a:p>
          <a:p>
            <a:r>
              <a:rPr lang="en-US" dirty="0" smtClean="0"/>
              <a:t>By end of April will hear </a:t>
            </a:r>
            <a:r>
              <a:rPr lang="en-US" dirty="0" smtClean="0"/>
              <a:t>back from </a:t>
            </a:r>
            <a:r>
              <a:rPr lang="en-US" dirty="0" smtClean="0"/>
              <a:t>USAID Hope for invitation to write a full proposal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College of Engineering Development Office (work with Cornell)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Form an NGO to make it easier for individuals to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donate (go outside Cornell)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 smtClean="0"/>
              <a:t>Identify individuals who may be interested in high impact </a:t>
            </a:r>
            <a:r>
              <a:rPr lang="en-US" dirty="0" smtClean="0"/>
              <a:t>donations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Create an endowment</a:t>
            </a:r>
          </a:p>
          <a:p>
            <a:r>
              <a:rPr lang="en-US" dirty="0" smtClean="0"/>
              <a:t>Increase AguaClara visibility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Foundations and Organizations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the Budget Assumptions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495800"/>
            <a:ext cx="508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r>
              <a:rPr lang="en-US" dirty="0" smtClean="0"/>
              <a:t>These </a:t>
            </a:r>
            <a:r>
              <a:rPr lang="en-US" dirty="0" smtClean="0">
                <a:latin typeface="+mn-lt"/>
              </a:rPr>
              <a:t>lines includes overhead. Other lines do not. </a:t>
            </a:r>
            <a:endParaRPr lang="en-US" dirty="0" smtClean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63000" y="1905000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endParaRPr lang="en-US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30922" y="1676400"/>
          <a:ext cx="8611358" cy="2667000"/>
        </p:xfrm>
        <a:graphic>
          <a:graphicData uri="http://schemas.openxmlformats.org/presentationml/2006/ole">
            <p:oleObj spid="_x0000_s51202" name="Worksheet" r:id="rId3" imgW="6181657" imgH="1914525" progId="Excel.Sheet.12">
              <p:embed/>
            </p:oleObj>
          </a:graphicData>
        </a:graphic>
      </p:graphicFrame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 l="72188" t="69900"/>
          <a:stretch>
            <a:fillRect/>
          </a:stretch>
        </p:blipFill>
        <p:spPr bwMode="auto">
          <a:xfrm>
            <a:off x="6433458" y="3540360"/>
            <a:ext cx="2428323" cy="81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763000" y="4038600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n-lt"/>
              </a:rPr>
              <a:t>*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924800" y="403860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Grant Applications by AguaClara Engineers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 Awards application in process</a:t>
            </a:r>
          </a:p>
          <a:p>
            <a:r>
              <a:rPr lang="en-US" dirty="0" smtClean="0"/>
              <a:t>Waterloo Foundation </a:t>
            </a:r>
            <a:r>
              <a:rPr lang="en-US" dirty="0" smtClean="0"/>
              <a:t>£</a:t>
            </a:r>
            <a:r>
              <a:rPr lang="en-US" dirty="0" smtClean="0"/>
              <a:t>85,000 submitted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Latin 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Guatemala – continued connections with a government ministry</a:t>
            </a:r>
            <a:endParaRPr lang="en-US" dirty="0" smtClean="0"/>
          </a:p>
          <a:p>
            <a:r>
              <a:rPr lang="en-US" dirty="0" smtClean="0"/>
              <a:t>Colombia</a:t>
            </a:r>
          </a:p>
          <a:p>
            <a:pPr lvl="1"/>
            <a:r>
              <a:rPr lang="en-US" dirty="0" smtClean="0"/>
              <a:t>Invitation to speak at Universidad Santo Tomas – </a:t>
            </a:r>
            <a:r>
              <a:rPr lang="en-US" dirty="0" err="1" smtClean="0"/>
              <a:t>Tunja</a:t>
            </a:r>
            <a:r>
              <a:rPr lang="en-US" dirty="0" smtClean="0"/>
              <a:t> (3 hours from Bogota in mid May)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AguaClara </a:t>
            </a:r>
            <a:r>
              <a:rPr lang="en-US" dirty="0" smtClean="0"/>
              <a:t>in Honduras</a:t>
            </a:r>
            <a:endParaRPr lang="en-US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/>
          <a:srcRect l="63750" t="30067" r="6250" b="17867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P483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97947" y="4888468"/>
            <a:ext cx="1295400" cy="971550"/>
          </a:xfrm>
          <a:prstGeom prst="rect">
            <a:avLst/>
          </a:prstGeom>
          <a:noFill/>
        </p:spPr>
      </p:pic>
      <p:pic>
        <p:nvPicPr>
          <p:cNvPr id="6" name="Picture 5" descr="Honduras 15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91200" y="5105400"/>
            <a:ext cx="1295400" cy="854075"/>
          </a:xfrm>
          <a:prstGeom prst="rect">
            <a:avLst/>
          </a:prstGeom>
          <a:noFill/>
        </p:spPr>
      </p:pic>
      <p:pic>
        <p:nvPicPr>
          <p:cNvPr id="7" name="Picture 6" descr="Marcala%20inauguration"/>
          <p:cNvPicPr>
            <a:picLocks noChangeAspect="1" noChangeArrowheads="1"/>
          </p:cNvPicPr>
          <p:nvPr/>
        </p:nvPicPr>
        <p:blipFill>
          <a:blip r:embed="rId5" cstate="screen"/>
          <a:srcRect b="-3435"/>
          <a:stretch>
            <a:fillRect/>
          </a:stretch>
        </p:blipFill>
        <p:spPr bwMode="auto">
          <a:xfrm>
            <a:off x="1752600" y="3810000"/>
            <a:ext cx="1143000" cy="857250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657600" y="3810000"/>
            <a:ext cx="12049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5-Point Star 8"/>
          <p:cNvSpPr/>
          <p:nvPr/>
        </p:nvSpPr>
        <p:spPr>
          <a:xfrm>
            <a:off x="6705600" y="3886200"/>
            <a:ext cx="533400" cy="457200"/>
          </a:xfrm>
          <a:prstGeom prst="star5">
            <a:avLst>
              <a:gd name="adj" fmla="val 25128"/>
              <a:gd name="hf" fmla="val 105146"/>
              <a:gd name="vf" fmla="val 110557"/>
            </a:avLst>
          </a:prstGeom>
          <a:solidFill>
            <a:srgbClr val="FF33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38800" y="5943600"/>
            <a:ext cx="1556836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Ojojona</a:t>
            </a:r>
            <a:r>
              <a:rPr lang="en-US" dirty="0" smtClean="0"/>
              <a:t> 2007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45547" y="5879068"/>
            <a:ext cx="1531253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Tamara 2008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4572000"/>
            <a:ext cx="2017988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Marcala</a:t>
            </a:r>
            <a:r>
              <a:rPr lang="en-US" dirty="0" smtClean="0"/>
              <a:t> </a:t>
            </a:r>
            <a:r>
              <a:rPr lang="en-US" dirty="0" smtClean="0"/>
              <a:t>2008/2011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124200" y="2895600"/>
            <a:ext cx="1724119" cy="923330"/>
          </a:xfrm>
          <a:prstGeom prst="rect">
            <a:avLst/>
          </a:prstGeom>
          <a:solidFill>
            <a:srgbClr val="FFF8D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“</a:t>
            </a:r>
            <a:r>
              <a:rPr lang="en-US" dirty="0" err="1" smtClean="0"/>
              <a:t>Cuatro</a:t>
            </a:r>
            <a:r>
              <a:rPr lang="en-US" dirty="0" smtClean="0"/>
              <a:t> </a:t>
            </a:r>
            <a:r>
              <a:rPr lang="en-US" dirty="0" err="1" smtClean="0"/>
              <a:t>Comunidades</a:t>
            </a:r>
            <a:r>
              <a:rPr lang="en-US" dirty="0" smtClean="0"/>
              <a:t>” 2009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181600" y="3327876"/>
            <a:ext cx="1659429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Agalteca</a:t>
            </a:r>
            <a:r>
              <a:rPr lang="en-US" dirty="0" smtClean="0"/>
              <a:t> 2010</a:t>
            </a:r>
            <a:endParaRPr lang="en-US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/>
          <a:srcRect l="11646" t="11154" r="19307" b="27875"/>
          <a:stretch>
            <a:fillRect/>
          </a:stretch>
        </p:blipFill>
        <p:spPr bwMode="auto">
          <a:xfrm>
            <a:off x="5410200" y="2514600"/>
            <a:ext cx="1219200" cy="80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7391400" y="5105400"/>
            <a:ext cx="1330492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Alauca</a:t>
            </a:r>
            <a:r>
              <a:rPr lang="en-US" dirty="0" smtClean="0"/>
              <a:t> 2011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90600" y="1752600"/>
            <a:ext cx="1257652" cy="369332"/>
          </a:xfrm>
          <a:prstGeom prst="rect">
            <a:avLst/>
          </a:prstGeom>
          <a:solidFill>
            <a:srgbClr val="FFF8D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Atima</a:t>
            </a:r>
            <a:r>
              <a:rPr lang="en-US" dirty="0" smtClean="0"/>
              <a:t> 2011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Marcala</a:t>
            </a:r>
            <a:r>
              <a:rPr lang="en-US" dirty="0" smtClean="0"/>
              <a:t> (2) Honduras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few details to complete</a:t>
            </a:r>
          </a:p>
          <a:p>
            <a:pPr lvl="0"/>
            <a:r>
              <a:rPr lang="en-US" dirty="0" smtClean="0"/>
              <a:t>Plant Operator Training will continue </a:t>
            </a:r>
          </a:p>
          <a:p>
            <a:pPr lvl="0"/>
            <a:r>
              <a:rPr lang="en-US" dirty="0" smtClean="0"/>
              <a:t>Good cooperation with the new ACRA director</a:t>
            </a:r>
          </a:p>
          <a:p>
            <a:pPr lvl="0"/>
            <a:r>
              <a:rPr lang="en-US" dirty="0" smtClean="0"/>
              <a:t>ACRA willing to pay for a Stacked Rapid Sand Filter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 descr="https://lh4.googleusercontent.com/_QuLPZg3XMcE/TadO86BFgzI/AAAAAAAAe-Y/to3oHbEoMmY/s800/DSC_0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30157" y="0"/>
            <a:ext cx="1027415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4" name="Picture 2" descr="https://lh4.googleusercontent.com/_QuLPZg3XMcE/TadaCoZixNI/AAAAAAAAe_c/gstXskA6-Mw/s720/IMG_0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</Template>
  <TotalTime>3371</TotalTime>
  <Words>1022</Words>
  <Application>Microsoft Office PowerPoint</Application>
  <PresentationFormat>On-screen Show (4:3)</PresentationFormat>
  <Paragraphs>144</Paragraphs>
  <Slides>31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AguaClara</vt:lpstr>
      <vt:lpstr>Microsoft Office Excel Worksheet</vt:lpstr>
      <vt:lpstr>AguaClara  Advisory Council Meeting</vt:lpstr>
      <vt:lpstr>Agenda</vt:lpstr>
      <vt:lpstr>Millennium Water Alliance</vt:lpstr>
      <vt:lpstr>Grant Applications by AguaClara Engineers</vt:lpstr>
      <vt:lpstr>Latin America</vt:lpstr>
      <vt:lpstr>AguaClara in Honduras</vt:lpstr>
      <vt:lpstr>Marcala (2) Honduras</vt:lpstr>
      <vt:lpstr>Slide 8</vt:lpstr>
      <vt:lpstr>Slide 9</vt:lpstr>
      <vt:lpstr>Slide 10</vt:lpstr>
      <vt:lpstr>Alauca Honduras</vt:lpstr>
      <vt:lpstr>Atima Honduras</vt:lpstr>
      <vt:lpstr>Water Meters</vt:lpstr>
      <vt:lpstr>Cornell Team: Peer-based learning</vt:lpstr>
      <vt:lpstr>Stacked Rapid Sand Filtration</vt:lpstr>
      <vt:lpstr>The Budget</vt:lpstr>
      <vt:lpstr>Funding Flexibility Multiplies Effectiveness</vt:lpstr>
      <vt:lpstr>Impressive ROI</vt:lpstr>
      <vt:lpstr>Expenses</vt:lpstr>
      <vt:lpstr>Revenue</vt:lpstr>
      <vt:lpstr>Revenue</vt:lpstr>
      <vt:lpstr>Revenue</vt:lpstr>
      <vt:lpstr>Funding summary</vt:lpstr>
      <vt:lpstr>Strategies</vt:lpstr>
      <vt:lpstr>College of Engineering development office</vt:lpstr>
      <vt:lpstr>Form an NGO</vt:lpstr>
      <vt:lpstr>Increase Visibility: Our Long Term Strategy</vt:lpstr>
      <vt:lpstr>Foundations, Organizations</vt:lpstr>
      <vt:lpstr>AguaClara in Washington: Like water in oil</vt:lpstr>
      <vt:lpstr>Strategies</vt:lpstr>
      <vt:lpstr>Review the Budget Assumptions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AguaClara  Advisory Council Meeting</dc:title>
  <dc:creator>mw24</dc:creator>
  <cp:lastModifiedBy>mw24</cp:lastModifiedBy>
  <cp:revision>136</cp:revision>
  <dcterms:created xsi:type="dcterms:W3CDTF">2011-04-12T16:54:27Z</dcterms:created>
  <dcterms:modified xsi:type="dcterms:W3CDTF">2011-04-15T01:06:09Z</dcterms:modified>
</cp:coreProperties>
</file>