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15"/>
  </p:notesMasterIdLst>
  <p:handoutMasterIdLst>
    <p:handoutMasterId r:id="rId16"/>
  </p:handoutMasterIdLst>
  <p:sldIdLst>
    <p:sldId id="495" r:id="rId2"/>
    <p:sldId id="477" r:id="rId3"/>
    <p:sldId id="478" r:id="rId4"/>
    <p:sldId id="479" r:id="rId5"/>
    <p:sldId id="480" r:id="rId6"/>
    <p:sldId id="481" r:id="rId7"/>
    <p:sldId id="482" r:id="rId8"/>
    <p:sldId id="484" r:id="rId9"/>
    <p:sldId id="489" r:id="rId10"/>
    <p:sldId id="488" r:id="rId11"/>
    <p:sldId id="485" r:id="rId12"/>
    <p:sldId id="486" r:id="rId13"/>
    <p:sldId id="493" r:id="rId14"/>
  </p:sldIdLst>
  <p:sldSz cx="9144000" cy="6858000" type="screen4x3"/>
  <p:notesSz cx="7315200" cy="9601200"/>
  <p:defaultTextStyle>
    <a:defPPr>
      <a:defRPr lang="en-US"/>
    </a:defPPr>
    <a:lvl1pPr algn="l" rtl="0" fontAlgn="base">
      <a:spcBef>
        <a:spcPct val="0"/>
      </a:spcBef>
      <a:spcAft>
        <a:spcPct val="0"/>
      </a:spcAft>
      <a:defRPr kern="1200">
        <a:solidFill>
          <a:schemeClr val="tx1"/>
        </a:solidFill>
        <a:latin typeface="Century Gothic" pitchFamily="34" charset="0"/>
        <a:ea typeface="+mn-ea"/>
        <a:cs typeface="Arial" charset="0"/>
      </a:defRPr>
    </a:lvl1pPr>
    <a:lvl2pPr marL="457200" algn="l" rtl="0" fontAlgn="base">
      <a:spcBef>
        <a:spcPct val="0"/>
      </a:spcBef>
      <a:spcAft>
        <a:spcPct val="0"/>
      </a:spcAft>
      <a:defRPr kern="1200">
        <a:solidFill>
          <a:schemeClr val="tx1"/>
        </a:solidFill>
        <a:latin typeface="Century Gothic" pitchFamily="34" charset="0"/>
        <a:ea typeface="+mn-ea"/>
        <a:cs typeface="Arial" charset="0"/>
      </a:defRPr>
    </a:lvl2pPr>
    <a:lvl3pPr marL="914400" algn="l" rtl="0" fontAlgn="base">
      <a:spcBef>
        <a:spcPct val="0"/>
      </a:spcBef>
      <a:spcAft>
        <a:spcPct val="0"/>
      </a:spcAft>
      <a:defRPr kern="1200">
        <a:solidFill>
          <a:schemeClr val="tx1"/>
        </a:solidFill>
        <a:latin typeface="Century Gothic" pitchFamily="34" charset="0"/>
        <a:ea typeface="+mn-ea"/>
        <a:cs typeface="Arial" charset="0"/>
      </a:defRPr>
    </a:lvl3pPr>
    <a:lvl4pPr marL="1371600" algn="l" rtl="0" fontAlgn="base">
      <a:spcBef>
        <a:spcPct val="0"/>
      </a:spcBef>
      <a:spcAft>
        <a:spcPct val="0"/>
      </a:spcAft>
      <a:defRPr kern="1200">
        <a:solidFill>
          <a:schemeClr val="tx1"/>
        </a:solidFill>
        <a:latin typeface="Century Gothic" pitchFamily="34" charset="0"/>
        <a:ea typeface="+mn-ea"/>
        <a:cs typeface="Arial" charset="0"/>
      </a:defRPr>
    </a:lvl4pPr>
    <a:lvl5pPr marL="1828800" algn="l" rtl="0" fontAlgn="base">
      <a:spcBef>
        <a:spcPct val="0"/>
      </a:spcBef>
      <a:spcAft>
        <a:spcPct val="0"/>
      </a:spcAft>
      <a:defRPr kern="1200">
        <a:solidFill>
          <a:schemeClr val="tx1"/>
        </a:solidFill>
        <a:latin typeface="Century Gothic" pitchFamily="34" charset="0"/>
        <a:ea typeface="+mn-ea"/>
        <a:cs typeface="Arial" charset="0"/>
      </a:defRPr>
    </a:lvl5pPr>
    <a:lvl6pPr marL="2286000" algn="l" defTabSz="914400" rtl="0" eaLnBrk="1" latinLnBrk="0" hangingPunct="1">
      <a:defRPr kern="1200">
        <a:solidFill>
          <a:schemeClr val="tx1"/>
        </a:solidFill>
        <a:latin typeface="Century Gothic" pitchFamily="34" charset="0"/>
        <a:ea typeface="+mn-ea"/>
        <a:cs typeface="Arial" charset="0"/>
      </a:defRPr>
    </a:lvl6pPr>
    <a:lvl7pPr marL="2743200" algn="l" defTabSz="914400" rtl="0" eaLnBrk="1" latinLnBrk="0" hangingPunct="1">
      <a:defRPr kern="1200">
        <a:solidFill>
          <a:schemeClr val="tx1"/>
        </a:solidFill>
        <a:latin typeface="Century Gothic" pitchFamily="34" charset="0"/>
        <a:ea typeface="+mn-ea"/>
        <a:cs typeface="Arial" charset="0"/>
      </a:defRPr>
    </a:lvl7pPr>
    <a:lvl8pPr marL="3200400" algn="l" defTabSz="914400" rtl="0" eaLnBrk="1" latinLnBrk="0" hangingPunct="1">
      <a:defRPr kern="1200">
        <a:solidFill>
          <a:schemeClr val="tx1"/>
        </a:solidFill>
        <a:latin typeface="Century Gothic" pitchFamily="34" charset="0"/>
        <a:ea typeface="+mn-ea"/>
        <a:cs typeface="Arial" charset="0"/>
      </a:defRPr>
    </a:lvl8pPr>
    <a:lvl9pPr marL="3657600" algn="l" defTabSz="914400" rtl="0" eaLnBrk="1" latinLnBrk="0" hangingPunct="1">
      <a:defRPr kern="1200">
        <a:solidFill>
          <a:schemeClr val="tx1"/>
        </a:solidFill>
        <a:latin typeface="Century Gothic" pitchFamily="34"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73096" autoAdjust="0"/>
  </p:normalViewPr>
  <p:slideViewPr>
    <p:cSldViewPr>
      <p:cViewPr varScale="1">
        <p:scale>
          <a:sx n="40" d="100"/>
          <a:sy n="40" d="100"/>
        </p:scale>
        <p:origin x="-114" y="-90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79" d="100"/>
          <a:sy n="79" d="100"/>
        </p:scale>
        <p:origin x="-1200" y="-78"/>
      </p:cViewPr>
      <p:guideLst>
        <p:guide orient="horz" pos="3024"/>
        <p:guide pos="2304"/>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8610"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68611" name="Rectangle 3"/>
          <p:cNvSpPr>
            <a:spLocks noGrp="1" noChangeArrowheads="1"/>
          </p:cNvSpPr>
          <p:nvPr>
            <p:ph type="dt" sz="quarter"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dirty="0"/>
          </a:p>
        </p:txBody>
      </p:sp>
      <p:sp>
        <p:nvSpPr>
          <p:cNvPr id="68612" name="Rectangle 4"/>
          <p:cNvSpPr>
            <a:spLocks noGrp="1" noChangeArrowheads="1"/>
          </p:cNvSpPr>
          <p:nvPr>
            <p:ph type="ftr" sz="quarter" idx="2"/>
          </p:nvPr>
        </p:nvSpPr>
        <p:spPr bwMode="auto">
          <a:xfrm>
            <a:off x="0" y="9120188"/>
            <a:ext cx="4724400"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r>
              <a:rPr lang="en-US" dirty="0" smtClean="0"/>
              <a:t>CEE 4540: Sustainable Municipal Drinking Water Treatment</a:t>
            </a:r>
          </a:p>
          <a:p>
            <a:r>
              <a:rPr lang="en-US" dirty="0" smtClean="0"/>
              <a:t>Monroe Weber-Shirk</a:t>
            </a:r>
            <a:endParaRPr lang="en-US" dirty="0"/>
          </a:p>
        </p:txBody>
      </p:sp>
      <p:sp>
        <p:nvSpPr>
          <p:cNvPr id="68613" name="Rectangle 5"/>
          <p:cNvSpPr>
            <a:spLocks noGrp="1" noChangeArrowheads="1"/>
          </p:cNvSpPr>
          <p:nvPr>
            <p:ph type="sldNum" sz="quarter" idx="3"/>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E5858FC7-A491-4C1D-BE15-441EB2A2CED3}" type="slidenum">
              <a:rPr lang="en-US"/>
              <a:pPr/>
              <a:t>‹#›</a:t>
            </a:fld>
            <a:endParaRPr lang="en-US" dirty="0"/>
          </a:p>
        </p:txBody>
      </p:sp>
    </p:spTree>
    <p:extLst>
      <p:ext uri="{BB962C8B-B14F-4D97-AF65-F5344CB8AC3E}">
        <p14:creationId xmlns="" xmlns:p14="http://schemas.microsoft.com/office/powerpoint/2010/main" val="4435261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defTabSz="966788">
              <a:defRPr sz="1300">
                <a:latin typeface="Arial" charset="0"/>
              </a:defRPr>
            </a:lvl1pPr>
          </a:lstStyle>
          <a:p>
            <a:endParaRPr lang="en-US"/>
          </a:p>
        </p:txBody>
      </p:sp>
      <p:sp>
        <p:nvSpPr>
          <p:cNvPr id="3075" name="Rectangle 3"/>
          <p:cNvSpPr>
            <a:spLocks noGrp="1" noChangeArrowheads="1"/>
          </p:cNvSpPr>
          <p:nvPr>
            <p:ph type="dt" idx="1"/>
          </p:nvPr>
        </p:nvSpPr>
        <p:spPr bwMode="auto">
          <a:xfrm>
            <a:off x="4143375" y="0"/>
            <a:ext cx="3170238" cy="479425"/>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lvl1pPr algn="r" defTabSz="966788">
              <a:defRPr sz="1300">
                <a:latin typeface="Arial" charset="0"/>
              </a:defRPr>
            </a:lvl1pPr>
          </a:lstStyle>
          <a:p>
            <a:endParaRPr lang="en-US"/>
          </a:p>
        </p:txBody>
      </p:sp>
      <p:sp>
        <p:nvSpPr>
          <p:cNvPr id="3076" name="Rectangle 4"/>
          <p:cNvSpPr>
            <a:spLocks noGrp="1" noRot="1" noChangeAspect="1" noChangeArrowheads="1" noTextEdit="1"/>
          </p:cNvSpPr>
          <p:nvPr>
            <p:ph type="sldImg" idx="2"/>
          </p:nvPr>
        </p:nvSpPr>
        <p:spPr bwMode="auto">
          <a:xfrm>
            <a:off x="1257300" y="720725"/>
            <a:ext cx="4800600" cy="3600450"/>
          </a:xfrm>
          <a:prstGeom prst="rect">
            <a:avLst/>
          </a:prstGeom>
          <a:noFill/>
          <a:ln w="9525">
            <a:solidFill>
              <a:srgbClr val="000000"/>
            </a:solidFill>
            <a:miter lim="800000"/>
            <a:headEnd/>
            <a:tailEnd/>
          </a:ln>
          <a:effectLst/>
        </p:spPr>
      </p:sp>
      <p:sp>
        <p:nvSpPr>
          <p:cNvPr id="3077"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078" name="Rectangle 6"/>
          <p:cNvSpPr>
            <a:spLocks noGrp="1" noChangeArrowheads="1"/>
          </p:cNvSpPr>
          <p:nvPr>
            <p:ph type="ftr" sz="quarter" idx="4"/>
          </p:nvPr>
        </p:nvSpPr>
        <p:spPr bwMode="auto">
          <a:xfrm>
            <a:off x="0"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defTabSz="966788">
              <a:defRPr sz="1300">
                <a:latin typeface="Arial" charset="0"/>
              </a:defRPr>
            </a:lvl1pPr>
          </a:lstStyle>
          <a:p>
            <a:endParaRPr lang="en-US"/>
          </a:p>
        </p:txBody>
      </p:sp>
      <p:sp>
        <p:nvSpPr>
          <p:cNvPr id="3079" name="Rectangle 7"/>
          <p:cNvSpPr>
            <a:spLocks noGrp="1" noChangeArrowheads="1"/>
          </p:cNvSpPr>
          <p:nvPr>
            <p:ph type="sldNum" sz="quarter" idx="5"/>
          </p:nvPr>
        </p:nvSpPr>
        <p:spPr bwMode="auto">
          <a:xfrm>
            <a:off x="4143375" y="9120188"/>
            <a:ext cx="3170238" cy="479425"/>
          </a:xfrm>
          <a:prstGeom prst="rect">
            <a:avLst/>
          </a:prstGeom>
          <a:noFill/>
          <a:ln w="9525">
            <a:noFill/>
            <a:miter lim="800000"/>
            <a:headEnd/>
            <a:tailEnd/>
          </a:ln>
          <a:effectLst/>
        </p:spPr>
        <p:txBody>
          <a:bodyPr vert="horz" wrap="square" lIns="96661" tIns="48331" rIns="96661" bIns="48331" numCol="1" anchor="b" anchorCtr="0" compatLnSpc="1">
            <a:prstTxWarp prst="textNoShape">
              <a:avLst/>
            </a:prstTxWarp>
          </a:bodyPr>
          <a:lstStyle>
            <a:lvl1pPr algn="r" defTabSz="966788">
              <a:defRPr sz="1300">
                <a:latin typeface="Arial" charset="0"/>
              </a:defRPr>
            </a:lvl1pPr>
          </a:lstStyle>
          <a:p>
            <a:fld id="{7913D7C8-1D10-4E5B-8A9B-B2BE7F2B7605}" type="slidenum">
              <a:rPr lang="en-US"/>
              <a:pPr/>
              <a:t>‹#›</a:t>
            </a:fld>
            <a:endParaRPr lang="en-US"/>
          </a:p>
        </p:txBody>
      </p:sp>
    </p:spTree>
    <p:extLst>
      <p:ext uri="{BB962C8B-B14F-4D97-AF65-F5344CB8AC3E}">
        <p14:creationId xmlns="" xmlns:p14="http://schemas.microsoft.com/office/powerpoint/2010/main" val="122538161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smtClean="0">
                <a:solidFill>
                  <a:schemeClr val="tx1"/>
                </a:solidFill>
                <a:latin typeface="Arial" charset="0"/>
                <a:ea typeface="+mn-ea"/>
                <a:cs typeface="+mn-cs"/>
              </a:rPr>
              <a:t>The operator will only need to make adjustments when inlet water quality changes, they will not need to make adjustments as flow rates through the plant changes.  This adjustment is made automatically by changing the delta h between the constant head tank and the valve.</a:t>
            </a:r>
          </a:p>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10</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smtClean="0">
                <a:solidFill>
                  <a:schemeClr val="tx1"/>
                </a:solidFill>
                <a:latin typeface="Arial" charset="0"/>
                <a:ea typeface="+mn-ea"/>
                <a:cs typeface="+mn-cs"/>
              </a:rPr>
              <a:t>Now, a quick word about valves.  Valves are generally categorized by whether they are designed for throttling or for shut-off.  Because of different design constraints not all valves can be or should be throttled.   I originally thought I would use the needle valve I mentioned earlier.  This is the industry standard valve used when regulation is needed.  It has a precisely machined orifice and a matching plug that provide very precise metering.  My hope was to be able to find a valve series (by this I mean the exact same style of valve) that was available in different sizes that I could scale up or down depending on our plants size.  Unfortunately, needle valves really NOT designed for such low pressure applications I and found it difficult to find orifice openings that were large enough for the flow rates we may require.</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During my search, though, I found a new style of ball valve that has just been put on the market.  As I stated earlier, not all valve are made for throttling.  Historically, you can throttle a ball valve- it won’t really damage it but you can’t obtain fine control.  This new ball valve I found is designed for metering and has what they are calling a characterized opening that allow for more precise control.  </a:t>
            </a:r>
          </a:p>
          <a:p>
            <a:r>
              <a:rPr lang="en-US" sz="1200" kern="1200" dirty="0" smtClean="0">
                <a:solidFill>
                  <a:schemeClr val="tx1"/>
                </a:solidFill>
                <a:latin typeface="Arial" charset="0"/>
                <a:ea typeface="+mn-ea"/>
                <a:cs typeface="+mn-cs"/>
              </a:rPr>
              <a:t>This valve should be arriving this week and I’ll be able to do some testing and see if it could be something we can use.</a:t>
            </a:r>
          </a:p>
          <a:p>
            <a:pPr marL="0" marR="0" indent="0" algn="l" defTabSz="914400" rtl="0" eaLnBrk="1" fontAlgn="base" latinLnBrk="0" hangingPunct="1">
              <a:lnSpc>
                <a:spcPct val="100000"/>
              </a:lnSpc>
              <a:spcBef>
                <a:spcPct val="30000"/>
              </a:spcBef>
              <a:spcAft>
                <a:spcPct val="0"/>
              </a:spcAft>
              <a:buClrTx/>
              <a:buSzTx/>
              <a:buFontTx/>
              <a:buNone/>
              <a:tabLst/>
              <a:defRPr/>
            </a:pPr>
            <a:endParaRPr lang="en-US" sz="1200" kern="1200" dirty="0" smtClean="0">
              <a:solidFill>
                <a:schemeClr val="tx1"/>
              </a:solidFill>
              <a:latin typeface="Arial"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11</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smtClean="0"/>
          </a:p>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smtClean="0">
                <a:solidFill>
                  <a:schemeClr val="tx1"/>
                </a:solidFill>
                <a:latin typeface="Arial" charset="0"/>
                <a:ea typeface="+mn-ea"/>
                <a:cs typeface="+mn-cs"/>
              </a:rPr>
              <a:t>Aside from finding the right valve for our application and designing a workable float, I’ll also need to come up with the right method to couple the entrance tank to the rest of the plant.  It is necessary that there is free flow between the entrance-tank exit-orifice and the rest of the plant.  </a:t>
            </a:r>
          </a:p>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12</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3200" dirty="0" smtClean="0"/>
              <a:t>Agua</a:t>
            </a:r>
            <a:r>
              <a:rPr lang="en-US" sz="3200" baseline="0" dirty="0" smtClean="0"/>
              <a:t> Clara – because girls have better things to do than carry water.</a:t>
            </a:r>
            <a:endParaRPr lang="en-US" sz="3200"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13</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There are a number of ways to clean water to make it suitable for drinking.   Regardless of the process used, the ultimate goal is the removal of contaminants.</a:t>
            </a:r>
          </a:p>
          <a:p>
            <a:endParaRPr lang="en-US" sz="1200" kern="1200" dirty="0" smtClean="0">
              <a:solidFill>
                <a:schemeClr val="tx1"/>
              </a:solidFill>
              <a:latin typeface="Arial" charset="0"/>
              <a:ea typeface="+mn-ea"/>
              <a:cs typeface="+mn-cs"/>
            </a:endParaRPr>
          </a:p>
          <a:p>
            <a:r>
              <a:rPr lang="en-US" sz="1200" kern="1200" dirty="0" smtClean="0">
                <a:solidFill>
                  <a:schemeClr val="tx1"/>
                </a:solidFill>
                <a:latin typeface="Arial" charset="0"/>
                <a:ea typeface="+mn-ea"/>
                <a:cs typeface="+mn-cs"/>
              </a:rPr>
              <a:t> Small particles, referred to as colloids, that are suspended in water require lengthy  settling times.  To speed up the settling process, we need to make the colloids heavier.  Colloids are negatively charged.  If we mix in an aluminum salt, this negative charge is neutralized.  This makes the colloids “electrically sticky” and if they were to collides, they would stick together and grow and would eventually become of sufficient size so they can settle out.  The colliding takes place in the flocculator and the settling occurs in the sedimentation bays.  </a:t>
            </a:r>
          </a:p>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2</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smtClean="0">
                <a:solidFill>
                  <a:schemeClr val="tx1"/>
                </a:solidFill>
                <a:latin typeface="Arial" charset="0"/>
                <a:ea typeface="+mn-ea"/>
                <a:cs typeface="+mn-cs"/>
              </a:rPr>
              <a:t>The two most common aluminum salts used for this process are Aluminum sulfate, referred to as Alum and Poly aluminum chloride or PAC.  I want to note that this is NOT a unique process to AguaClara – many modern water treatment plants use this same method to clean the water we drink.   The Cornell </a:t>
            </a:r>
            <a:r>
              <a:rPr lang="en-US" sz="1200" kern="1200" dirty="0" err="1" smtClean="0">
                <a:solidFill>
                  <a:schemeClr val="tx1"/>
                </a:solidFill>
                <a:latin typeface="Arial" charset="0"/>
                <a:ea typeface="+mn-ea"/>
                <a:cs typeface="+mn-cs"/>
              </a:rPr>
              <a:t>WTP</a:t>
            </a:r>
            <a:r>
              <a:rPr lang="en-US" sz="1200" kern="1200" dirty="0" smtClean="0">
                <a:solidFill>
                  <a:schemeClr val="tx1"/>
                </a:solidFill>
                <a:latin typeface="Arial" charset="0"/>
                <a:ea typeface="+mn-ea"/>
                <a:cs typeface="+mn-cs"/>
              </a:rPr>
              <a:t> uses PAC.  And it is also believed that the Egyptians were using some kind of aluminum salt to clarify water as early as 1500 BC</a:t>
            </a:r>
          </a:p>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3</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Normally, the amount of coagulant added to the plant is carefully metered and monitored with </a:t>
            </a:r>
            <a:r>
              <a:rPr lang="en-US" sz="1200" kern="1200" dirty="0" err="1" smtClean="0">
                <a:solidFill>
                  <a:schemeClr val="tx1"/>
                </a:solidFill>
                <a:latin typeface="Arial" charset="0"/>
                <a:ea typeface="+mn-ea"/>
                <a:cs typeface="+mn-cs"/>
              </a:rPr>
              <a:t>PLCs</a:t>
            </a:r>
            <a:r>
              <a:rPr lang="en-US" sz="1200" kern="1200" dirty="0" smtClean="0">
                <a:solidFill>
                  <a:schemeClr val="tx1"/>
                </a:solidFill>
                <a:latin typeface="Arial" charset="0"/>
                <a:ea typeface="+mn-ea"/>
                <a:cs typeface="+mn-cs"/>
              </a:rPr>
              <a:t>, regulating valves and specialized pumps.  These methods require the use of electricity and consist of components that are not available in the remote areas we serve.  These represent an inappropriate technology for Agua Clara.  </a:t>
            </a:r>
          </a:p>
          <a:p>
            <a:r>
              <a:rPr lang="en-US" sz="1200" kern="1200" dirty="0" smtClean="0">
                <a:solidFill>
                  <a:schemeClr val="tx1"/>
                </a:solidFill>
                <a:latin typeface="Arial" charset="0"/>
                <a:ea typeface="+mn-ea"/>
                <a:cs typeface="+mn-cs"/>
              </a:rPr>
              <a:t>The challenge for us is to produce this same level of precision without the level of complexity or the use of electricity.</a:t>
            </a:r>
          </a:p>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4</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smtClean="0">
                <a:solidFill>
                  <a:schemeClr val="tx1"/>
                </a:solidFill>
                <a:latin typeface="Arial" charset="0"/>
                <a:ea typeface="+mn-ea"/>
                <a:cs typeface="+mn-cs"/>
              </a:rPr>
              <a:t>Agua Clara engineers have developed a very simple and elegant solution to this problem.  The two components to this simple flow controller are the constant head tank and a small diameter tube.  Under laminar flow conditions, the head-loss through this small tube is predictable and can therefore be used to meter flow.   The operator changes the height of the tube by putting it in different tubes and therefore changes the flow rate of the chemical.</a:t>
            </a:r>
          </a:p>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5</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This simple design was taken a step farther.  The level in the entrance tank was coupled to the plant flow rate. The tube was attached to a slide on a lever arm which had a calibrated scale for dosing concentration.     The float moves the lever arm, automatically adjusting the flow rate to maintain a desired concentration.   Matt Higgins and his group will tell you more about this during their teach-in.  But what I want to  stress now is that at some point, plant flow rates will get high enough that the flow through the tube is no longer laminar so the flow will no long be predictable. </a:t>
            </a:r>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6</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In 2009, I worked with a group of  students to develop a new style of chemical dose controller that could work in all Agua Clara plants, regardless of flow rate.  We increased the diameter of the tube to reduce head-loss and put an orifice at the end of the tube.  The flow through an orifice is predictable regardless of flow rate, meaning as flow reaches the turbulent range the orifice equation holds true.</a:t>
            </a:r>
          </a:p>
          <a:p>
            <a:r>
              <a:rPr lang="en-US" sz="1200" kern="1200" dirty="0" smtClean="0">
                <a:solidFill>
                  <a:schemeClr val="tx1"/>
                </a:solidFill>
                <a:latin typeface="Arial" charset="0"/>
                <a:ea typeface="+mn-ea"/>
                <a:cs typeface="+mn-cs"/>
              </a:rPr>
              <a:t>We installed our prototype at the </a:t>
            </a:r>
            <a:r>
              <a:rPr lang="en-US" sz="1200" kern="1200" dirty="0" err="1" smtClean="0">
                <a:solidFill>
                  <a:schemeClr val="tx1"/>
                </a:solidFill>
                <a:latin typeface="Arial" charset="0"/>
                <a:ea typeface="+mn-ea"/>
                <a:cs typeface="+mn-cs"/>
              </a:rPr>
              <a:t>AlgaTeca</a:t>
            </a:r>
            <a:r>
              <a:rPr lang="en-US" sz="1200" kern="1200" dirty="0" smtClean="0">
                <a:solidFill>
                  <a:schemeClr val="tx1"/>
                </a:solidFill>
                <a:latin typeface="Arial" charset="0"/>
                <a:ea typeface="+mn-ea"/>
                <a:cs typeface="+mn-cs"/>
              </a:rPr>
              <a:t> plant and worked with the engineers in Honduras to develop a chemical dose controller that the operators would find easy to operate and would provide the level of metering our plants require.</a:t>
            </a:r>
          </a:p>
          <a:p>
            <a:r>
              <a:rPr lang="en-US" sz="1200" kern="1200" dirty="0" smtClean="0">
                <a:solidFill>
                  <a:schemeClr val="tx1"/>
                </a:solidFill>
                <a:latin typeface="Arial" charset="0"/>
                <a:ea typeface="+mn-ea"/>
                <a:cs typeface="+mn-cs"/>
              </a:rPr>
              <a:t>Unfortunately we ran in to a few problems with this design.  Manufacturing of the orifice turned out to require a greater degree of precision than we expected so we weren’t getting repeatable flow rates from one orifice to another.    Also, one orifice could provide sufficient flow for the entire dosing range which meant we needed two orifices and two scales.   Surface tension had unexpected consequences and one suggested solution was yet another orifice.  One further problem was the method we used to  couple the entrance tank to the rest of the plant.  Grit accumulation in the flocculator caused a rise in entrance tank level leading to incorrect dosing.    </a:t>
            </a:r>
          </a:p>
          <a:p>
            <a:r>
              <a:rPr lang="en-US" sz="1200" kern="1200" dirty="0" smtClean="0">
                <a:solidFill>
                  <a:schemeClr val="tx1"/>
                </a:solidFill>
                <a:latin typeface="Arial" charset="0"/>
                <a:ea typeface="+mn-ea"/>
                <a:cs typeface="+mn-cs"/>
              </a:rPr>
              <a:t>During this Januaries Honduras trip, our chemical </a:t>
            </a:r>
            <a:r>
              <a:rPr lang="en-US" sz="1200" kern="1200" dirty="0" err="1" smtClean="0">
                <a:solidFill>
                  <a:schemeClr val="tx1"/>
                </a:solidFill>
                <a:latin typeface="Arial" charset="0"/>
                <a:ea typeface="+mn-ea"/>
                <a:cs typeface="+mn-cs"/>
              </a:rPr>
              <a:t>doser</a:t>
            </a:r>
            <a:r>
              <a:rPr lang="en-US" sz="1200" kern="1200" dirty="0" smtClean="0">
                <a:solidFill>
                  <a:schemeClr val="tx1"/>
                </a:solidFill>
                <a:latin typeface="Arial" charset="0"/>
                <a:ea typeface="+mn-ea"/>
                <a:cs typeface="+mn-cs"/>
              </a:rPr>
              <a:t> was removed from service and the standard Agua Clara flow controller was installed.</a:t>
            </a:r>
          </a:p>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7</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200" kern="1200" dirty="0" smtClean="0">
                <a:solidFill>
                  <a:schemeClr val="tx1"/>
                </a:solidFill>
                <a:latin typeface="Arial" charset="0"/>
                <a:ea typeface="+mn-ea"/>
                <a:cs typeface="+mn-cs"/>
              </a:rPr>
              <a:t>But, during the last year, I have been puzzling over how we can solve this problem.  Eventually, we are going to need a method for dosing chemicals at high flow rates.</a:t>
            </a:r>
          </a:p>
          <a:p>
            <a:r>
              <a:rPr lang="en-US" sz="1200" kern="1200" dirty="0" smtClean="0">
                <a:solidFill>
                  <a:schemeClr val="tx1"/>
                </a:solidFill>
                <a:latin typeface="Arial" charset="0"/>
                <a:ea typeface="+mn-ea"/>
                <a:cs typeface="+mn-cs"/>
              </a:rPr>
              <a:t>Many of the problems associated with this design were fixed with the addition of another orifice.  I started thinking what we needed was a variable orifice, in other words, a needle valve.  I played with this idea for a while and came up with this new concept for a high flow chemical dose controller.  </a:t>
            </a:r>
          </a:p>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8</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en-US" sz="1200" kern="1200" dirty="0" smtClean="0">
                <a:solidFill>
                  <a:schemeClr val="tx1"/>
                </a:solidFill>
                <a:latin typeface="Arial" charset="0"/>
                <a:ea typeface="+mn-ea"/>
                <a:cs typeface="+mn-cs"/>
              </a:rPr>
              <a:t>This slide depicts the main components of the design.  Its really quite simple.  My plan is to take the constant head tank, mount in on a float, thereby eliminating levers and pivots.  The tank will rest on an adjustable support that will allow for calibration.  Then only other component in this design is the metering valve.   The idea is to create a calibrated scale where the operator can dial in the concentration (not flow) and the opening in the valve coupled with the height here will determine the correct flow rate.  </a:t>
            </a:r>
          </a:p>
          <a:p>
            <a:endParaRPr lang="en-US" dirty="0"/>
          </a:p>
        </p:txBody>
      </p:sp>
      <p:sp>
        <p:nvSpPr>
          <p:cNvPr id="4" name="Slide Number Placeholder 3"/>
          <p:cNvSpPr>
            <a:spLocks noGrp="1"/>
          </p:cNvSpPr>
          <p:nvPr>
            <p:ph type="sldNum" sz="quarter" idx="10"/>
          </p:nvPr>
        </p:nvSpPr>
        <p:spPr/>
        <p:txBody>
          <a:bodyPr/>
          <a:lstStyle/>
          <a:p>
            <a:fld id="{7913D7C8-1D10-4E5B-8A9B-B2BE7F2B7605}" type="slidenum">
              <a:rPr lang="en-US" smtClean="0"/>
              <a:pPr/>
              <a:t>9</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170" name="Group 2"/>
          <p:cNvGrpSpPr>
            <a:grpSpLocks/>
          </p:cNvGrpSpPr>
          <p:nvPr/>
        </p:nvGrpSpPr>
        <p:grpSpPr bwMode="auto">
          <a:xfrm>
            <a:off x="0" y="0"/>
            <a:ext cx="9144000" cy="6858000"/>
            <a:chOff x="0" y="0"/>
            <a:chExt cx="5760" cy="4320"/>
          </a:xfrm>
        </p:grpSpPr>
        <p:pic>
          <p:nvPicPr>
            <p:cNvPr id="7171" name="Picture 3" descr="IMG_0249"/>
            <p:cNvPicPr>
              <a:picLocks noChangeAspect="1" noChangeArrowheads="1"/>
            </p:cNvPicPr>
            <p:nvPr/>
          </p:nvPicPr>
          <p:blipFill>
            <a:blip r:embed="rId2" cstate="print"/>
            <a:srcRect/>
            <a:stretch>
              <a:fillRect/>
            </a:stretch>
          </p:blipFill>
          <p:spPr bwMode="auto">
            <a:xfrm>
              <a:off x="0" y="0"/>
              <a:ext cx="5760" cy="4320"/>
            </a:xfrm>
            <a:prstGeom prst="rect">
              <a:avLst/>
            </a:prstGeom>
            <a:noFill/>
          </p:spPr>
        </p:pic>
        <p:pic>
          <p:nvPicPr>
            <p:cNvPr id="7172" name="Picture 4" descr="IMG_0249"/>
            <p:cNvPicPr>
              <a:picLocks noChangeAspect="1" noChangeArrowheads="1"/>
            </p:cNvPicPr>
            <p:nvPr userDrawn="1"/>
          </p:nvPicPr>
          <p:blipFill>
            <a:blip r:embed="rId2" cstate="print"/>
            <a:srcRect l="73334" t="74040" r="23334" b="17778"/>
            <a:stretch>
              <a:fillRect/>
            </a:stretch>
          </p:blipFill>
          <p:spPr bwMode="auto">
            <a:xfrm>
              <a:off x="4032" y="3216"/>
              <a:ext cx="192" cy="432"/>
            </a:xfrm>
            <a:prstGeom prst="rect">
              <a:avLst/>
            </a:prstGeom>
            <a:noFill/>
          </p:spPr>
        </p:pic>
        <p:pic>
          <p:nvPicPr>
            <p:cNvPr id="7173" name="Picture 5" descr="IMG_0249"/>
            <p:cNvPicPr>
              <a:picLocks noChangeAspect="1" noChangeArrowheads="1"/>
            </p:cNvPicPr>
            <p:nvPr userDrawn="1"/>
          </p:nvPicPr>
          <p:blipFill>
            <a:blip r:embed="rId2" cstate="print"/>
            <a:srcRect l="65834" t="84445" r="29166" b="13333"/>
            <a:stretch>
              <a:fillRect/>
            </a:stretch>
          </p:blipFill>
          <p:spPr bwMode="auto">
            <a:xfrm>
              <a:off x="3792" y="3552"/>
              <a:ext cx="288" cy="96"/>
            </a:xfrm>
            <a:prstGeom prst="rect">
              <a:avLst/>
            </a:prstGeom>
            <a:noFill/>
          </p:spPr>
        </p:pic>
      </p:grpSp>
      <p:sp>
        <p:nvSpPr>
          <p:cNvPr id="717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endParaRPr lang="en-US"/>
          </a:p>
        </p:txBody>
      </p:sp>
      <p:sp>
        <p:nvSpPr>
          <p:cNvPr id="7175" name="Rectangle 7"/>
          <p:cNvSpPr>
            <a:spLocks noGrp="1" noChangeArrowheads="1"/>
          </p:cNvSpPr>
          <p:nvPr>
            <p:ph type="dt" sz="half" idx="2"/>
          </p:nvPr>
        </p:nvSpPr>
        <p:spPr/>
        <p:txBody>
          <a:bodyPr/>
          <a:lstStyle>
            <a:lvl1pPr>
              <a:defRPr>
                <a:latin typeface="Arial" charset="0"/>
              </a:defRPr>
            </a:lvl1pPr>
          </a:lstStyle>
          <a:p>
            <a:endParaRPr lang="en-US"/>
          </a:p>
        </p:txBody>
      </p:sp>
      <p:sp>
        <p:nvSpPr>
          <p:cNvPr id="717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177" name="Rectangle 9"/>
          <p:cNvSpPr>
            <a:spLocks noGrp="1" noChangeArrowheads="1"/>
          </p:cNvSpPr>
          <p:nvPr>
            <p:ph type="sldNum" sz="quarter" idx="4"/>
          </p:nvPr>
        </p:nvSpPr>
        <p:spPr/>
        <p:txBody>
          <a:bodyPr/>
          <a:lstStyle>
            <a:lvl1pPr>
              <a:defRPr>
                <a:latin typeface="Arial" charset="0"/>
              </a:defRPr>
            </a:lvl1pPr>
          </a:lstStyle>
          <a:p>
            <a:fld id="{35688495-61E6-4C43-9431-EA7C184628A2}" type="slidenum">
              <a:rPr lang="en-US"/>
              <a:pPr/>
              <a:t>‹#›</a:t>
            </a:fld>
            <a:endParaRPr lang="en-US"/>
          </a:p>
        </p:txBody>
      </p:sp>
      <p:sp>
        <p:nvSpPr>
          <p:cNvPr id="7178" name="Rectangle 10"/>
          <p:cNvSpPr>
            <a:spLocks noGrp="1" noChangeArrowheads="1"/>
          </p:cNvSpPr>
          <p:nvPr>
            <p:ph type="ctrTitle" sz="quarter"/>
          </p:nvPr>
        </p:nvSpPr>
        <p:spPr>
          <a:xfrm>
            <a:off x="1371600" y="990600"/>
            <a:ext cx="7772400" cy="1470025"/>
          </a:xfrm>
          <a:ln w="9525"/>
        </p:spPr>
        <p:txBody>
          <a:bodyPr/>
          <a:lstStyle>
            <a:lvl1pPr>
              <a:defRPr sz="5400"/>
            </a:lvl1pPr>
          </a:lstStyle>
          <a:p>
            <a:r>
              <a:rPr lang="en-US"/>
              <a:t>Click to edit Master title style</a:t>
            </a:r>
          </a:p>
        </p:txBody>
      </p:sp>
      <p:pic>
        <p:nvPicPr>
          <p:cNvPr id="7179" name="Picture 11" descr="AguaClara Logo Large"/>
          <p:cNvPicPr>
            <a:picLocks noChangeAspect="1" noChangeArrowheads="1"/>
          </p:cNvPicPr>
          <p:nvPr/>
        </p:nvPicPr>
        <p:blipFill>
          <a:blip r:embed="rId3" cstate="print"/>
          <a:srcRect/>
          <a:stretch>
            <a:fillRect/>
          </a:stretch>
        </p:blipFill>
        <p:spPr bwMode="auto">
          <a:xfrm>
            <a:off x="4953000" y="0"/>
            <a:ext cx="4191000" cy="1093788"/>
          </a:xfrm>
          <a:prstGeom prst="rect">
            <a:avLst/>
          </a:prstGeom>
          <a:noFill/>
        </p:spPr>
      </p:pic>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6CECB2E-A233-43CF-B1E2-6433B9CB7F1A}" type="slidenum">
              <a:rPr lang="en-US"/>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00A5AD3-08CC-4598-BE40-CD82AC38916C}" type="slidenum">
              <a:rPr lang="en-US"/>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3253CF1-E184-4C42-BF06-4252E09B8650}" type="slidenum">
              <a:rPr lang="en-US"/>
              <a:pPr/>
              <a:t>‹#›</a:t>
            </a:fld>
            <a:endParaRPr lang="en-US"/>
          </a:p>
        </p:txBody>
      </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3859674A-2335-4D63-923F-889337434E61}" type="slidenum">
              <a:rPr lang="en-US"/>
              <a:pPr/>
              <a:t>‹#›</a:t>
            </a:fld>
            <a:endParaRPr lang="en-US"/>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485492B4-78F1-42E2-AFF8-75AECCA8D8C9}" type="slidenum">
              <a:rPr lang="en-US"/>
              <a:pPr/>
              <a:t>‹#›</a:t>
            </a:fld>
            <a:endParaRPr lang="en-US"/>
          </a:p>
        </p:txBody>
      </p:sp>
    </p:spTree>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27426DE9-936A-4892-B48E-BC5981E69B5D}" type="slidenum">
              <a:rPr lang="en-US"/>
              <a:pPr/>
              <a:t>‹#›</a:t>
            </a:fld>
            <a:endParaRPr lang="en-US"/>
          </a:p>
        </p:txBody>
      </p:sp>
    </p:spTree>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04B7A795-0F78-44F3-A0FC-134940021AE9}" type="slidenum">
              <a:rPr lang="en-US"/>
              <a:pPr/>
              <a:t>‹#›</a:t>
            </a:fld>
            <a:endParaRPr lang="en-US"/>
          </a:p>
        </p:txBody>
      </p:sp>
    </p:spTree>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83AA8437-DF20-408E-9EC8-9AD0F83404AE}" type="slidenum">
              <a:rPr lang="en-US"/>
              <a:pPr/>
              <a:t>‹#›</a:t>
            </a:fld>
            <a:endParaRPr lang="en-US"/>
          </a:p>
        </p:txBody>
      </p:sp>
    </p:spTree>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E1E97E3B-4BD4-4D27-AA52-CBAF8D6425BD}" type="slidenum">
              <a:rPr lang="en-US"/>
              <a:pPr/>
              <a:t>‹#›</a:t>
            </a:fld>
            <a:endParaRPr lang="en-US"/>
          </a:p>
        </p:txBody>
      </p:sp>
    </p:spTree>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CE4635F-EEFC-45D6-A1A7-222B36D010FF}" type="slidenum">
              <a:rPr lang="en-US"/>
              <a:pPr/>
              <a:t>‹#›</a:t>
            </a:fld>
            <a:endParaRPr lang="en-US"/>
          </a:p>
        </p:txBody>
      </p:sp>
    </p:spTree>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614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614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endParaRPr lang="en-US"/>
          </a:p>
        </p:txBody>
      </p:sp>
      <p:sp>
        <p:nvSpPr>
          <p:cNvPr id="614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615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F5E825E6-5608-4DD7-9AF8-76D49B509DEE}" type="slidenum">
              <a:rPr lang="en-US"/>
              <a:pPr/>
              <a:t>‹#›</a:t>
            </a:fld>
            <a:endParaRPr lang="en-US"/>
          </a:p>
        </p:txBody>
      </p:sp>
      <p:sp>
        <p:nvSpPr>
          <p:cNvPr id="615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transition>
    <p:fade/>
  </p:transition>
  <p:timing>
    <p:tnLst>
      <p:par>
        <p:cTn id="1" dur="indefinite" restart="never" nodeType="tmRoot"/>
      </p:par>
    </p:tnLst>
  </p:timing>
  <p:txStyles>
    <p:titleStyle>
      <a:lvl1pPr algn="ctr" rtl="0" fontAlgn="base">
        <a:spcBef>
          <a:spcPct val="0"/>
        </a:spcBef>
        <a:spcAft>
          <a:spcPct val="0"/>
        </a:spcAft>
        <a:defRPr sz="4400" b="1">
          <a:solidFill>
            <a:schemeClr val="tx2"/>
          </a:solidFill>
          <a:latin typeface="+mj-lt"/>
          <a:ea typeface="+mj-ea"/>
          <a:cs typeface="+mj-cs"/>
        </a:defRPr>
      </a:lvl1pPr>
      <a:lvl2pPr algn="ctr" rtl="0" fontAlgn="base">
        <a:spcBef>
          <a:spcPct val="0"/>
        </a:spcBef>
        <a:spcAft>
          <a:spcPct val="0"/>
        </a:spcAft>
        <a:defRPr sz="4400" b="1">
          <a:solidFill>
            <a:schemeClr val="tx2"/>
          </a:solidFill>
          <a:latin typeface="Candara" pitchFamily="34" charset="0"/>
        </a:defRPr>
      </a:lvl2pPr>
      <a:lvl3pPr algn="ctr" rtl="0" fontAlgn="base">
        <a:spcBef>
          <a:spcPct val="0"/>
        </a:spcBef>
        <a:spcAft>
          <a:spcPct val="0"/>
        </a:spcAft>
        <a:defRPr sz="4400" b="1">
          <a:solidFill>
            <a:schemeClr val="tx2"/>
          </a:solidFill>
          <a:latin typeface="Candara" pitchFamily="34" charset="0"/>
        </a:defRPr>
      </a:lvl3pPr>
      <a:lvl4pPr algn="ctr" rtl="0" fontAlgn="base">
        <a:spcBef>
          <a:spcPct val="0"/>
        </a:spcBef>
        <a:spcAft>
          <a:spcPct val="0"/>
        </a:spcAft>
        <a:defRPr sz="4400" b="1">
          <a:solidFill>
            <a:schemeClr val="tx2"/>
          </a:solidFill>
          <a:latin typeface="Candara" pitchFamily="34" charset="0"/>
        </a:defRPr>
      </a:lvl4pPr>
      <a:lvl5pPr algn="ctr" rtl="0" fontAlgn="base">
        <a:spcBef>
          <a:spcPct val="0"/>
        </a:spcBef>
        <a:spcAft>
          <a:spcPct val="0"/>
        </a:spcAft>
        <a:defRPr sz="4400" b="1">
          <a:solidFill>
            <a:schemeClr val="tx2"/>
          </a:solidFill>
          <a:latin typeface="Candara" pitchFamily="34" charset="0"/>
        </a:defRPr>
      </a:lvl5pPr>
      <a:lvl6pPr marL="457200" algn="ctr" rtl="0" fontAlgn="base">
        <a:spcBef>
          <a:spcPct val="0"/>
        </a:spcBef>
        <a:spcAft>
          <a:spcPct val="0"/>
        </a:spcAft>
        <a:defRPr sz="4400" b="1">
          <a:solidFill>
            <a:schemeClr val="tx2"/>
          </a:solidFill>
          <a:latin typeface="Candara" pitchFamily="34" charset="0"/>
        </a:defRPr>
      </a:lvl6pPr>
      <a:lvl7pPr marL="914400" algn="ctr" rtl="0" fontAlgn="base">
        <a:spcBef>
          <a:spcPct val="0"/>
        </a:spcBef>
        <a:spcAft>
          <a:spcPct val="0"/>
        </a:spcAft>
        <a:defRPr sz="4400" b="1">
          <a:solidFill>
            <a:schemeClr val="tx2"/>
          </a:solidFill>
          <a:latin typeface="Candara" pitchFamily="34" charset="0"/>
        </a:defRPr>
      </a:lvl7pPr>
      <a:lvl8pPr marL="1371600" algn="ctr" rtl="0" fontAlgn="base">
        <a:spcBef>
          <a:spcPct val="0"/>
        </a:spcBef>
        <a:spcAft>
          <a:spcPct val="0"/>
        </a:spcAft>
        <a:defRPr sz="4400" b="1">
          <a:solidFill>
            <a:schemeClr val="tx2"/>
          </a:solidFill>
          <a:latin typeface="Candara" pitchFamily="34" charset="0"/>
        </a:defRPr>
      </a:lvl8pPr>
      <a:lvl9pPr marL="1828800" algn="ctr" rtl="0" fontAlgn="base">
        <a:spcBef>
          <a:spcPct val="0"/>
        </a:spcBef>
        <a:spcAft>
          <a:spcPct val="0"/>
        </a:spcAft>
        <a:defRPr sz="4400" b="1">
          <a:solidFill>
            <a:schemeClr val="tx2"/>
          </a:solidFill>
          <a:latin typeface="Candara" pitchFamily="34" charset="0"/>
        </a:defRPr>
      </a:lvl9pPr>
    </p:titleStyle>
    <p:bodyStyle>
      <a:lvl1pPr marL="342900" indent="-342900" algn="l" rtl="0" fontAlgn="base">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fontAlgn="base">
        <a:spcBef>
          <a:spcPct val="20000"/>
        </a:spcBef>
        <a:spcAft>
          <a:spcPct val="0"/>
        </a:spcAft>
        <a:buFont typeface="Wingdings" pitchFamily="2" charset="2"/>
        <a:buChar char="Ø"/>
        <a:defRPr sz="2800">
          <a:solidFill>
            <a:schemeClr val="tx1"/>
          </a:solidFill>
          <a:latin typeface="+mn-lt"/>
        </a:defRPr>
      </a:lvl2pPr>
      <a:lvl3pPr marL="1143000" indent="-228600" algn="l" rtl="0" fontAlgn="base">
        <a:spcBef>
          <a:spcPct val="20000"/>
        </a:spcBef>
        <a:spcAft>
          <a:spcPct val="0"/>
        </a:spcAft>
        <a:buFont typeface="Wingdings" pitchFamily="2" charset="2"/>
        <a:buChar char="Ø"/>
        <a:defRPr sz="2400">
          <a:solidFill>
            <a:schemeClr val="tx1"/>
          </a:solidFill>
          <a:latin typeface="+mn-lt"/>
        </a:defRPr>
      </a:lvl3pPr>
      <a:lvl4pPr marL="1600200" indent="-228600" algn="l" rtl="0" fontAlgn="base">
        <a:spcBef>
          <a:spcPct val="20000"/>
        </a:spcBef>
        <a:spcAft>
          <a:spcPct val="0"/>
        </a:spcAft>
        <a:buFont typeface="Wingdings" pitchFamily="2" charset="2"/>
        <a:buChar char="Ø"/>
        <a:defRPr sz="2000">
          <a:solidFill>
            <a:schemeClr val="tx1"/>
          </a:solidFill>
          <a:latin typeface="+mn-lt"/>
        </a:defRPr>
      </a:lvl4pPr>
      <a:lvl5pPr marL="2057400" indent="-228600" algn="l" rtl="0" fontAlgn="base">
        <a:spcBef>
          <a:spcPct val="20000"/>
        </a:spcBef>
        <a:spcAft>
          <a:spcPct val="0"/>
        </a:spcAft>
        <a:buFont typeface="Wingdings" pitchFamily="2" charset="2"/>
        <a:buChar char="Ø"/>
        <a:defRPr sz="2000">
          <a:solidFill>
            <a:schemeClr val="tx1"/>
          </a:solidFill>
          <a:latin typeface="+mn-lt"/>
        </a:defRPr>
      </a:lvl5pPr>
      <a:lvl6pPr marL="2514600" indent="-228600" algn="l" rtl="0" fontAlgn="base">
        <a:spcBef>
          <a:spcPct val="20000"/>
        </a:spcBef>
        <a:spcAft>
          <a:spcPct val="0"/>
        </a:spcAft>
        <a:buFont typeface="Wingdings" pitchFamily="2" charset="2"/>
        <a:buChar char="Ø"/>
        <a:defRPr sz="2000">
          <a:solidFill>
            <a:schemeClr val="tx1"/>
          </a:solidFill>
          <a:latin typeface="+mn-lt"/>
        </a:defRPr>
      </a:lvl6pPr>
      <a:lvl7pPr marL="2971800" indent="-228600" algn="l" rtl="0" fontAlgn="base">
        <a:spcBef>
          <a:spcPct val="20000"/>
        </a:spcBef>
        <a:spcAft>
          <a:spcPct val="0"/>
        </a:spcAft>
        <a:buFont typeface="Wingdings" pitchFamily="2" charset="2"/>
        <a:buChar char="Ø"/>
        <a:defRPr sz="2000">
          <a:solidFill>
            <a:schemeClr val="tx1"/>
          </a:solidFill>
          <a:latin typeface="+mn-lt"/>
        </a:defRPr>
      </a:lvl7pPr>
      <a:lvl8pPr marL="3429000" indent="-228600" algn="l" rtl="0" fontAlgn="base">
        <a:spcBef>
          <a:spcPct val="20000"/>
        </a:spcBef>
        <a:spcAft>
          <a:spcPct val="0"/>
        </a:spcAft>
        <a:buFont typeface="Wingdings" pitchFamily="2" charset="2"/>
        <a:buChar char="Ø"/>
        <a:defRPr sz="2000">
          <a:solidFill>
            <a:schemeClr val="tx1"/>
          </a:solidFill>
          <a:latin typeface="+mn-lt"/>
        </a:defRPr>
      </a:lvl8pPr>
      <a:lvl9pPr marL="3886200" indent="-228600" algn="l" rtl="0" fontAlgn="base">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3074" name="Picture 2"/>
          <p:cNvPicPr>
            <a:picLocks noGrp="1" noChangeAspect="1" noChangeArrowheads="1"/>
          </p:cNvPicPr>
          <p:nvPr>
            <p:ph idx="1"/>
          </p:nvPr>
        </p:nvPicPr>
        <p:blipFill>
          <a:blip r:embed="rId3" cstate="print"/>
          <a:srcRect b="9091"/>
          <a:stretch>
            <a:fillRect/>
          </a:stretch>
        </p:blipFill>
        <p:spPr bwMode="auto">
          <a:xfrm>
            <a:off x="0" y="0"/>
            <a:ext cx="9144000" cy="6858000"/>
          </a:xfrm>
          <a:prstGeom prst="rect">
            <a:avLst/>
          </a:prstGeom>
          <a:noFill/>
          <a:ln w="9525">
            <a:noFill/>
            <a:miter lim="800000"/>
            <a:headEnd/>
            <a:tailEnd/>
          </a:ln>
          <a:effectLst/>
        </p:spPr>
      </p:pic>
      <p:sp>
        <p:nvSpPr>
          <p:cNvPr id="5" name="Rectangle 4"/>
          <p:cNvSpPr/>
          <p:nvPr/>
        </p:nvSpPr>
        <p:spPr>
          <a:xfrm>
            <a:off x="3733800" y="1143000"/>
            <a:ext cx="5249599" cy="1631216"/>
          </a:xfrm>
          <a:prstGeom prst="rect">
            <a:avLst/>
          </a:prstGeom>
        </p:spPr>
        <p:txBody>
          <a:bodyPr wrap="square">
            <a:spAutoFit/>
          </a:bodyPr>
          <a:lstStyle/>
          <a:p>
            <a:r>
              <a:rPr lang="en-US" sz="5000" dirty="0" smtClean="0">
                <a:latin typeface="Candara" pitchFamily="34" charset="0"/>
              </a:rPr>
              <a:t>High Flow Dose Controller</a:t>
            </a:r>
            <a:endParaRPr lang="en-US" sz="5000" dirty="0">
              <a:latin typeface="Candara" pitchFamily="34" charset="0"/>
            </a:endParaRPr>
          </a:p>
        </p:txBody>
      </p:sp>
      <p:pic>
        <p:nvPicPr>
          <p:cNvPr id="6" name="Picture 6" descr="a"/>
          <p:cNvPicPr>
            <a:picLocks noChangeAspect="1" noChangeArrowheads="1"/>
          </p:cNvPicPr>
          <p:nvPr/>
        </p:nvPicPr>
        <p:blipFill>
          <a:blip r:embed="rId4" cstate="print"/>
          <a:srcRect r="4546"/>
          <a:stretch>
            <a:fillRect/>
          </a:stretch>
        </p:blipFill>
        <p:spPr bwMode="auto">
          <a:xfrm>
            <a:off x="0" y="6148388"/>
            <a:ext cx="1981200" cy="709612"/>
          </a:xfrm>
          <a:prstGeom prst="rect">
            <a:avLst/>
          </a:prstGeom>
          <a:noFill/>
          <a:ln w="9525">
            <a:noFill/>
            <a:miter lim="800000"/>
            <a:headEnd/>
            <a:tailEnd/>
          </a:ln>
        </p:spPr>
      </p:pic>
      <p:pic>
        <p:nvPicPr>
          <p:cNvPr id="7" name="Picture 6" descr="b"/>
          <p:cNvPicPr>
            <a:picLocks noChangeAspect="1" noChangeArrowheads="1"/>
          </p:cNvPicPr>
          <p:nvPr/>
        </p:nvPicPr>
        <p:blipFill>
          <a:blip r:embed="rId5"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Low Plant Level</a:t>
            </a:r>
            <a:endParaRPr lang="en-US" dirty="0"/>
          </a:p>
        </p:txBody>
      </p:sp>
      <p:pic>
        <p:nvPicPr>
          <p:cNvPr id="27650" name="Picture 2"/>
          <p:cNvPicPr>
            <a:picLocks noGrp="1" noChangeAspect="1" noChangeArrowheads="1"/>
          </p:cNvPicPr>
          <p:nvPr>
            <p:ph idx="1"/>
          </p:nvPr>
        </p:nvPicPr>
        <p:blipFill>
          <a:blip r:embed="rId3"/>
          <a:srcRect/>
          <a:stretch>
            <a:fillRect/>
          </a:stretch>
        </p:blipFill>
        <p:spPr bwMode="auto">
          <a:xfrm>
            <a:off x="228600" y="1524000"/>
            <a:ext cx="5495689" cy="5105400"/>
          </a:xfrm>
          <a:prstGeom prst="rect">
            <a:avLst/>
          </a:prstGeom>
          <a:noFill/>
          <a:ln w="9525">
            <a:noFill/>
            <a:miter lim="800000"/>
            <a:headEnd/>
            <a:tailEnd/>
          </a:ln>
          <a:effectLst/>
        </p:spPr>
      </p:pic>
      <p:sp>
        <p:nvSpPr>
          <p:cNvPr id="4" name="Rectangle 3"/>
          <p:cNvSpPr/>
          <p:nvPr/>
        </p:nvSpPr>
        <p:spPr>
          <a:xfrm>
            <a:off x="6477000" y="6096000"/>
            <a:ext cx="2270173" cy="461665"/>
          </a:xfrm>
          <a:prstGeom prst="rect">
            <a:avLst/>
          </a:prstGeom>
        </p:spPr>
        <p:txBody>
          <a:bodyPr wrap="none">
            <a:spAutoFit/>
          </a:bodyPr>
          <a:lstStyle/>
          <a:p>
            <a:r>
              <a:rPr lang="en-US" sz="2400" dirty="0" smtClean="0"/>
              <a:t>To Flocculator</a:t>
            </a:r>
            <a:endParaRPr lang="en-US" sz="2400" dirty="0"/>
          </a:p>
        </p:txBody>
      </p:sp>
      <p:sp>
        <p:nvSpPr>
          <p:cNvPr id="5" name="Right Arrow 4"/>
          <p:cNvSpPr/>
          <p:nvPr/>
        </p:nvSpPr>
        <p:spPr bwMode="auto">
          <a:xfrm>
            <a:off x="5181600" y="5943600"/>
            <a:ext cx="1066800" cy="733663"/>
          </a:xfrm>
          <a:prstGeom prst="rightArrow">
            <a:avLst/>
          </a:prstGeom>
          <a:solidFill>
            <a:schemeClr val="accent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Metering Ball Valve</a:t>
            </a:r>
            <a:endParaRPr lang="en-US" dirty="0"/>
          </a:p>
        </p:txBody>
      </p:sp>
      <p:pic>
        <p:nvPicPr>
          <p:cNvPr id="23554" name="Picture 2"/>
          <p:cNvPicPr>
            <a:picLocks noGrp="1" noChangeAspect="1" noChangeArrowheads="1"/>
          </p:cNvPicPr>
          <p:nvPr>
            <p:ph idx="1"/>
          </p:nvPr>
        </p:nvPicPr>
        <p:blipFill>
          <a:blip r:embed="rId3"/>
          <a:srcRect t="17814" r="2834" b="20648"/>
          <a:stretch>
            <a:fillRect/>
          </a:stretch>
        </p:blipFill>
        <p:spPr bwMode="auto">
          <a:xfrm>
            <a:off x="1219200" y="1752600"/>
            <a:ext cx="6701588" cy="4244339"/>
          </a:xfrm>
          <a:prstGeom prst="rect">
            <a:avLst/>
          </a:prstGeom>
          <a:noFill/>
          <a:ln w="9525">
            <a:noFill/>
            <a:miter lim="800000"/>
            <a:headEnd/>
            <a:tailEnd/>
          </a:ln>
          <a:effectLst/>
        </p:spPr>
      </p:pic>
      <p:sp>
        <p:nvSpPr>
          <p:cNvPr id="5" name="Rectangle 4"/>
          <p:cNvSpPr/>
          <p:nvPr/>
        </p:nvSpPr>
        <p:spPr>
          <a:xfrm>
            <a:off x="4343400" y="6324600"/>
            <a:ext cx="4567276" cy="369332"/>
          </a:xfrm>
          <a:prstGeom prst="rect">
            <a:avLst/>
          </a:prstGeom>
        </p:spPr>
        <p:txBody>
          <a:bodyPr wrap="none">
            <a:spAutoFit/>
          </a:bodyPr>
          <a:lstStyle/>
          <a:p>
            <a:r>
              <a:rPr lang="en-US" dirty="0" smtClean="0"/>
              <a:t>Photo courtesy of George Fischer Mfg.</a:t>
            </a:r>
            <a:endParaRPr lang="en-US" dirty="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 Flow Dose Controller</a:t>
            </a:r>
            <a:endParaRPr lang="en-US" dirty="0"/>
          </a:p>
        </p:txBody>
      </p:sp>
      <p:pic>
        <p:nvPicPr>
          <p:cNvPr id="24581" name="Picture 5"/>
          <p:cNvPicPr>
            <a:picLocks noGrp="1" noChangeAspect="1" noChangeArrowheads="1"/>
          </p:cNvPicPr>
          <p:nvPr>
            <p:ph idx="1"/>
          </p:nvPr>
        </p:nvPicPr>
        <p:blipFill>
          <a:blip r:embed="rId3"/>
          <a:srcRect/>
          <a:stretch>
            <a:fillRect/>
          </a:stretch>
        </p:blipFill>
        <p:spPr bwMode="auto">
          <a:xfrm>
            <a:off x="533400" y="1600200"/>
            <a:ext cx="5418425" cy="5029200"/>
          </a:xfrm>
          <a:prstGeom prst="rect">
            <a:avLst/>
          </a:prstGeom>
          <a:noFill/>
          <a:ln w="9525">
            <a:noFill/>
            <a:miter lim="800000"/>
            <a:headEnd/>
            <a:tailEnd/>
          </a:ln>
          <a:effectLst/>
        </p:spPr>
      </p:pic>
      <p:sp>
        <p:nvSpPr>
          <p:cNvPr id="4" name="TextBox 3"/>
          <p:cNvSpPr txBox="1"/>
          <p:nvPr/>
        </p:nvSpPr>
        <p:spPr>
          <a:xfrm>
            <a:off x="6477000" y="6096000"/>
            <a:ext cx="2362199" cy="461665"/>
          </a:xfrm>
          <a:prstGeom prst="rect">
            <a:avLst/>
          </a:prstGeom>
          <a:noFill/>
        </p:spPr>
        <p:txBody>
          <a:bodyPr wrap="square" rtlCol="0">
            <a:spAutoFit/>
          </a:bodyPr>
          <a:lstStyle/>
          <a:p>
            <a:r>
              <a:rPr lang="en-US" sz="2400" dirty="0" smtClean="0"/>
              <a:t>To Flocculator</a:t>
            </a:r>
            <a:endParaRPr lang="en-US" sz="2400" dirty="0"/>
          </a:p>
        </p:txBody>
      </p:sp>
      <p:sp>
        <p:nvSpPr>
          <p:cNvPr id="5" name="Right Arrow 4"/>
          <p:cNvSpPr/>
          <p:nvPr/>
        </p:nvSpPr>
        <p:spPr bwMode="auto">
          <a:xfrm>
            <a:off x="5334000" y="5943600"/>
            <a:ext cx="1066800" cy="733663"/>
          </a:xfrm>
          <a:prstGeom prst="rightArrow">
            <a:avLst/>
          </a:prstGeom>
          <a:solidFill>
            <a:schemeClr val="accent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Tree>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1026" name="Picture 2" descr="C:\Users\mkh62\AppData\Local\Temp\490.JPG"/>
          <p:cNvPicPr>
            <a:picLocks noGrp="1" noChangeAspect="1" noChangeArrowheads="1"/>
          </p:cNvPicPr>
          <p:nvPr>
            <p:ph idx="1"/>
          </p:nvPr>
        </p:nvPicPr>
        <p:blipFill>
          <a:blip r:embed="rId3" cstate="print"/>
          <a:srcRect/>
          <a:stretch>
            <a:fillRect/>
          </a:stretch>
        </p:blipFill>
        <p:spPr bwMode="auto">
          <a:xfrm>
            <a:off x="0" y="0"/>
            <a:ext cx="9144000" cy="6858000"/>
          </a:xfrm>
          <a:prstGeom prst="rect">
            <a:avLst/>
          </a:prstGeom>
          <a:noFill/>
        </p:spPr>
      </p:pic>
      <p:pic>
        <p:nvPicPr>
          <p:cNvPr id="5" name="Picture 6" descr="a"/>
          <p:cNvPicPr>
            <a:picLocks noChangeAspect="1" noChangeArrowheads="1"/>
          </p:cNvPicPr>
          <p:nvPr/>
        </p:nvPicPr>
        <p:blipFill>
          <a:blip r:embed="rId4" cstate="print"/>
          <a:srcRect r="4546"/>
          <a:stretch>
            <a:fillRect/>
          </a:stretch>
        </p:blipFill>
        <p:spPr bwMode="auto">
          <a:xfrm>
            <a:off x="0" y="6300788"/>
            <a:ext cx="1981200" cy="557212"/>
          </a:xfrm>
          <a:prstGeom prst="rect">
            <a:avLst/>
          </a:prstGeom>
          <a:noFill/>
          <a:ln w="9525">
            <a:noFill/>
            <a:miter lim="800000"/>
            <a:headEnd/>
            <a:tailEnd/>
          </a:ln>
        </p:spPr>
      </p:pic>
      <p:pic>
        <p:nvPicPr>
          <p:cNvPr id="6" name="Picture 5" descr="b"/>
          <p:cNvPicPr>
            <a:picLocks noChangeAspect="1" noChangeArrowheads="1"/>
          </p:cNvPicPr>
          <p:nvPr/>
        </p:nvPicPr>
        <p:blipFill>
          <a:blip r:embed="rId5" cstate="print"/>
          <a:srcRect/>
          <a:stretch>
            <a:fillRect/>
          </a:stretch>
        </p:blipFill>
        <p:spPr bwMode="auto">
          <a:xfrm>
            <a:off x="7209971" y="6283098"/>
            <a:ext cx="1934029" cy="574902"/>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Getting Colloids to Settle </a:t>
            </a:r>
            <a:endParaRPr lang="en-US" dirty="0"/>
          </a:p>
        </p:txBody>
      </p:sp>
      <p:pic>
        <p:nvPicPr>
          <p:cNvPr id="1026" name="Picture 2"/>
          <p:cNvPicPr>
            <a:picLocks noGrp="1" noChangeAspect="1" noChangeArrowheads="1"/>
          </p:cNvPicPr>
          <p:nvPr>
            <p:ph idx="1"/>
          </p:nvPr>
        </p:nvPicPr>
        <p:blipFill>
          <a:blip r:embed="rId3"/>
          <a:stretch>
            <a:fillRect/>
          </a:stretch>
        </p:blipFill>
        <p:spPr bwMode="auto">
          <a:xfrm>
            <a:off x="228600" y="2438400"/>
            <a:ext cx="3186768" cy="3276599"/>
          </a:xfrm>
          <a:prstGeom prst="rect">
            <a:avLst/>
          </a:prstGeom>
          <a:noFill/>
          <a:ln w="9525">
            <a:noFill/>
            <a:miter lim="800000"/>
            <a:headEnd/>
            <a:tailEnd/>
          </a:ln>
          <a:effectLst/>
        </p:spPr>
      </p:pic>
      <p:pic>
        <p:nvPicPr>
          <p:cNvPr id="2" name="Picture 2"/>
          <p:cNvPicPr>
            <a:picLocks noChangeAspect="1" noChangeArrowheads="1"/>
          </p:cNvPicPr>
          <p:nvPr/>
        </p:nvPicPr>
        <p:blipFill>
          <a:blip r:embed="rId4"/>
          <a:srcRect/>
          <a:stretch>
            <a:fillRect/>
          </a:stretch>
        </p:blipFill>
        <p:spPr bwMode="auto">
          <a:xfrm>
            <a:off x="3505200" y="1828800"/>
            <a:ext cx="5486400" cy="411480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Aluminum Salt as a Coagulant</a:t>
            </a:r>
            <a:endParaRPr lang="en-US" dirty="0"/>
          </a:p>
        </p:txBody>
      </p:sp>
      <p:pic>
        <p:nvPicPr>
          <p:cNvPr id="4" name="Picture 2"/>
          <p:cNvPicPr>
            <a:picLocks noGrp="1" noChangeAspect="1" noChangeArrowheads="1"/>
          </p:cNvPicPr>
          <p:nvPr>
            <p:ph idx="1"/>
          </p:nvPr>
        </p:nvPicPr>
        <p:blipFill>
          <a:blip r:embed="rId3"/>
          <a:srcRect/>
          <a:stretch>
            <a:fillRect/>
          </a:stretch>
        </p:blipFill>
        <p:spPr bwMode="auto">
          <a:xfrm>
            <a:off x="609600" y="2286000"/>
            <a:ext cx="3124200" cy="2905506"/>
          </a:xfrm>
          <a:prstGeom prst="rect">
            <a:avLst/>
          </a:prstGeom>
          <a:noFill/>
          <a:ln w="9525">
            <a:noFill/>
            <a:miter lim="800000"/>
            <a:headEnd/>
            <a:tailEnd/>
          </a:ln>
          <a:effectLst/>
        </p:spPr>
      </p:pic>
      <p:sp>
        <p:nvSpPr>
          <p:cNvPr id="3074" name="Rectangle 2"/>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3076"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075" name="Picture 3"/>
          <p:cNvPicPr>
            <a:picLocks noChangeAspect="1" noChangeArrowheads="1"/>
          </p:cNvPicPr>
          <p:nvPr/>
        </p:nvPicPr>
        <p:blipFill>
          <a:blip r:embed="rId4">
            <a:clrChange>
              <a:clrFrom>
                <a:srgbClr val="FFFFFF"/>
              </a:clrFrom>
              <a:clrTo>
                <a:srgbClr val="FFFFFF">
                  <a:alpha val="0"/>
                </a:srgbClr>
              </a:clrTo>
            </a:clrChange>
          </a:blip>
          <a:srcRect/>
          <a:stretch>
            <a:fillRect/>
          </a:stretch>
        </p:blipFill>
        <p:spPr bwMode="auto">
          <a:xfrm>
            <a:off x="5257800" y="5410200"/>
            <a:ext cx="2895600" cy="619125"/>
          </a:xfrm>
          <a:prstGeom prst="rect">
            <a:avLst/>
          </a:prstGeom>
          <a:noFill/>
        </p:spPr>
      </p:pic>
      <p:sp>
        <p:nvSpPr>
          <p:cNvPr id="3078" name="Rectangle 6"/>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pic>
        <p:nvPicPr>
          <p:cNvPr id="3077" name="Picture 5"/>
          <p:cNvPicPr>
            <a:picLocks noChangeAspect="1" noChangeArrowheads="1"/>
          </p:cNvPicPr>
          <p:nvPr/>
        </p:nvPicPr>
        <p:blipFill>
          <a:blip r:embed="rId5">
            <a:clrChange>
              <a:clrFrom>
                <a:srgbClr val="FFFFFF"/>
              </a:clrFrom>
              <a:clrTo>
                <a:srgbClr val="FFFFFF">
                  <a:alpha val="0"/>
                </a:srgbClr>
              </a:clrTo>
            </a:clrChange>
          </a:blip>
          <a:srcRect/>
          <a:stretch>
            <a:fillRect/>
          </a:stretch>
        </p:blipFill>
        <p:spPr bwMode="auto">
          <a:xfrm>
            <a:off x="1447800" y="5486400"/>
            <a:ext cx="1800225" cy="619125"/>
          </a:xfrm>
          <a:prstGeom prst="rect">
            <a:avLst/>
          </a:prstGeom>
          <a:noFill/>
        </p:spPr>
      </p:pic>
      <p:sp>
        <p:nvSpPr>
          <p:cNvPr id="3080" name="Rectangle 8"/>
          <p:cNvSpPr>
            <a:spLocks noChangeArrowheads="1"/>
          </p:cNvSpPr>
          <p:nvPr/>
        </p:nvSpPr>
        <p:spPr bwMode="auto">
          <a:xfrm>
            <a:off x="1295400" y="1600200"/>
            <a:ext cx="1600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Alum</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3081" name="Rectangle 9"/>
          <p:cNvSpPr>
            <a:spLocks noChangeArrowheads="1"/>
          </p:cNvSpPr>
          <p:nvPr/>
        </p:nvSpPr>
        <p:spPr bwMode="auto">
          <a:xfrm>
            <a:off x="6096000" y="1524000"/>
            <a:ext cx="1143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0" i="1" u="none" strike="noStrike" cap="none" normalizeH="0" baseline="0" dirty="0" smtClean="0">
                <a:ln>
                  <a:noFill/>
                </a:ln>
                <a:solidFill>
                  <a:schemeClr val="tx1"/>
                </a:solidFill>
                <a:effectLst/>
                <a:latin typeface="Cambria" pitchFamily="18" charset="0"/>
                <a:ea typeface="Calibri" pitchFamily="34" charset="0"/>
                <a:cs typeface="Times New Roman" pitchFamily="18" charset="0"/>
              </a:rPr>
              <a:t>PAC</a:t>
            </a:r>
            <a:endParaRPr kumimoji="0" 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7" name="TextBox 16"/>
          <p:cNvSpPr txBox="1"/>
          <p:nvPr/>
        </p:nvSpPr>
        <p:spPr>
          <a:xfrm>
            <a:off x="5745313" y="6488668"/>
            <a:ext cx="3398687" cy="369332"/>
          </a:xfrm>
          <a:prstGeom prst="rect">
            <a:avLst/>
          </a:prstGeom>
          <a:noFill/>
        </p:spPr>
        <p:txBody>
          <a:bodyPr wrap="none" rtlCol="0">
            <a:spAutoFit/>
          </a:bodyPr>
          <a:lstStyle/>
          <a:p>
            <a:r>
              <a:rPr lang="en-US" dirty="0" smtClean="0"/>
              <a:t>Photos courtesy of Wikipedia</a:t>
            </a:r>
            <a:endParaRPr lang="en-US" dirty="0"/>
          </a:p>
        </p:txBody>
      </p:sp>
      <p:pic>
        <p:nvPicPr>
          <p:cNvPr id="3083" name="Picture 11"/>
          <p:cNvPicPr>
            <a:picLocks noChangeAspect="1" noChangeArrowheads="1"/>
          </p:cNvPicPr>
          <p:nvPr/>
        </p:nvPicPr>
        <p:blipFill>
          <a:blip r:embed="rId6"/>
          <a:srcRect/>
          <a:stretch>
            <a:fillRect/>
          </a:stretch>
        </p:blipFill>
        <p:spPr bwMode="auto">
          <a:xfrm>
            <a:off x="4724400" y="2362200"/>
            <a:ext cx="3086100" cy="2839212"/>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Modern Coagulant Metering </a:t>
            </a:r>
            <a:endParaRPr lang="en-US" dirty="0"/>
          </a:p>
        </p:txBody>
      </p:sp>
      <p:pic>
        <p:nvPicPr>
          <p:cNvPr id="20485" name="Picture 5"/>
          <p:cNvPicPr>
            <a:picLocks noChangeAspect="1" noChangeArrowheads="1"/>
          </p:cNvPicPr>
          <p:nvPr/>
        </p:nvPicPr>
        <p:blipFill>
          <a:blip r:embed="rId3"/>
          <a:srcRect/>
          <a:stretch>
            <a:fillRect/>
          </a:stretch>
        </p:blipFill>
        <p:spPr bwMode="auto">
          <a:xfrm>
            <a:off x="4267200" y="1828800"/>
            <a:ext cx="4119562" cy="4119562"/>
          </a:xfrm>
          <a:prstGeom prst="rect">
            <a:avLst/>
          </a:prstGeom>
          <a:noFill/>
          <a:ln w="9525">
            <a:noFill/>
            <a:miter lim="800000"/>
            <a:headEnd/>
            <a:tailEnd/>
          </a:ln>
          <a:effectLst/>
        </p:spPr>
      </p:pic>
      <p:pic>
        <p:nvPicPr>
          <p:cNvPr id="20486" name="Picture 6"/>
          <p:cNvPicPr>
            <a:picLocks noGrp="1" noChangeAspect="1" noChangeArrowheads="1"/>
          </p:cNvPicPr>
          <p:nvPr>
            <p:ph idx="1"/>
          </p:nvPr>
        </p:nvPicPr>
        <p:blipFill>
          <a:blip r:embed="rId4"/>
          <a:srcRect/>
          <a:stretch>
            <a:fillRect/>
          </a:stretch>
        </p:blipFill>
        <p:spPr bwMode="auto">
          <a:xfrm>
            <a:off x="685800" y="1828800"/>
            <a:ext cx="3673929" cy="3657600"/>
          </a:xfrm>
          <a:prstGeom prst="rect">
            <a:avLst/>
          </a:prstGeom>
          <a:noFill/>
          <a:ln w="9525">
            <a:noFill/>
            <a:miter lim="800000"/>
            <a:headEnd/>
            <a:tailEnd/>
          </a:ln>
          <a:effectLst/>
        </p:spPr>
      </p:pic>
      <p:sp>
        <p:nvSpPr>
          <p:cNvPr id="10" name="Rectangle 9"/>
          <p:cNvSpPr/>
          <p:nvPr/>
        </p:nvSpPr>
        <p:spPr>
          <a:xfrm>
            <a:off x="4343400" y="6324600"/>
            <a:ext cx="4604146" cy="369332"/>
          </a:xfrm>
          <a:prstGeom prst="rect">
            <a:avLst/>
          </a:prstGeom>
        </p:spPr>
        <p:txBody>
          <a:bodyPr wrap="none">
            <a:spAutoFit/>
          </a:bodyPr>
          <a:lstStyle/>
          <a:p>
            <a:r>
              <a:rPr lang="en-US" dirty="0" smtClean="0"/>
              <a:t>Photos courtesy of </a:t>
            </a:r>
            <a:r>
              <a:rPr lang="en-US" dirty="0" err="1" smtClean="0"/>
              <a:t>MetCon</a:t>
            </a:r>
            <a:r>
              <a:rPr lang="en-US" dirty="0" smtClean="0"/>
              <a:t> Engineering</a:t>
            </a:r>
            <a:endParaRPr lang="en-US" dirty="0"/>
          </a:p>
        </p:txBody>
      </p:sp>
    </p:spTree>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Simple Flow Control</a:t>
            </a:r>
            <a:endParaRPr lang="en-US" dirty="0"/>
          </a:p>
        </p:txBody>
      </p:sp>
      <p:pic>
        <p:nvPicPr>
          <p:cNvPr id="6" name="Picture 1"/>
          <p:cNvPicPr>
            <a:picLocks noGrp="1" noChangeAspect="1" noChangeArrowheads="1"/>
          </p:cNvPicPr>
          <p:nvPr>
            <p:ph idx="1"/>
          </p:nvPr>
        </p:nvPicPr>
        <p:blipFill>
          <a:blip r:embed="rId3" cstate="screen"/>
          <a:srcRect/>
          <a:stretch>
            <a:fillRect/>
          </a:stretch>
        </p:blipFill>
        <p:spPr bwMode="auto">
          <a:xfrm>
            <a:off x="381000" y="1524000"/>
            <a:ext cx="3791803" cy="5151633"/>
          </a:xfrm>
          <a:prstGeom prst="rect">
            <a:avLst/>
          </a:prstGeom>
          <a:noFill/>
          <a:ln w="9525">
            <a:noFill/>
            <a:miter lim="800000"/>
            <a:headEnd/>
            <a:tailEnd/>
          </a:ln>
        </p:spPr>
      </p:pic>
      <p:sp>
        <p:nvSpPr>
          <p:cNvPr id="7" name="Rectangle 6"/>
          <p:cNvSpPr/>
          <p:nvPr/>
        </p:nvSpPr>
        <p:spPr>
          <a:xfrm>
            <a:off x="5562600" y="6324600"/>
            <a:ext cx="3541354" cy="369332"/>
          </a:xfrm>
          <a:prstGeom prst="rect">
            <a:avLst/>
          </a:prstGeom>
        </p:spPr>
        <p:txBody>
          <a:bodyPr wrap="none">
            <a:spAutoFit/>
          </a:bodyPr>
          <a:lstStyle/>
          <a:p>
            <a:r>
              <a:rPr lang="en-US" dirty="0" smtClean="0"/>
              <a:t>Photo courtesy of AguaClara</a:t>
            </a:r>
            <a:endParaRPr lang="en-US" dirty="0"/>
          </a:p>
        </p:txBody>
      </p:sp>
      <p:sp>
        <p:nvSpPr>
          <p:cNvPr id="8" name="TextBox 7"/>
          <p:cNvSpPr txBox="1"/>
          <p:nvPr/>
        </p:nvSpPr>
        <p:spPr>
          <a:xfrm>
            <a:off x="4572000" y="1981200"/>
            <a:ext cx="4191000" cy="3416320"/>
          </a:xfrm>
          <a:prstGeom prst="rect">
            <a:avLst/>
          </a:prstGeom>
          <a:noFill/>
        </p:spPr>
        <p:txBody>
          <a:bodyPr wrap="square" rtlCol="0">
            <a:spAutoFit/>
          </a:bodyPr>
          <a:lstStyle/>
          <a:p>
            <a:pPr>
              <a:buFont typeface="Arial" pitchFamily="34" charset="0"/>
              <a:buChar char="•"/>
            </a:pPr>
            <a:r>
              <a:rPr lang="en-US" sz="2400" dirty="0" smtClean="0"/>
              <a:t> Utilizes head loss through small tube for flow control</a:t>
            </a:r>
          </a:p>
          <a:p>
            <a:pPr>
              <a:buFont typeface="Arial" pitchFamily="34" charset="0"/>
              <a:buChar char="•"/>
            </a:pPr>
            <a:r>
              <a:rPr lang="en-US" sz="2400" dirty="0" smtClean="0"/>
              <a:t>Perfect for low flow conditions</a:t>
            </a:r>
          </a:p>
          <a:p>
            <a:pPr>
              <a:buFont typeface="Arial" pitchFamily="34" charset="0"/>
              <a:buChar char="•"/>
            </a:pPr>
            <a:r>
              <a:rPr lang="en-US" sz="2400" dirty="0" smtClean="0"/>
              <a:t>Well received by plant operators </a:t>
            </a:r>
          </a:p>
          <a:p>
            <a:pPr>
              <a:buFont typeface="Arial" pitchFamily="34" charset="0"/>
              <a:buChar char="•"/>
            </a:pPr>
            <a:r>
              <a:rPr lang="en-US" sz="2400" dirty="0" smtClean="0"/>
              <a:t>Manually adjusted by operator</a:t>
            </a:r>
          </a:p>
          <a:p>
            <a:pPr>
              <a:buFont typeface="Arial" pitchFamily="34" charset="0"/>
              <a:buChar char="•"/>
            </a:pPr>
            <a:endParaRPr lang="en-US" sz="2400" dirty="0"/>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Coupling with Plant Flow</a:t>
            </a:r>
            <a:endParaRPr lang="en-US" dirty="0"/>
          </a:p>
        </p:txBody>
      </p:sp>
      <p:sp>
        <p:nvSpPr>
          <p:cNvPr id="6" name="TextBox 5"/>
          <p:cNvSpPr txBox="1"/>
          <p:nvPr/>
        </p:nvSpPr>
        <p:spPr>
          <a:xfrm>
            <a:off x="4876800" y="1752600"/>
            <a:ext cx="3962400" cy="461665"/>
          </a:xfrm>
          <a:prstGeom prst="rect">
            <a:avLst/>
          </a:prstGeom>
          <a:noFill/>
        </p:spPr>
        <p:txBody>
          <a:bodyPr wrap="square" rtlCol="0">
            <a:spAutoFit/>
          </a:bodyPr>
          <a:lstStyle/>
          <a:p>
            <a:pPr>
              <a:buFont typeface="Arial" pitchFamily="34" charset="0"/>
              <a:buChar char="•"/>
            </a:pPr>
            <a:r>
              <a:rPr lang="en-US" sz="2400" dirty="0" smtClean="0"/>
              <a:t> </a:t>
            </a:r>
            <a:endParaRPr lang="en-US" sz="2400" dirty="0"/>
          </a:p>
        </p:txBody>
      </p:sp>
      <p:pic>
        <p:nvPicPr>
          <p:cNvPr id="2050" name="Picture 2" descr="C:\Users\mkh62\AppData\Local\Temp\705.JPG"/>
          <p:cNvPicPr>
            <a:picLocks noGrp="1" noChangeAspect="1" noChangeArrowheads="1"/>
          </p:cNvPicPr>
          <p:nvPr>
            <p:ph idx="1"/>
          </p:nvPr>
        </p:nvPicPr>
        <p:blipFill>
          <a:blip r:embed="rId3" cstate="print"/>
          <a:srcRect/>
          <a:stretch>
            <a:fillRect/>
          </a:stretch>
        </p:blipFill>
        <p:spPr bwMode="auto">
          <a:xfrm>
            <a:off x="1219200" y="1600200"/>
            <a:ext cx="6705600" cy="5029200"/>
          </a:xfrm>
          <a:prstGeom prst="rect">
            <a:avLst/>
          </a:prstGeom>
          <a:noFill/>
        </p:spPr>
      </p:pic>
    </p:spTree>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Non-Linear Dose Controller</a:t>
            </a:r>
            <a:endParaRPr lang="en-US" dirty="0"/>
          </a:p>
        </p:txBody>
      </p:sp>
      <p:pic>
        <p:nvPicPr>
          <p:cNvPr id="21506" name="Picture 2"/>
          <p:cNvPicPr>
            <a:picLocks noGrp="1" noChangeAspect="1" noChangeArrowheads="1"/>
          </p:cNvPicPr>
          <p:nvPr>
            <p:ph idx="1"/>
          </p:nvPr>
        </p:nvPicPr>
        <p:blipFill>
          <a:blip r:embed="rId3"/>
          <a:srcRect/>
          <a:stretch>
            <a:fillRect/>
          </a:stretch>
        </p:blipFill>
        <p:spPr bwMode="auto">
          <a:xfrm>
            <a:off x="1600200" y="1752600"/>
            <a:ext cx="6248400" cy="4686299"/>
          </a:xfrm>
          <a:prstGeom prst="rect">
            <a:avLst/>
          </a:prstGeom>
          <a:noFill/>
          <a:ln w="9525">
            <a:noFill/>
            <a:miter lim="800000"/>
            <a:headEnd/>
            <a:tailEnd/>
          </a:ln>
          <a:effectLst/>
        </p:spPr>
      </p:pic>
      <p:sp>
        <p:nvSpPr>
          <p:cNvPr id="5" name="Rectangle 4"/>
          <p:cNvSpPr/>
          <p:nvPr/>
        </p:nvSpPr>
        <p:spPr>
          <a:xfrm>
            <a:off x="5602646" y="6488668"/>
            <a:ext cx="3541354" cy="369332"/>
          </a:xfrm>
          <a:prstGeom prst="rect">
            <a:avLst/>
          </a:prstGeom>
        </p:spPr>
        <p:txBody>
          <a:bodyPr wrap="none">
            <a:spAutoFit/>
          </a:bodyPr>
          <a:lstStyle/>
          <a:p>
            <a:r>
              <a:rPr lang="en-US" dirty="0" smtClean="0"/>
              <a:t>Photos courtesy of AguaClara</a:t>
            </a:r>
            <a:endParaRPr lang="en-US"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Variable Orifice – Needle Valve</a:t>
            </a:r>
            <a:endParaRPr lang="en-US" dirty="0"/>
          </a:p>
        </p:txBody>
      </p:sp>
      <p:pic>
        <p:nvPicPr>
          <p:cNvPr id="22533" name="Picture 5"/>
          <p:cNvPicPr>
            <a:picLocks noGrp="1" noChangeAspect="1" noChangeArrowheads="1"/>
          </p:cNvPicPr>
          <p:nvPr>
            <p:ph idx="1"/>
          </p:nvPr>
        </p:nvPicPr>
        <p:blipFill>
          <a:blip r:embed="rId3"/>
          <a:srcRect/>
          <a:stretch>
            <a:fillRect/>
          </a:stretch>
        </p:blipFill>
        <p:spPr bwMode="auto">
          <a:xfrm>
            <a:off x="4724400" y="1752600"/>
            <a:ext cx="3431381" cy="4146757"/>
          </a:xfrm>
          <a:prstGeom prst="rect">
            <a:avLst/>
          </a:prstGeom>
          <a:noFill/>
          <a:ln w="9525">
            <a:noFill/>
            <a:miter lim="800000"/>
            <a:headEnd/>
            <a:tailEnd/>
          </a:ln>
          <a:effectLst/>
        </p:spPr>
      </p:pic>
      <p:pic>
        <p:nvPicPr>
          <p:cNvPr id="22534" name="Picture 6"/>
          <p:cNvPicPr>
            <a:picLocks noChangeAspect="1" noChangeArrowheads="1"/>
          </p:cNvPicPr>
          <p:nvPr/>
        </p:nvPicPr>
        <p:blipFill>
          <a:blip r:embed="rId4"/>
          <a:srcRect l="31561" t="47849" r="34841" b="14675"/>
          <a:stretch>
            <a:fillRect/>
          </a:stretch>
        </p:blipFill>
        <p:spPr bwMode="auto">
          <a:xfrm>
            <a:off x="228600" y="1676400"/>
            <a:ext cx="3352800" cy="4673600"/>
          </a:xfrm>
          <a:prstGeom prst="rect">
            <a:avLst/>
          </a:prstGeom>
          <a:noFill/>
          <a:ln w="9525">
            <a:noFill/>
            <a:miter lim="800000"/>
            <a:headEnd/>
            <a:tailEnd/>
          </a:ln>
          <a:effectLst/>
        </p:spPr>
      </p:pic>
      <p:sp>
        <p:nvSpPr>
          <p:cNvPr id="9" name="Rectangle 8"/>
          <p:cNvSpPr/>
          <p:nvPr/>
        </p:nvSpPr>
        <p:spPr>
          <a:xfrm>
            <a:off x="5334000" y="6324600"/>
            <a:ext cx="3531736" cy="369332"/>
          </a:xfrm>
          <a:prstGeom prst="rect">
            <a:avLst/>
          </a:prstGeom>
        </p:spPr>
        <p:txBody>
          <a:bodyPr wrap="none">
            <a:spAutoFit/>
          </a:bodyPr>
          <a:lstStyle/>
          <a:p>
            <a:r>
              <a:rPr lang="en-US" dirty="0" smtClean="0"/>
              <a:t>Photos courtesy of </a:t>
            </a:r>
            <a:r>
              <a:rPr lang="en-US" dirty="0" err="1" smtClean="0"/>
              <a:t>Swagelock</a:t>
            </a:r>
            <a:endParaRPr lang="en-US" dirty="0"/>
          </a:p>
        </p:txBody>
      </p:sp>
    </p:spTree>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High Flow Dose Controller</a:t>
            </a:r>
            <a:endParaRPr lang="en-US" dirty="0"/>
          </a:p>
        </p:txBody>
      </p:sp>
      <p:pic>
        <p:nvPicPr>
          <p:cNvPr id="28674" name="Picture 2"/>
          <p:cNvPicPr>
            <a:picLocks noGrp="1" noChangeAspect="1" noChangeArrowheads="1"/>
          </p:cNvPicPr>
          <p:nvPr>
            <p:ph idx="1"/>
          </p:nvPr>
        </p:nvPicPr>
        <p:blipFill>
          <a:blip r:embed="rId3"/>
          <a:srcRect/>
          <a:stretch>
            <a:fillRect/>
          </a:stretch>
        </p:blipFill>
        <p:spPr bwMode="auto">
          <a:xfrm>
            <a:off x="0" y="1524000"/>
            <a:ext cx="5562321" cy="5162759"/>
          </a:xfrm>
          <a:prstGeom prst="rect">
            <a:avLst/>
          </a:prstGeom>
          <a:noFill/>
          <a:ln w="9525">
            <a:noFill/>
            <a:miter lim="800000"/>
            <a:headEnd/>
            <a:tailEnd/>
          </a:ln>
          <a:effectLst/>
        </p:spPr>
      </p:pic>
      <p:pic>
        <p:nvPicPr>
          <p:cNvPr id="4" name="Picture 2"/>
          <p:cNvPicPr>
            <a:picLocks noChangeAspect="1" noChangeArrowheads="1"/>
          </p:cNvPicPr>
          <p:nvPr/>
        </p:nvPicPr>
        <p:blipFill>
          <a:blip r:embed="rId4"/>
          <a:srcRect t="10526" b="10526"/>
          <a:stretch>
            <a:fillRect/>
          </a:stretch>
        </p:blipFill>
        <p:spPr bwMode="auto">
          <a:xfrm>
            <a:off x="4648200" y="1676400"/>
            <a:ext cx="3978469" cy="2286000"/>
          </a:xfrm>
          <a:prstGeom prst="rect">
            <a:avLst/>
          </a:prstGeom>
          <a:noFill/>
          <a:ln w="9525">
            <a:noFill/>
            <a:miter lim="800000"/>
            <a:headEnd/>
            <a:tailEnd/>
          </a:ln>
          <a:effectLst/>
        </p:spPr>
      </p:pic>
      <p:sp>
        <p:nvSpPr>
          <p:cNvPr id="5" name="Right Arrow 4"/>
          <p:cNvSpPr/>
          <p:nvPr/>
        </p:nvSpPr>
        <p:spPr bwMode="auto">
          <a:xfrm>
            <a:off x="5181600" y="6019801"/>
            <a:ext cx="1143000" cy="733663"/>
          </a:xfrm>
          <a:prstGeom prst="rightArrow">
            <a:avLst/>
          </a:prstGeom>
          <a:solidFill>
            <a:schemeClr val="accent1"/>
          </a:solidFill>
          <a:ln w="12700" cap="flat" cmpd="sng" algn="ctr">
            <a:solidFill>
              <a:schemeClr val="tx1"/>
            </a:solidFill>
            <a:prstDash val="solid"/>
            <a:round/>
            <a:headEnd type="none" w="lg" len="med"/>
            <a:tailEnd type="none" w="lg" len="med"/>
          </a:ln>
          <a:effectLst/>
        </p:spPr>
        <p:txBody>
          <a:bodyPr vert="horz" wrap="square" lIns="91440" tIns="45720" rIns="91440" bIns="45720" numCol="1" rtlCol="0" anchor="ctr" anchorCtr="0" compatLnSpc="1">
            <a:prstTxWarp prst="textNoShape">
              <a:avLst/>
            </a:prstTxWarp>
            <a:spAutoFit/>
          </a:body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6" name="Rectangle 5"/>
          <p:cNvSpPr/>
          <p:nvPr/>
        </p:nvSpPr>
        <p:spPr>
          <a:xfrm>
            <a:off x="6324600" y="6096000"/>
            <a:ext cx="2270173" cy="461665"/>
          </a:xfrm>
          <a:prstGeom prst="rect">
            <a:avLst/>
          </a:prstGeom>
        </p:spPr>
        <p:txBody>
          <a:bodyPr wrap="none">
            <a:spAutoFit/>
          </a:bodyPr>
          <a:lstStyle/>
          <a:p>
            <a:r>
              <a:rPr lang="en-US" sz="2400" dirty="0" smtClean="0"/>
              <a:t>To Flocculator</a:t>
            </a:r>
            <a:endParaRPr lang="en-US" sz="2400" dirty="0"/>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1_AguaClara the road">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1_AguaClara the road">
      <a:majorFont>
        <a:latin typeface="Candara"/>
        <a:ea typeface=""/>
        <a:cs typeface=""/>
      </a:majorFont>
      <a:minorFont>
        <a:latin typeface="Candar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lg" len="med"/>
          <a:tailEnd type="none" w="lg" len="med"/>
        </a:ln>
        <a:effectLst/>
      </a:spPr>
      <a:bodyPr vert="horz" wrap="none" lIns="91440" tIns="45720" rIns="91440" bIns="45720" numCol="1" anchor="ctr"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Century Gothic" pitchFamily="34" charset="0"/>
            <a:cs typeface="Arial" charset="0"/>
          </a:defRPr>
        </a:defPPr>
      </a:lstStyle>
    </a:ln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 the road</Template>
  <TotalTime>3045</TotalTime>
  <Words>1443</Words>
  <Application>Microsoft Office PowerPoint</Application>
  <PresentationFormat>On-screen Show (4:3)</PresentationFormat>
  <Paragraphs>64</Paragraphs>
  <Slides>13</Slides>
  <Notes>13</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1_AguaClara the road</vt:lpstr>
      <vt:lpstr>Slide 1</vt:lpstr>
      <vt:lpstr>Getting Colloids to Settle </vt:lpstr>
      <vt:lpstr>Aluminum Salt as a Coagulant</vt:lpstr>
      <vt:lpstr>Modern Coagulant Metering </vt:lpstr>
      <vt:lpstr>Simple Flow Control</vt:lpstr>
      <vt:lpstr>Coupling with Plant Flow</vt:lpstr>
      <vt:lpstr>Non-Linear Dose Controller</vt:lpstr>
      <vt:lpstr>Variable Orifice – Needle Valve</vt:lpstr>
      <vt:lpstr>High Flow Dose Controller</vt:lpstr>
      <vt:lpstr>Low Plant Level</vt:lpstr>
      <vt:lpstr>Metering Ball Valve</vt:lpstr>
      <vt:lpstr>High Flow Dose Controller</vt:lpstr>
      <vt:lpstr>Slide 13</vt:lpstr>
    </vt:vector>
  </TitlesOfParts>
  <Company>Cornell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CEE 4540: Sustainable Small-Scale Water Supplies</dc:title>
  <dc:creator>Monroe Weber-Shirk</dc:creator>
  <cp:lastModifiedBy>mkh62</cp:lastModifiedBy>
  <cp:revision>296</cp:revision>
  <dcterms:created xsi:type="dcterms:W3CDTF">2008-08-26T14:48:34Z</dcterms:created>
  <dcterms:modified xsi:type="dcterms:W3CDTF">2011-05-16T18:36:13Z</dcterms:modified>
</cp:coreProperties>
</file>