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75" r:id="rId6"/>
    <p:sldId id="276" r:id="rId7"/>
    <p:sldId id="277" r:id="rId8"/>
    <p:sldId id="278" r:id="rId9"/>
    <p:sldId id="287" r:id="rId10"/>
    <p:sldId id="282" r:id="rId11"/>
    <p:sldId id="286" r:id="rId12"/>
    <p:sldId id="284" r:id="rId13"/>
    <p:sldId id="279" r:id="rId14"/>
    <p:sldId id="280" r:id="rId15"/>
    <p:sldId id="285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6242-4DA5-4D87-975B-3E600E1FFD96}" type="datetimeFigureOut">
              <a:rPr lang="en-US" smtClean="0"/>
              <a:pPr/>
              <a:t>3/20/2011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6EF2-C77E-4863-AF62-2AF9ABC744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6242-4DA5-4D87-975B-3E600E1FFD96}" type="datetimeFigureOut">
              <a:rPr lang="en-US" smtClean="0"/>
              <a:pPr/>
              <a:t>3/20/2011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6EF2-C77E-4863-AF62-2AF9ABC744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6242-4DA5-4D87-975B-3E600E1FFD96}" type="datetimeFigureOut">
              <a:rPr lang="en-US" smtClean="0"/>
              <a:pPr/>
              <a:t>3/20/2011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6EF2-C77E-4863-AF62-2AF9ABC744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6242-4DA5-4D87-975B-3E600E1FFD96}" type="datetimeFigureOut">
              <a:rPr lang="en-US" smtClean="0"/>
              <a:pPr/>
              <a:t>3/20/2011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6EF2-C77E-4863-AF62-2AF9ABC744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6242-4DA5-4D87-975B-3E600E1FFD96}" type="datetimeFigureOut">
              <a:rPr lang="en-US" smtClean="0"/>
              <a:pPr/>
              <a:t>3/20/2011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6EF2-C77E-4863-AF62-2AF9ABC744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6242-4DA5-4D87-975B-3E600E1FFD96}" type="datetimeFigureOut">
              <a:rPr lang="en-US" smtClean="0"/>
              <a:pPr/>
              <a:t>3/20/2011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6EF2-C77E-4863-AF62-2AF9ABC744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6242-4DA5-4D87-975B-3E600E1FFD96}" type="datetimeFigureOut">
              <a:rPr lang="en-US" smtClean="0"/>
              <a:pPr/>
              <a:t>3/20/2011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6EF2-C77E-4863-AF62-2AF9ABC744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6242-4DA5-4D87-975B-3E600E1FFD96}" type="datetimeFigureOut">
              <a:rPr lang="en-US" smtClean="0"/>
              <a:pPr/>
              <a:t>3/20/2011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6EF2-C77E-4863-AF62-2AF9ABC744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6242-4DA5-4D87-975B-3E600E1FFD96}" type="datetimeFigureOut">
              <a:rPr lang="en-US" smtClean="0"/>
              <a:pPr/>
              <a:t>3/20/2011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6EF2-C77E-4863-AF62-2AF9ABC744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6242-4DA5-4D87-975B-3E600E1FFD96}" type="datetimeFigureOut">
              <a:rPr lang="en-US" smtClean="0"/>
              <a:pPr/>
              <a:t>3/20/2011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6EF2-C77E-4863-AF62-2AF9ABC744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6242-4DA5-4D87-975B-3E600E1FFD96}" type="datetimeFigureOut">
              <a:rPr lang="en-US" smtClean="0"/>
              <a:pPr/>
              <a:t>3/20/2011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A6D6EF2-C77E-4863-AF62-2AF9ABC7448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FD6242-4DA5-4D87-975B-3E600E1FFD96}" type="datetimeFigureOut">
              <a:rPr lang="en-US" smtClean="0"/>
              <a:pPr/>
              <a:t>3/20/2011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A6D6EF2-C77E-4863-AF62-2AF9ABC7448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2057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Instruction and Outreach</a:t>
            </a:r>
            <a:br>
              <a:rPr lang="en-US" dirty="0" smtClean="0"/>
            </a:br>
            <a:r>
              <a:rPr lang="en-US" dirty="0" smtClean="0"/>
              <a:t>TROLs Findings and Recommendations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Mary Ochs</a:t>
            </a:r>
          </a:p>
          <a:p>
            <a:r>
              <a:rPr lang="en-US" dirty="0" smtClean="0"/>
              <a:t>Kornelia Tancheva</a:t>
            </a:r>
          </a:p>
          <a:p>
            <a:r>
              <a:rPr lang="en-US" dirty="0" smtClean="0"/>
              <a:t>LDLT Meeting, March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RMC offers a diverse range of programs and demand exceeds capacity – can we train any additional staff to offer instruction in RMC?</a:t>
            </a:r>
          </a:p>
          <a:p>
            <a:r>
              <a:rPr lang="en-US" dirty="0" smtClean="0"/>
              <a:t>Law has an extensive program of credit classes, but cannot be duplicated because other libraries are not staffed at this level</a:t>
            </a:r>
          </a:p>
          <a:p>
            <a:r>
              <a:rPr lang="en-US" dirty="0" smtClean="0"/>
              <a:t>Management offers instruction in many departments where business is relevant in a discipline, e.g. BEE, Urban Planning, Law, Engineering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PSEC Instruction Committee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Goals of Instruction Committee based on ACRL</a:t>
            </a:r>
          </a:p>
          <a:p>
            <a:pPr lvl="0"/>
            <a:r>
              <a:rPr lang="en-US" dirty="0" smtClean="0"/>
              <a:t>Focusing on 6 student learning objectives –Would like to get these out to faculty.  How do we embed them in classes?</a:t>
            </a:r>
          </a:p>
          <a:p>
            <a:pPr lvl="0"/>
            <a:r>
              <a:rPr lang="en-US" dirty="0" smtClean="0"/>
              <a:t>Strengthen and develop new partnerships – move info comp under committee and work more closely with CTE.  Reach into networks available – not duplicate.  Work closer with reference and outreach forum, forum co-hosted on instructional technologies</a:t>
            </a:r>
          </a:p>
          <a:p>
            <a:pPr lvl="0"/>
            <a:r>
              <a:rPr lang="en-US" dirty="0" smtClean="0"/>
              <a:t>Work more closely to support “outside box” types of instruction.  Go beyond classroom to reach student-led research projects</a:t>
            </a:r>
          </a:p>
          <a:p>
            <a:pPr lvl="0"/>
            <a:r>
              <a:rPr lang="en-US" dirty="0" smtClean="0"/>
              <a:t>Assessment survey to understand what students want from the library.  Instruction questions will be incorporated into PSEC survey.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Multi-faceted approach is still needed for our varied audiences</a:t>
            </a:r>
          </a:p>
          <a:p>
            <a:pPr lvl="1"/>
            <a:r>
              <a:rPr lang="en-US" dirty="0" smtClean="0"/>
              <a:t>Cohesive discipline-based approach (in the planning phase)</a:t>
            </a:r>
          </a:p>
          <a:p>
            <a:pPr lvl="1"/>
            <a:r>
              <a:rPr lang="en-US" dirty="0" smtClean="0"/>
              <a:t>Single visit course-integrated instruction, on request</a:t>
            </a:r>
          </a:p>
          <a:p>
            <a:pPr lvl="1"/>
            <a:r>
              <a:rPr lang="en-US" dirty="0" smtClean="0"/>
              <a:t>Credit Course</a:t>
            </a:r>
          </a:p>
          <a:p>
            <a:pPr lvl="1"/>
            <a:r>
              <a:rPr lang="en-US" dirty="0" smtClean="0"/>
              <a:t>Orientation sessions</a:t>
            </a:r>
          </a:p>
          <a:p>
            <a:pPr lvl="1"/>
            <a:r>
              <a:rPr lang="en-US" dirty="0" smtClean="0"/>
              <a:t>Workshops</a:t>
            </a:r>
          </a:p>
          <a:p>
            <a:pPr lvl="1"/>
            <a:r>
              <a:rPr lang="en-US" dirty="0" smtClean="0"/>
              <a:t>Online Learning Modules</a:t>
            </a:r>
          </a:p>
          <a:p>
            <a:pPr lvl="1"/>
            <a:r>
              <a:rPr lang="en-US" dirty="0" smtClean="0"/>
              <a:t>One-on-One and Small Group Consulting</a:t>
            </a:r>
          </a:p>
          <a:p>
            <a:r>
              <a:rPr lang="en-US" dirty="0" smtClean="0"/>
              <a:t>Improve cohesiveness without central directive</a:t>
            </a:r>
          </a:p>
          <a:p>
            <a:r>
              <a:rPr lang="en-US" dirty="0" smtClean="0"/>
              <a:t>Improve “point of need” connection with use of technology, e.g. online learning modules, videos, etc.</a:t>
            </a:r>
          </a:p>
          <a:p>
            <a:r>
              <a:rPr lang="en-US" dirty="0" smtClean="0"/>
              <a:t>Assess cost-benefit of credit class, 1-credit module, and other labor intensive options</a:t>
            </a:r>
          </a:p>
          <a:p>
            <a:r>
              <a:rPr lang="en-US" dirty="0" smtClean="0"/>
              <a:t>With other Cornell partners, explore options for expanding programs to incorporate media literacy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Training and Tools for Instructors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Strengthen technical support for building online learning modules and guides</a:t>
            </a:r>
          </a:p>
          <a:p>
            <a:r>
              <a:rPr lang="en-US" dirty="0" smtClean="0"/>
              <a:t>Develop a learning objects repository for sharing across CUL </a:t>
            </a:r>
          </a:p>
          <a:p>
            <a:r>
              <a:rPr lang="en-US" dirty="0" smtClean="0"/>
              <a:t>Enhance training for instruction librarians</a:t>
            </a:r>
          </a:p>
          <a:p>
            <a:pPr lvl="1"/>
            <a:r>
              <a:rPr lang="en-US" dirty="0" smtClean="0"/>
              <a:t>Training for teaching</a:t>
            </a:r>
          </a:p>
          <a:p>
            <a:pPr lvl="1"/>
            <a:r>
              <a:rPr lang="en-US" dirty="0" smtClean="0"/>
              <a:t>Learning outcomes and assessment</a:t>
            </a:r>
          </a:p>
          <a:p>
            <a:pPr lvl="1"/>
            <a:r>
              <a:rPr lang="en-US" dirty="0" smtClean="0"/>
              <a:t>Class observation across CUL – learning from each other</a:t>
            </a:r>
          </a:p>
          <a:p>
            <a:pPr lvl="1"/>
            <a:r>
              <a:rPr lang="en-US" dirty="0" smtClean="0"/>
              <a:t>Team teaching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Collaboration across CUL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Develop a discipline-based core program for undergraduate instruction across CUL</a:t>
            </a:r>
          </a:p>
          <a:p>
            <a:r>
              <a:rPr lang="en-US" dirty="0" smtClean="0"/>
              <a:t>Partner librarians across CUL as appropriate to build the discipline based approach, e.g. psychology-human development</a:t>
            </a:r>
          </a:p>
          <a:p>
            <a:r>
              <a:rPr lang="en-US" dirty="0" smtClean="0"/>
              <a:t>Redesign Cornell Information Competency Institute to support a discipline-based approach</a:t>
            </a:r>
          </a:p>
          <a:p>
            <a:r>
              <a:rPr lang="en-US" dirty="0" smtClean="0"/>
              <a:t>Partner larger libraries with smaller libraries</a:t>
            </a:r>
          </a:p>
          <a:p>
            <a:r>
              <a:rPr lang="en-US" dirty="0" smtClean="0"/>
              <a:t>Collaborate across CUL to provide support for assessment of instruction programs</a:t>
            </a:r>
          </a:p>
          <a:p>
            <a:r>
              <a:rPr lang="en-US" dirty="0" smtClean="0"/>
              <a:t>The “portable workshop” – instructors offer to give specialty skills workshops “on location” in other libraries, e.g. Vet teaches </a:t>
            </a:r>
            <a:r>
              <a:rPr lang="en-US" dirty="0" err="1" smtClean="0"/>
              <a:t>PubMed</a:t>
            </a:r>
            <a:r>
              <a:rPr lang="en-US" dirty="0" smtClean="0"/>
              <a:t> in Engineering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Moving Forward -- Marketing the Discipline-based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 a flyer</a:t>
            </a:r>
          </a:p>
          <a:p>
            <a:r>
              <a:rPr lang="en-US" dirty="0" smtClean="0"/>
              <a:t>Meet with college administrators</a:t>
            </a:r>
          </a:p>
          <a:p>
            <a:r>
              <a:rPr lang="en-US" dirty="0" smtClean="0"/>
              <a:t>“Veteran” faculty present to faculty groups – panel planned for CALS Chairs meeting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Outreach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Conceptual difficulty</a:t>
            </a:r>
          </a:p>
          <a:p>
            <a:pPr lvl="1"/>
            <a:r>
              <a:rPr lang="en-US" dirty="0" smtClean="0"/>
              <a:t>“everything we do is outreach”</a:t>
            </a:r>
          </a:p>
          <a:p>
            <a:pPr lvl="1"/>
            <a:r>
              <a:rPr lang="en-US" dirty="0" smtClean="0"/>
              <a:t>“services not initiated by the patron”</a:t>
            </a:r>
          </a:p>
          <a:p>
            <a:pPr lvl="1"/>
            <a:r>
              <a:rPr lang="en-US" dirty="0" smtClean="0"/>
              <a:t>“services outside of the library building”</a:t>
            </a:r>
          </a:p>
          <a:p>
            <a:r>
              <a:rPr lang="en-US" dirty="0" smtClean="0"/>
              <a:t>Instruction and Outreach</a:t>
            </a:r>
          </a:p>
          <a:p>
            <a:r>
              <a:rPr lang="en-US" dirty="0" smtClean="0"/>
              <a:t>Outreach as public engagement</a:t>
            </a:r>
          </a:p>
          <a:p>
            <a:r>
              <a:rPr lang="en-US" dirty="0" smtClean="0"/>
              <a:t>Claimed by many</a:t>
            </a:r>
          </a:p>
          <a:p>
            <a:r>
              <a:rPr lang="en-US" dirty="0" smtClean="0"/>
              <a:t>Why fix something that isn’t broken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Outreach: Working 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Liaison activities to departments, faculty and students</a:t>
            </a:r>
          </a:p>
          <a:p>
            <a:r>
              <a:rPr lang="en-US" dirty="0" smtClean="0"/>
              <a:t>Building collections</a:t>
            </a:r>
          </a:p>
          <a:p>
            <a:r>
              <a:rPr lang="en-US" dirty="0" smtClean="0"/>
              <a:t>Publicizing the services of and advocating for the library</a:t>
            </a:r>
          </a:p>
          <a:p>
            <a:r>
              <a:rPr lang="en-US" dirty="0" smtClean="0"/>
              <a:t>Taking services to the user</a:t>
            </a:r>
          </a:p>
          <a:p>
            <a:r>
              <a:rPr lang="en-US" dirty="0" smtClean="0"/>
              <a:t>Participating in the academic life of the University</a:t>
            </a:r>
          </a:p>
          <a:p>
            <a:r>
              <a:rPr lang="en-US" dirty="0" smtClean="0"/>
              <a:t>Public engagement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Findings by Audience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CU, Departments and Programs, Administration</a:t>
            </a:r>
          </a:p>
          <a:p>
            <a:r>
              <a:rPr lang="en-US" dirty="0" smtClean="0"/>
              <a:t>Faculty</a:t>
            </a:r>
          </a:p>
          <a:p>
            <a:r>
              <a:rPr lang="en-US" dirty="0" smtClean="0"/>
              <a:t>Graduate Students</a:t>
            </a:r>
          </a:p>
          <a:p>
            <a:r>
              <a:rPr lang="en-US" dirty="0" smtClean="0"/>
              <a:t>Alumni</a:t>
            </a:r>
          </a:p>
          <a:p>
            <a:r>
              <a:rPr lang="en-US" dirty="0" smtClean="0"/>
              <a:t>Cornell Audiences abroad</a:t>
            </a:r>
          </a:p>
          <a:p>
            <a:r>
              <a:rPr lang="en-US" dirty="0" smtClean="0"/>
              <a:t>Local Community and Local schools</a:t>
            </a:r>
          </a:p>
          <a:p>
            <a:r>
              <a:rPr lang="en-US" dirty="0" smtClean="0"/>
              <a:t>National and International Audiences</a:t>
            </a:r>
          </a:p>
          <a:p>
            <a:r>
              <a:rPr lang="en-US" dirty="0" smtClean="0"/>
              <a:t>Projects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CU, Departments and Programs, Administration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Selection</a:t>
            </a:r>
          </a:p>
          <a:p>
            <a:r>
              <a:rPr lang="en-US" dirty="0" smtClean="0"/>
              <a:t>Liaison activities</a:t>
            </a:r>
          </a:p>
          <a:p>
            <a:r>
              <a:rPr lang="en-US" dirty="0" smtClean="0"/>
              <a:t>Department events, committees, task forces</a:t>
            </a:r>
          </a:p>
          <a:p>
            <a:r>
              <a:rPr lang="en-US" dirty="0" smtClean="0"/>
              <a:t>Embedded librarian model</a:t>
            </a:r>
          </a:p>
          <a:p>
            <a:r>
              <a:rPr lang="en-US" dirty="0" smtClean="0"/>
              <a:t>Alerts, updates</a:t>
            </a:r>
          </a:p>
          <a:p>
            <a:r>
              <a:rPr lang="en-US" dirty="0" smtClean="0"/>
              <a:t>Talks, exhibitions</a:t>
            </a:r>
          </a:p>
          <a:p>
            <a:r>
              <a:rPr lang="en-US" dirty="0" smtClean="0"/>
              <a:t>Preservation of archives and records</a:t>
            </a:r>
          </a:p>
          <a:p>
            <a:r>
              <a:rPr lang="en-US" dirty="0" smtClean="0"/>
              <a:t>University events: Commencement, Reunion, Orientation</a:t>
            </a:r>
          </a:p>
          <a:p>
            <a:r>
              <a:rPr lang="en-US" dirty="0" smtClean="0"/>
              <a:t>Liaison for journals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System-wide leadership roles (JAM)</a:t>
            </a:r>
          </a:p>
          <a:p>
            <a:r>
              <a:rPr lang="en-US" dirty="0" smtClean="0"/>
              <a:t>Interviews of</a:t>
            </a:r>
          </a:p>
          <a:p>
            <a:pPr lvl="1"/>
            <a:r>
              <a:rPr lang="en-US" dirty="0" smtClean="0"/>
              <a:t>Library unit directors</a:t>
            </a:r>
          </a:p>
          <a:p>
            <a:pPr lvl="1"/>
            <a:r>
              <a:rPr lang="en-US" dirty="0" smtClean="0"/>
              <a:t>Instruction and outreach librarians</a:t>
            </a:r>
          </a:p>
          <a:p>
            <a:pPr lvl="1"/>
            <a:r>
              <a:rPr lang="en-US" dirty="0" smtClean="0"/>
              <a:t>PSEC Instruction Committee</a:t>
            </a:r>
          </a:p>
          <a:p>
            <a:pPr lvl="1"/>
            <a:r>
              <a:rPr lang="en-US" dirty="0" smtClean="0"/>
              <a:t>PSEC Reference and Outreach Committee</a:t>
            </a:r>
          </a:p>
          <a:p>
            <a:pPr lvl="1"/>
            <a:r>
              <a:rPr lang="en-US" dirty="0" smtClean="0"/>
              <a:t>Information Competency Initiative</a:t>
            </a:r>
          </a:p>
          <a:p>
            <a:pPr lvl="1"/>
            <a:r>
              <a:rPr lang="en-US" dirty="0" smtClean="0"/>
              <a:t>Scholarly resources and Special Collections</a:t>
            </a:r>
          </a:p>
          <a:p>
            <a:pPr lvl="1"/>
            <a:r>
              <a:rPr lang="en-US" dirty="0" smtClean="0"/>
              <a:t>Digital Scholarship Services</a:t>
            </a:r>
          </a:p>
          <a:p>
            <a:pPr lvl="1"/>
            <a:r>
              <a:rPr lang="en-US" dirty="0" smtClean="0"/>
              <a:t>IT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Faculty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Hiring</a:t>
            </a:r>
          </a:p>
          <a:p>
            <a:r>
              <a:rPr lang="en-US" dirty="0" smtClean="0"/>
              <a:t>New faculty orientation</a:t>
            </a:r>
          </a:p>
          <a:p>
            <a:r>
              <a:rPr lang="en-US" dirty="0" smtClean="0"/>
              <a:t>Alerts and updates</a:t>
            </a:r>
          </a:p>
          <a:p>
            <a:r>
              <a:rPr lang="en-US" dirty="0" smtClean="0"/>
              <a:t>Faculty meetings</a:t>
            </a:r>
          </a:p>
          <a:p>
            <a:r>
              <a:rPr lang="en-US" dirty="0" smtClean="0"/>
              <a:t>Consultations (?)</a:t>
            </a:r>
          </a:p>
          <a:p>
            <a:r>
              <a:rPr lang="en-US" dirty="0" smtClean="0"/>
              <a:t>Paper/collections processing; digital repositories</a:t>
            </a:r>
          </a:p>
          <a:p>
            <a:r>
              <a:rPr lang="en-US" dirty="0" smtClean="0"/>
              <a:t>Faculty Library boards</a:t>
            </a:r>
          </a:p>
          <a:p>
            <a:r>
              <a:rPr lang="en-US" dirty="0" smtClean="0"/>
              <a:t>Customized </a:t>
            </a:r>
            <a:r>
              <a:rPr lang="en-US" dirty="0" smtClean="0"/>
              <a:t>research help; “house calls”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Graduate Students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Prospective student recruitment</a:t>
            </a:r>
          </a:p>
          <a:p>
            <a:r>
              <a:rPr lang="en-US" dirty="0" smtClean="0"/>
              <a:t>New student orientation events</a:t>
            </a:r>
          </a:p>
          <a:p>
            <a:r>
              <a:rPr lang="en-US" dirty="0" smtClean="0"/>
              <a:t>Workshops</a:t>
            </a:r>
          </a:p>
          <a:p>
            <a:r>
              <a:rPr lang="en-US" dirty="0" smtClean="0"/>
              <a:t>Grad. seminars, reading groups, etc. events</a:t>
            </a:r>
          </a:p>
          <a:p>
            <a:r>
              <a:rPr lang="en-US" dirty="0" smtClean="0"/>
              <a:t>Consultations (?)</a:t>
            </a:r>
          </a:p>
          <a:p>
            <a:r>
              <a:rPr lang="en-US" dirty="0" smtClean="0"/>
              <a:t>Dissertation Committees, faculty advisors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Undergraduates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Orientation events and tours for prospective and new students</a:t>
            </a:r>
          </a:p>
          <a:p>
            <a:r>
              <a:rPr lang="en-US" dirty="0" smtClean="0"/>
              <a:t>Paper and other materials collection and processing</a:t>
            </a:r>
          </a:p>
          <a:p>
            <a:r>
              <a:rPr lang="en-US" dirty="0" smtClean="0"/>
              <a:t>Prep. For students going to grad. school</a:t>
            </a:r>
          </a:p>
          <a:p>
            <a:r>
              <a:rPr lang="en-US" dirty="0" smtClean="0"/>
              <a:t>Student groups and clubs</a:t>
            </a:r>
          </a:p>
          <a:p>
            <a:r>
              <a:rPr lang="en-US" dirty="0" smtClean="0"/>
              <a:t>New students reading initiative</a:t>
            </a:r>
          </a:p>
          <a:p>
            <a:r>
              <a:rPr lang="en-US" dirty="0" smtClean="0"/>
              <a:t>Medical school candidates interviews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Alumni and Cornell Audiences Abroad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</a:p>
          <a:p>
            <a:r>
              <a:rPr lang="en-US" dirty="0" smtClean="0"/>
              <a:t>Research services</a:t>
            </a:r>
          </a:p>
          <a:p>
            <a:r>
              <a:rPr lang="en-US" dirty="0" smtClean="0"/>
              <a:t>Tours, workshops at reunion</a:t>
            </a:r>
          </a:p>
          <a:p>
            <a:endParaRPr lang="en-US" dirty="0" smtClean="0"/>
          </a:p>
          <a:p>
            <a:r>
              <a:rPr lang="en-US" dirty="0" smtClean="0"/>
              <a:t>Presentations, tours, expos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Local, National and International Audiences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ICSD, local schools, librarians</a:t>
            </a:r>
          </a:p>
          <a:p>
            <a:r>
              <a:rPr lang="en-US" dirty="0" smtClean="0"/>
              <a:t>Local community exhibits</a:t>
            </a:r>
          </a:p>
          <a:p>
            <a:r>
              <a:rPr lang="en-US" dirty="0" smtClean="0"/>
              <a:t>Partnerships with libraries, museums</a:t>
            </a:r>
          </a:p>
          <a:p>
            <a:r>
              <a:rPr lang="en-US" dirty="0" smtClean="0"/>
              <a:t>Hosting fellows</a:t>
            </a:r>
          </a:p>
          <a:p>
            <a:r>
              <a:rPr lang="en-US" dirty="0" smtClean="0"/>
              <a:t>Development</a:t>
            </a:r>
          </a:p>
          <a:p>
            <a:r>
              <a:rPr lang="en-US" dirty="0" smtClean="0"/>
              <a:t>National and international partnerships</a:t>
            </a:r>
          </a:p>
          <a:p>
            <a:r>
              <a:rPr lang="en-US" dirty="0" smtClean="0"/>
              <a:t>National Resource Centers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Projects and Publicity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Digitization of faculty collections</a:t>
            </a:r>
          </a:p>
          <a:p>
            <a:endParaRPr lang="en-US" dirty="0" smtClean="0"/>
          </a:p>
          <a:p>
            <a:r>
              <a:rPr lang="en-US" dirty="0" smtClean="0"/>
              <a:t>Brochures, new we sites, blogs, LCDs, podcasts, Tweeter, </a:t>
            </a:r>
            <a:r>
              <a:rPr lang="en-US" dirty="0" err="1" smtClean="0"/>
              <a:t>Flickr</a:t>
            </a:r>
            <a:endParaRPr lang="en-US" dirty="0" smtClean="0"/>
          </a:p>
          <a:p>
            <a:r>
              <a:rPr lang="en-US" dirty="0" smtClean="0"/>
              <a:t>Representation on department pages</a:t>
            </a:r>
          </a:p>
          <a:p>
            <a:r>
              <a:rPr lang="en-US" dirty="0" smtClean="0"/>
              <a:t>Outreach pages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Conclusions: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Outreach and instruction often blur and it is not especially productive to separate them.</a:t>
            </a:r>
          </a:p>
          <a:p>
            <a:pPr lvl="0"/>
            <a:r>
              <a:rPr lang="en-US" dirty="0" smtClean="0"/>
              <a:t>The success of our outreach efforts depends on resources, but also on a chemistry between the department/program and the liaison</a:t>
            </a:r>
          </a:p>
          <a:p>
            <a:pPr lvl="0"/>
            <a:r>
              <a:rPr lang="en-US" dirty="0" smtClean="0"/>
              <a:t>Some units do not have enough staff to sustain a comprehensive outreach program (e.g. FA)</a:t>
            </a:r>
          </a:p>
          <a:p>
            <a:pPr lvl="0"/>
            <a:r>
              <a:rPr lang="en-US" dirty="0" smtClean="0"/>
              <a:t>Difficult to support Cornell abroad audiences in real time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Conclusions: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Being in the building where the college is makes outreach much easier</a:t>
            </a:r>
          </a:p>
          <a:p>
            <a:pPr lvl="0"/>
            <a:r>
              <a:rPr lang="en-US" dirty="0" smtClean="0"/>
              <a:t>While everyone uses </a:t>
            </a:r>
            <a:r>
              <a:rPr lang="en-US" dirty="0" err="1" smtClean="0"/>
              <a:t>CountIt</a:t>
            </a:r>
            <a:r>
              <a:rPr lang="en-US" dirty="0" smtClean="0"/>
              <a:t>, only Management is piloting a Customer Management System to track their interactions with patrons</a:t>
            </a:r>
          </a:p>
          <a:p>
            <a:pPr lvl="0"/>
            <a:r>
              <a:rPr lang="en-US" dirty="0" smtClean="0"/>
              <a:t>Increasing discoverability of resources is a big part of outreach</a:t>
            </a:r>
          </a:p>
          <a:p>
            <a:pPr lvl="0"/>
            <a:r>
              <a:rPr lang="en-US" dirty="0" smtClean="0"/>
              <a:t>There is a feeling that not enough information is provided for liaisons on library-wide initiatives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Recommendations: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 smtClean="0"/>
              <a:t>Leverage resources across the system to ensure outreach sustainability (e.g. Olin and FA, Mann and Vet)</a:t>
            </a:r>
          </a:p>
          <a:p>
            <a:pPr lvl="0"/>
            <a:r>
              <a:rPr lang="en-US" dirty="0" smtClean="0"/>
              <a:t>Collaborate with other functional units (e.g. DCAPS, Metadata Services, IT) to create a production line behind public services</a:t>
            </a:r>
          </a:p>
          <a:p>
            <a:pPr lvl="0"/>
            <a:r>
              <a:rPr lang="en-US" dirty="0" smtClean="0"/>
              <a:t>Provide a consistent level of outreach across the system that is customized for the local audience</a:t>
            </a:r>
          </a:p>
          <a:p>
            <a:pPr lvl="0"/>
            <a:r>
              <a:rPr lang="en-US" dirty="0" smtClean="0"/>
              <a:t>Technology-enhanced solutions needed for out-of town audiences (e.g. Skype)</a:t>
            </a:r>
          </a:p>
          <a:p>
            <a:pPr lvl="0"/>
            <a:r>
              <a:rPr lang="en-US" dirty="0" smtClean="0"/>
              <a:t>More resources needed for digitization programs (RMC, Music)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Recommendations: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Expand Chats-in-the-Stacks-like programs</a:t>
            </a:r>
          </a:p>
          <a:p>
            <a:pPr lvl="0"/>
            <a:r>
              <a:rPr lang="en-US" dirty="0" smtClean="0"/>
              <a:t>Explore partnerships with other institutions and universities</a:t>
            </a:r>
          </a:p>
          <a:p>
            <a:pPr lvl="0"/>
            <a:r>
              <a:rPr lang="en-US" dirty="0" smtClean="0"/>
              <a:t>Formalize the liaison program based on department and program affiliation but also on subject areas</a:t>
            </a:r>
          </a:p>
          <a:p>
            <a:pPr lvl="0"/>
            <a:r>
              <a:rPr lang="en-US" dirty="0" smtClean="0"/>
              <a:t>Provide a “best-practices” blue-print for liaisons</a:t>
            </a:r>
          </a:p>
          <a:p>
            <a:pPr lvl="0"/>
            <a:r>
              <a:rPr lang="en-US" dirty="0" smtClean="0"/>
              <a:t>Provide training for liaisons and encourage them to increase subject expertise and knowledge of departments (e.g. reviewing department web sites, VIVO entries for faculty, etc.)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Findings</a:t>
            </a:r>
          </a:p>
          <a:p>
            <a:r>
              <a:rPr lang="en-US" dirty="0" smtClean="0"/>
              <a:t>Conclusions</a:t>
            </a:r>
          </a:p>
          <a:p>
            <a:r>
              <a:rPr lang="en-US" dirty="0" smtClean="0"/>
              <a:t>Recommendations</a:t>
            </a:r>
          </a:p>
          <a:p>
            <a:r>
              <a:rPr lang="en-US" dirty="0" smtClean="0"/>
              <a:t>Questions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Recommendations: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 smtClean="0"/>
              <a:t>Provide regular information on library-wide initiatives for liaisons</a:t>
            </a:r>
          </a:p>
          <a:p>
            <a:pPr lvl="0"/>
            <a:r>
              <a:rPr lang="en-US" dirty="0" smtClean="0"/>
              <a:t>Leverage expertise in areas that span subjects more effectively (e.g. RMC, GIS, data </a:t>
            </a:r>
            <a:r>
              <a:rPr lang="en-US" dirty="0" err="1" smtClean="0"/>
              <a:t>curation</a:t>
            </a:r>
            <a:r>
              <a:rPr lang="en-US" dirty="0" smtClean="0"/>
              <a:t>, visual resources)</a:t>
            </a:r>
          </a:p>
          <a:p>
            <a:pPr lvl="0"/>
            <a:r>
              <a:rPr lang="en-US" dirty="0" smtClean="0"/>
              <a:t>Make time for liaison activities and make this activity a priority</a:t>
            </a:r>
          </a:p>
          <a:p>
            <a:pPr lvl="0"/>
            <a:r>
              <a:rPr lang="en-US" dirty="0" smtClean="0"/>
              <a:t>Specify expectations, make liaison activities part of the performance dialogue, provide measures of success</a:t>
            </a:r>
          </a:p>
          <a:p>
            <a:pPr lvl="0"/>
            <a:r>
              <a:rPr lang="en-US" dirty="0" smtClean="0"/>
              <a:t>Provide a forum to share the information both with staff in the units and across the system</a:t>
            </a:r>
          </a:p>
          <a:p>
            <a:pPr lvl="0"/>
            <a:r>
              <a:rPr lang="en-US" smtClean="0"/>
              <a:t>Provide consistent support for web development</a:t>
            </a:r>
          </a:p>
          <a:p>
            <a:pPr>
              <a:buNone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CUL Program Overview</a:t>
            </a:r>
          </a:p>
          <a:p>
            <a:pPr lvl="1"/>
            <a:r>
              <a:rPr lang="en-US" dirty="0" smtClean="0"/>
              <a:t>Information Competency</a:t>
            </a:r>
          </a:p>
          <a:p>
            <a:pPr lvl="1"/>
            <a:r>
              <a:rPr lang="en-US" dirty="0" smtClean="0"/>
              <a:t>Skills-based training workshops</a:t>
            </a:r>
          </a:p>
          <a:p>
            <a:pPr lvl="1"/>
            <a:r>
              <a:rPr lang="en-US" dirty="0" smtClean="0"/>
              <a:t>Credit Courses</a:t>
            </a:r>
          </a:p>
          <a:p>
            <a:pPr lvl="1"/>
            <a:r>
              <a:rPr lang="en-US" dirty="0" smtClean="0"/>
              <a:t>Consulting</a:t>
            </a:r>
          </a:p>
          <a:p>
            <a:pPr lvl="1"/>
            <a:r>
              <a:rPr lang="en-US" dirty="0" smtClean="0"/>
              <a:t>Coordination – PSEC Instruction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Information Competency/Course-related Instruction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US" dirty="0" smtClean="0"/>
              <a:t>ILR – Labor Law, Organizational Behavior (in pilot mode)</a:t>
            </a:r>
          </a:p>
          <a:p>
            <a:pPr lvl="0"/>
            <a:r>
              <a:rPr lang="en-US" dirty="0" smtClean="0"/>
              <a:t>Law provides course-related instruction for specific classes, on request</a:t>
            </a:r>
          </a:p>
          <a:p>
            <a:pPr lvl="0"/>
            <a:r>
              <a:rPr lang="en-US" dirty="0" smtClean="0"/>
              <a:t>Cross-college collaboration – JGSM teaches business resources for classes in Engineering, CRP, Law, etc.</a:t>
            </a:r>
          </a:p>
          <a:p>
            <a:pPr lvl="0"/>
            <a:r>
              <a:rPr lang="en-US" dirty="0" smtClean="0"/>
              <a:t>Physical Sciences – Leah works with </a:t>
            </a:r>
            <a:r>
              <a:rPr lang="en-US" dirty="0" err="1" smtClean="0"/>
              <a:t>Chem</a:t>
            </a:r>
            <a:r>
              <a:rPr lang="en-US" dirty="0" smtClean="0"/>
              <a:t> Lab Coordinator – incorporates resources</a:t>
            </a:r>
          </a:p>
          <a:p>
            <a:pPr lvl="0"/>
            <a:r>
              <a:rPr lang="en-US" dirty="0" smtClean="0"/>
              <a:t>Fine Arts – small number of course-related sessions, does not have a good teaching space</a:t>
            </a:r>
          </a:p>
          <a:p>
            <a:pPr lvl="0"/>
            <a:r>
              <a:rPr lang="en-US" dirty="0" smtClean="0"/>
              <a:t>Music - Hip Hop Class – Steve Pond, attended ICI</a:t>
            </a:r>
          </a:p>
          <a:p>
            <a:pPr lvl="0"/>
            <a:r>
              <a:rPr lang="en-US" dirty="0" smtClean="0"/>
              <a:t>Africana not really doing course-related instruction</a:t>
            </a:r>
          </a:p>
          <a:p>
            <a:pPr lvl="0"/>
            <a:r>
              <a:rPr lang="en-US" dirty="0" smtClean="0"/>
              <a:t>RMC provides sessions for courses with historical context across campus, RMC at capacity</a:t>
            </a:r>
          </a:p>
          <a:p>
            <a:pPr lvl="0"/>
            <a:r>
              <a:rPr lang="en-US" dirty="0" smtClean="0"/>
              <a:t>Mann – working with large lecture classes using video modules, also do individual course-related sessions</a:t>
            </a:r>
          </a:p>
          <a:p>
            <a:pPr lvl="0"/>
            <a:r>
              <a:rPr lang="en-US" dirty="0" smtClean="0"/>
              <a:t>Olin – Extensive course-related program, heavily focused on Freshman Writing, but also work with upper level and grad classes  </a:t>
            </a:r>
          </a:p>
          <a:p>
            <a:pPr lvl="0"/>
            <a:r>
              <a:rPr lang="en-US" dirty="0" smtClean="0"/>
              <a:t>Engineering – course-related instruction with heavy use of </a:t>
            </a:r>
            <a:r>
              <a:rPr lang="en-US" dirty="0" err="1" smtClean="0"/>
              <a:t>Libguides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Skills-based Workshops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dirty="0" smtClean="0"/>
              <a:t>Basic research in a discipline (attendance varies)</a:t>
            </a:r>
          </a:p>
          <a:p>
            <a:pPr lvl="0"/>
            <a:r>
              <a:rPr lang="en-US" dirty="0" smtClean="0"/>
              <a:t>Team-teaching workshops with Career Center </a:t>
            </a:r>
          </a:p>
          <a:p>
            <a:pPr lvl="0"/>
            <a:r>
              <a:rPr lang="en-US" dirty="0" smtClean="0"/>
              <a:t>Teachers in-service days</a:t>
            </a:r>
          </a:p>
          <a:p>
            <a:pPr lvl="0"/>
            <a:r>
              <a:rPr lang="en-US" dirty="0" smtClean="0"/>
              <a:t>Visiting Fellows, alumni, prospective students etc.</a:t>
            </a:r>
          </a:p>
          <a:p>
            <a:pPr lvl="0"/>
            <a:r>
              <a:rPr lang="en-US" dirty="0" smtClean="0"/>
              <a:t>Special resources, e.g. Bloomberg and other business resources</a:t>
            </a:r>
          </a:p>
          <a:p>
            <a:pPr lvl="0"/>
            <a:r>
              <a:rPr lang="en-US" dirty="0" smtClean="0"/>
              <a:t>American Library for new international students</a:t>
            </a:r>
          </a:p>
          <a:p>
            <a:pPr lvl="0"/>
            <a:r>
              <a:rPr lang="en-US" dirty="0" smtClean="0"/>
              <a:t>15-minute “</a:t>
            </a:r>
            <a:r>
              <a:rPr lang="en-US" dirty="0" err="1" smtClean="0"/>
              <a:t>Bullseye</a:t>
            </a:r>
            <a:r>
              <a:rPr lang="en-US" dirty="0" smtClean="0"/>
              <a:t>” workshops tried but not very successful</a:t>
            </a:r>
          </a:p>
          <a:p>
            <a:pPr lvl="0"/>
            <a:r>
              <a:rPr lang="en-US" dirty="0" smtClean="0"/>
              <a:t>Need to improve publicity and calendar system – students can’t find workshops.  May need more coordination about what is offered – “portable workshop” idea should be pursued.</a:t>
            </a:r>
          </a:p>
          <a:p>
            <a:pPr lvl="0"/>
            <a:r>
              <a:rPr lang="en-US" dirty="0" smtClean="0"/>
              <a:t>Open workshops – attendance varies, still successful in some libraries, other libraries have stopped offering. Olin still offers 35 workshops per semester which are well-attended.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Credit Classes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US" dirty="0" smtClean="0"/>
              <a:t>Human Resources Research and Reporting (Stuart </a:t>
            </a:r>
            <a:r>
              <a:rPr lang="en-US" dirty="0" err="1" smtClean="0"/>
              <a:t>Basefsky</a:t>
            </a:r>
            <a:r>
              <a:rPr lang="en-US" dirty="0" smtClean="0"/>
              <a:t>)</a:t>
            </a:r>
          </a:p>
          <a:p>
            <a:pPr lvl="0"/>
            <a:r>
              <a:rPr lang="en-US" dirty="0" smtClean="0"/>
              <a:t>Legal Research for 1</a:t>
            </a:r>
            <a:r>
              <a:rPr lang="en-US" baseline="30000" dirty="0" smtClean="0"/>
              <a:t>st</a:t>
            </a:r>
            <a:r>
              <a:rPr lang="en-US" dirty="0" smtClean="0"/>
              <a:t> year </a:t>
            </a:r>
            <a:r>
              <a:rPr lang="en-US" dirty="0" err="1" smtClean="0"/>
              <a:t>lawyering</a:t>
            </a:r>
            <a:r>
              <a:rPr lang="en-US" dirty="0" smtClean="0"/>
              <a:t> class.  Jointly taught with faculty.  6 Law librarians teach a section.  Also each teaches a 2</a:t>
            </a:r>
            <a:r>
              <a:rPr lang="en-US" baseline="30000" dirty="0" smtClean="0"/>
              <a:t>nd</a:t>
            </a:r>
            <a:r>
              <a:rPr lang="en-US" dirty="0" smtClean="0"/>
              <a:t> course in a specialty area.</a:t>
            </a:r>
          </a:p>
          <a:p>
            <a:pPr lvl="0"/>
            <a:r>
              <a:rPr lang="en-US" dirty="0" smtClean="0"/>
              <a:t>Legal Research and Writing for undergraduates – offered in past, not offered at present</a:t>
            </a:r>
          </a:p>
          <a:p>
            <a:pPr lvl="0"/>
            <a:r>
              <a:rPr lang="en-US" dirty="0" smtClean="0"/>
              <a:t>Chemistry Research – 1 credit (Leah Solla)</a:t>
            </a:r>
          </a:p>
          <a:p>
            <a:pPr lvl="0"/>
            <a:r>
              <a:rPr lang="en-US" dirty="0" smtClean="0"/>
              <a:t>Music 6201 – Introduction to Bibliography and Research (Bonna Boettcher)</a:t>
            </a:r>
          </a:p>
          <a:p>
            <a:pPr lvl="0"/>
            <a:r>
              <a:rPr lang="en-US" dirty="0" smtClean="0"/>
              <a:t>Africana/Latino Studies, 1-credit (Eric Acree)</a:t>
            </a:r>
          </a:p>
          <a:p>
            <a:pPr lvl="0"/>
            <a:r>
              <a:rPr lang="en-US" dirty="0" smtClean="0"/>
              <a:t>Research Strategies for Pre-freshmen (Eric Acree/Tony Cosgrave)</a:t>
            </a:r>
          </a:p>
          <a:p>
            <a:pPr lvl="0"/>
            <a:r>
              <a:rPr lang="en-US" dirty="0" smtClean="0"/>
              <a:t>History of the Book (Katherine Reagan)</a:t>
            </a:r>
          </a:p>
          <a:p>
            <a:pPr lvl="0"/>
            <a:r>
              <a:rPr lang="en-US" dirty="0" smtClean="0"/>
              <a:t>Research Methods in Japanese Studies (Dan McKee), other Asia librarians also teach credit classes, e.g. Greg Green teaches Research Methods in SE Asian Studies every other year</a:t>
            </a:r>
          </a:p>
          <a:p>
            <a:pPr lvl="0"/>
            <a:r>
              <a:rPr lang="en-US" dirty="0" smtClean="0"/>
              <a:t>Information Survival Skills, 2-credits (Ken Bolton)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Consulting as a form of instruction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dirty="0" smtClean="0"/>
              <a:t>Small clinical groups of DVM students, DVM senior papers</a:t>
            </a:r>
          </a:p>
          <a:p>
            <a:pPr lvl="0"/>
            <a:r>
              <a:rPr lang="en-US" dirty="0" smtClean="0"/>
              <a:t>Law Librarians assigned to 10-12 faculty, provide custom reference assistance</a:t>
            </a:r>
          </a:p>
          <a:p>
            <a:pPr lvl="0"/>
            <a:r>
              <a:rPr lang="en-US" dirty="0" smtClean="0"/>
              <a:t>International Moot Court, Law Clinic, Law journals</a:t>
            </a:r>
          </a:p>
          <a:p>
            <a:pPr lvl="0"/>
            <a:r>
              <a:rPr lang="en-US" dirty="0" smtClean="0"/>
              <a:t>Project teams – AEM, JGSM, etc.</a:t>
            </a:r>
          </a:p>
          <a:p>
            <a:pPr lvl="0"/>
            <a:r>
              <a:rPr lang="en-US" dirty="0" smtClean="0"/>
              <a:t>Chemistry undergrad researchers and Honors students</a:t>
            </a:r>
          </a:p>
          <a:p>
            <a:pPr lvl="0"/>
            <a:r>
              <a:rPr lang="en-US" dirty="0" smtClean="0"/>
              <a:t>Music ref desk provides a significant amount of one-on-one consulting</a:t>
            </a:r>
          </a:p>
          <a:p>
            <a:pPr lvl="0"/>
            <a:r>
              <a:rPr lang="en-US" dirty="0" smtClean="0"/>
              <a:t>RMC participates in faculty recruitment interviews and provides VIP/Alumni donor tours</a:t>
            </a:r>
          </a:p>
          <a:p>
            <a:pPr lvl="0"/>
            <a:r>
              <a:rPr lang="en-US" dirty="0" smtClean="0"/>
              <a:t>Engineering support for college teams, e.g. race car, sustainability, etc.  These teams could be an area for increased information literacy instruction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Vet would like to work on a </a:t>
            </a:r>
            <a:r>
              <a:rPr lang="en-US" dirty="0" err="1" smtClean="0"/>
              <a:t>PubMed</a:t>
            </a:r>
            <a:r>
              <a:rPr lang="en-US" dirty="0" smtClean="0"/>
              <a:t> online learning module</a:t>
            </a:r>
          </a:p>
          <a:p>
            <a:pPr lvl="0"/>
            <a:r>
              <a:rPr lang="en-US" dirty="0" smtClean="0"/>
              <a:t>Online support for Executive MBA requested by students, but otherwise web-based learning has not worked at JGSM</a:t>
            </a:r>
          </a:p>
          <a:p>
            <a:pPr lvl="0"/>
            <a:r>
              <a:rPr lang="en-US" dirty="0" smtClean="0"/>
              <a:t>Mann has incorporated video learning modules into several large courses, including </a:t>
            </a:r>
            <a:r>
              <a:rPr lang="en-US" dirty="0" err="1" smtClean="0"/>
              <a:t>Comm</a:t>
            </a:r>
            <a:r>
              <a:rPr lang="en-US" dirty="0" smtClean="0"/>
              <a:t> 2010, Nutrition 1150, and Bio 1010</a:t>
            </a:r>
          </a:p>
          <a:p>
            <a:pPr lvl="0"/>
            <a:r>
              <a:rPr lang="en-US" dirty="0" smtClean="0"/>
              <a:t>Olin has produced “Research Minutes” </a:t>
            </a:r>
          </a:p>
          <a:p>
            <a:pPr lvl="0"/>
            <a:r>
              <a:rPr lang="en-US" dirty="0" smtClean="0"/>
              <a:t>Many instructors using </a:t>
            </a:r>
            <a:r>
              <a:rPr lang="en-US" dirty="0" err="1" smtClean="0"/>
              <a:t>LibGuides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574</TotalTime>
  <Words>1750</Words>
  <Application>Microsoft Office PowerPoint</Application>
  <PresentationFormat>On-screen Show (4:3)</PresentationFormat>
  <Paragraphs>226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Flow</vt:lpstr>
      <vt:lpstr>Instruction and Outreach TROLs Findings and Recommendations</vt:lpstr>
      <vt:lpstr>Background</vt:lpstr>
      <vt:lpstr>Outline</vt:lpstr>
      <vt:lpstr>Instruction</vt:lpstr>
      <vt:lpstr>Information Competency/Course-related Instruction</vt:lpstr>
      <vt:lpstr>Skills-based Workshops</vt:lpstr>
      <vt:lpstr>Credit Classes</vt:lpstr>
      <vt:lpstr>Consulting as a form of instruction</vt:lpstr>
      <vt:lpstr>Online Learning</vt:lpstr>
      <vt:lpstr>Notables</vt:lpstr>
      <vt:lpstr>PSEC Instruction Committee</vt:lpstr>
      <vt:lpstr>Program Approach</vt:lpstr>
      <vt:lpstr>Training and Tools for Instructors</vt:lpstr>
      <vt:lpstr>Collaboration across CUL</vt:lpstr>
      <vt:lpstr>Moving Forward -- Marketing the Discipline-based Model</vt:lpstr>
      <vt:lpstr>Outreach</vt:lpstr>
      <vt:lpstr>   Outreach: Working Definition</vt:lpstr>
      <vt:lpstr>Summary Findings by Audience</vt:lpstr>
      <vt:lpstr>CU, Departments and Programs, Administration</vt:lpstr>
      <vt:lpstr>Faculty</vt:lpstr>
      <vt:lpstr>Graduate Students</vt:lpstr>
      <vt:lpstr>Undergraduates</vt:lpstr>
      <vt:lpstr>Alumni and Cornell Audiences Abroad </vt:lpstr>
      <vt:lpstr>Local, National and International Audiences</vt:lpstr>
      <vt:lpstr>Projects and Publicity</vt:lpstr>
      <vt:lpstr>Conclusions: 1</vt:lpstr>
      <vt:lpstr>Conclusions: 2</vt:lpstr>
      <vt:lpstr>Recommendations: 1</vt:lpstr>
      <vt:lpstr>Recommendations: 2</vt:lpstr>
      <vt:lpstr>Recommendations: 3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Instruction and Outreach TROLs Findings and Recommendations</dc:title>
  <dc:creator>LibUser</dc:creator>
  <cp:lastModifiedBy>LibUser</cp:lastModifiedBy>
  <cp:revision>59</cp:revision>
  <dcterms:created xsi:type="dcterms:W3CDTF">2011-03-06T23:34:51Z</dcterms:created>
  <dcterms:modified xsi:type="dcterms:W3CDTF">2011-03-20T18:11:23Z</dcterms:modified>
</cp:coreProperties>
</file>