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0"/>
  </p:notesMasterIdLst>
  <p:handoutMasterIdLst>
    <p:handoutMasterId r:id="rId21"/>
  </p:handoutMasterIdLst>
  <p:sldIdLst>
    <p:sldId id="478" r:id="rId2"/>
    <p:sldId id="532" r:id="rId3"/>
    <p:sldId id="533" r:id="rId4"/>
    <p:sldId id="535" r:id="rId5"/>
    <p:sldId id="534" r:id="rId6"/>
    <p:sldId id="538" r:id="rId7"/>
    <p:sldId id="521" r:id="rId8"/>
    <p:sldId id="537" r:id="rId9"/>
    <p:sldId id="555" r:id="rId10"/>
    <p:sldId id="571" r:id="rId11"/>
    <p:sldId id="569" r:id="rId12"/>
    <p:sldId id="572" r:id="rId13"/>
    <p:sldId id="573" r:id="rId14"/>
    <p:sldId id="574" r:id="rId15"/>
    <p:sldId id="575" r:id="rId16"/>
    <p:sldId id="565" r:id="rId17"/>
    <p:sldId id="567" r:id="rId18"/>
    <p:sldId id="568" r:id="rId1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0" autoAdjust="0"/>
    <p:restoredTop sz="89247" autoAdjust="0"/>
  </p:normalViewPr>
  <p:slideViewPr>
    <p:cSldViewPr>
      <p:cViewPr>
        <p:scale>
          <a:sx n="66" d="100"/>
          <a:sy n="66" d="100"/>
        </p:scale>
        <p:origin x="-247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Therefore, the team is experimenting</a:t>
            </a:r>
            <a:r>
              <a:rPr lang="en-US" baseline="0" dirty="0" smtClean="0"/>
              <a:t> with </a:t>
            </a:r>
            <a:r>
              <a:rPr lang="en-US" baseline="0" dirty="0" err="1" smtClean="0"/>
              <a:t>PACl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PACl</a:t>
            </a:r>
            <a:r>
              <a:rPr lang="en-US" baseline="0" dirty="0" smtClean="0"/>
              <a:t> </a:t>
            </a:r>
            <a:r>
              <a:rPr lang="en-US" b="1" baseline="0" dirty="0" smtClean="0"/>
              <a:t>solution </a:t>
            </a:r>
            <a:r>
              <a:rPr lang="en-US" b="0" baseline="0" dirty="0" smtClean="0"/>
              <a:t>more dense than water.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dumping </a:t>
            </a:r>
            <a:r>
              <a:rPr lang="en-US" dirty="0" err="1" smtClean="0"/>
              <a:t>PACl</a:t>
            </a:r>
            <a:r>
              <a:rPr lang="en-US" baseline="0" dirty="0" smtClean="0"/>
              <a:t> granules, only molecular diffusion, no concentration gradient yet.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Pictures of each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3.pn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.jpe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5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5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5.jpe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5410200"/>
            <a:ext cx="6096000" cy="533400"/>
          </a:xfrm>
        </p:spPr>
        <p:txBody>
          <a:bodyPr>
            <a:noAutofit/>
          </a:bodyPr>
          <a:lstStyle/>
          <a:p>
            <a:pPr algn="ctr"/>
            <a:r>
              <a:rPr lang="en-US" sz="2000" b="1" dirty="0" smtClean="0"/>
              <a:t>Aliya Adili, Christine Curtis, Justin Kim, </a:t>
            </a:r>
            <a:r>
              <a:rPr lang="en-US" sz="2000" b="1" dirty="0" err="1" smtClean="0"/>
              <a:t>Xuying</a:t>
            </a:r>
            <a:r>
              <a:rPr lang="en-US" sz="2000" b="1" dirty="0" smtClean="0"/>
              <a:t> Wang</a:t>
            </a:r>
            <a:endParaRPr lang="en-US" sz="2000" b="1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304800" y="1066800"/>
            <a:ext cx="8534400" cy="1470025"/>
          </a:xfrm>
        </p:spPr>
        <p:txBody>
          <a:bodyPr/>
          <a:lstStyle/>
          <a:p>
            <a:r>
              <a:rPr lang="en-US" sz="6000" dirty="0" smtClean="0">
                <a:solidFill>
                  <a:schemeClr val="tx1"/>
                </a:solidFill>
              </a:rPr>
              <a:t>Stock Tank Mixing </a:t>
            </a:r>
            <a:br>
              <a:rPr lang="en-US" sz="6000" dirty="0" smtClean="0">
                <a:solidFill>
                  <a:schemeClr val="tx1"/>
                </a:solidFill>
              </a:rPr>
            </a:br>
            <a:r>
              <a:rPr lang="en-US" altLang="zh-CN" sz="6000" dirty="0" smtClean="0">
                <a:solidFill>
                  <a:schemeClr val="tx1"/>
                </a:solidFill>
              </a:rPr>
              <a:t>Summer</a:t>
            </a:r>
            <a:r>
              <a:rPr lang="en-US" sz="6000" dirty="0" smtClean="0">
                <a:solidFill>
                  <a:schemeClr val="tx1"/>
                </a:solidFill>
              </a:rPr>
              <a:t> 2011</a:t>
            </a:r>
            <a:endParaRPr lang="en-US" sz="6000" dirty="0">
              <a:solidFill>
                <a:schemeClr val="tx1"/>
              </a:solidFill>
            </a:endParaRPr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Centrifugal Pump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 pump?</a:t>
            </a:r>
          </a:p>
          <a:p>
            <a:r>
              <a:rPr lang="en-US" dirty="0" smtClean="0"/>
              <a:t>How does it work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76400"/>
            <a:ext cx="4038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2736945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267200" cy="1143000"/>
          </a:xfrm>
        </p:spPr>
        <p:txBody>
          <a:bodyPr/>
          <a:lstStyle/>
          <a:p>
            <a:r>
              <a:rPr lang="en-US" dirty="0" smtClean="0"/>
              <a:t>Experiment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setup</a:t>
            </a:r>
            <a:endParaRPr lang="en-US" dirty="0"/>
          </a:p>
        </p:txBody>
      </p:sp>
      <p:pic>
        <p:nvPicPr>
          <p:cNvPr id="6" name="Content Placeholder 5" descr="100_2519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0" y="1905000"/>
            <a:ext cx="4953000" cy="3581401"/>
          </a:xfrm>
        </p:spPr>
      </p:pic>
      <p:pic>
        <p:nvPicPr>
          <p:cNvPr id="8" name="Picture 7" descr="100_252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0" y="-1021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91739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</a:t>
            </a:r>
            <a:r>
              <a:rPr lang="en-US" altLang="zh-CN" dirty="0" smtClean="0"/>
              <a:t>revious Design</a:t>
            </a:r>
            <a:endParaRPr lang="en-US" dirty="0"/>
          </a:p>
        </p:txBody>
      </p:sp>
      <p:pic>
        <p:nvPicPr>
          <p:cNvPr id="4" name="Content Placeholder 3" descr="100_2538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258" r="-43258"/>
          <a:stretch>
            <a:fillRect/>
          </a:stretch>
        </p:blipFill>
        <p:spPr>
          <a:xfrm>
            <a:off x="-533400" y="1676400"/>
            <a:ext cx="5542206" cy="3962399"/>
          </a:xfrm>
        </p:spPr>
      </p:pic>
      <p:sp>
        <p:nvSpPr>
          <p:cNvPr id="5" name="TextBox 4"/>
          <p:cNvSpPr txBox="1"/>
          <p:nvPr/>
        </p:nvSpPr>
        <p:spPr>
          <a:xfrm>
            <a:off x="4495801" y="2133600"/>
            <a:ext cx="4114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latin typeface="+mj-lt"/>
              </a:rPr>
              <a:t>B</a:t>
            </a:r>
            <a:r>
              <a:rPr lang="en-US" altLang="zh-CN" sz="2400" dirty="0" smtClean="0">
                <a:latin typeface="+mj-lt"/>
              </a:rPr>
              <a:t>adly sealed </a:t>
            </a:r>
          </a:p>
          <a:p>
            <a:pPr marL="285750" indent="-285750">
              <a:buFont typeface="Arial"/>
              <a:buChar char="•"/>
            </a:pPr>
            <a:endParaRPr lang="en-US" sz="2400" dirty="0" smtClean="0">
              <a:latin typeface="+mj-lt"/>
            </a:endParaRPr>
          </a:p>
          <a:p>
            <a:pPr marL="285750" indent="-285750">
              <a:buFont typeface="Arial"/>
              <a:buChar char="•"/>
            </a:pPr>
            <a:endParaRPr lang="en-US" sz="2400" dirty="0">
              <a:latin typeface="+mj-lt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latin typeface="+mj-lt"/>
              </a:rPr>
              <a:t>C</a:t>
            </a:r>
            <a:r>
              <a:rPr lang="en-US" altLang="zh-CN" sz="2400" dirty="0" smtClean="0">
                <a:latin typeface="+mj-lt"/>
              </a:rPr>
              <a:t>an’t measure the height of solution coming up during the experiment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380950"/>
      </p:ext>
    </p:extLst>
  </p:cSld>
  <p:clrMapOvr>
    <a:masterClrMapping/>
  </p:clrMapOvr>
  <p:transition xmlns:p14="http://schemas.microsoft.com/office/powerpoint/2010/main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</a:t>
            </a:r>
            <a:r>
              <a:rPr lang="en-US" altLang="zh-CN" dirty="0" smtClean="0"/>
              <a:t>ew Pump</a:t>
            </a:r>
            <a:endParaRPr lang="en-US" dirty="0"/>
          </a:p>
        </p:txBody>
      </p:sp>
      <p:pic>
        <p:nvPicPr>
          <p:cNvPr id="4" name="Content Placeholder 3" descr="100_2539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36" r="-71236"/>
          <a:stretch>
            <a:fillRect/>
          </a:stretch>
        </p:blipFill>
        <p:spPr>
          <a:xfrm>
            <a:off x="-1905000" y="1676400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4800600" y="2362200"/>
            <a:ext cx="320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latin typeface="+mn-lt"/>
              </a:rPr>
              <a:t>C</a:t>
            </a:r>
            <a:r>
              <a:rPr lang="en-US" altLang="zh-CN" sz="2400" dirty="0" smtClean="0">
                <a:latin typeface="+mn-lt"/>
              </a:rPr>
              <a:t>lear PVC</a:t>
            </a:r>
          </a:p>
          <a:p>
            <a:pPr marL="285750" indent="-285750">
              <a:buFont typeface="Arial"/>
              <a:buChar char="•"/>
            </a:pPr>
            <a:endParaRPr lang="en-US" sz="2400" dirty="0" smtClean="0">
              <a:latin typeface="+mn-lt"/>
            </a:endParaRPr>
          </a:p>
          <a:p>
            <a:pPr marL="285750" indent="-285750">
              <a:buFont typeface="Arial"/>
              <a:buChar char="•"/>
            </a:pPr>
            <a:endParaRPr lang="en-US" sz="2400" dirty="0">
              <a:latin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latin typeface="+mn-lt"/>
              </a:rPr>
              <a:t>S</a:t>
            </a:r>
            <a:r>
              <a:rPr lang="en-US" altLang="zh-CN" sz="2400" dirty="0" smtClean="0">
                <a:latin typeface="+mn-lt"/>
              </a:rPr>
              <a:t>ealed better than the old one</a:t>
            </a:r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3337042"/>
      </p:ext>
    </p:extLst>
  </p:cSld>
  <p:clrMapOvr>
    <a:masterClrMapping/>
  </p:clrMapOvr>
  <p:transition xmlns:p14="http://schemas.microsoft.com/office/powerpoint/2010/main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</a:t>
            </a:r>
            <a:r>
              <a:rPr lang="en-US" altLang="zh-CN" dirty="0" smtClean="0"/>
              <a:t>etail of the seal parts</a:t>
            </a:r>
            <a:endParaRPr lang="en-US" dirty="0"/>
          </a:p>
        </p:txBody>
      </p:sp>
      <p:pic>
        <p:nvPicPr>
          <p:cNvPr id="4" name="Content Placeholder 3" descr="100_254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39136175"/>
      </p:ext>
    </p:extLst>
  </p:cSld>
  <p:clrMapOvr>
    <a:masterClrMapping/>
  </p:clrMapOvr>
  <p:transition xmlns:p14="http://schemas.microsoft.com/office/powerpoint/2010/main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r>
              <a:rPr lang="en-US" altLang="zh-CN" dirty="0" smtClean="0"/>
              <a:t>ell the way when done mixing </a:t>
            </a:r>
            <a:endParaRPr lang="en-US" dirty="0"/>
          </a:p>
        </p:txBody>
      </p:sp>
      <p:pic>
        <p:nvPicPr>
          <p:cNvPr id="6" name="Content Placeholder 5" descr="100_2545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36" r="-71236"/>
          <a:stretch>
            <a:fillRect/>
          </a:stretch>
        </p:blipFill>
        <p:spPr>
          <a:xfrm>
            <a:off x="-1828800" y="1752600"/>
            <a:ext cx="8229600" cy="4525963"/>
          </a:xfrm>
        </p:spPr>
      </p:pic>
      <p:sp>
        <p:nvSpPr>
          <p:cNvPr id="7" name="TextBox 6"/>
          <p:cNvSpPr txBox="1"/>
          <p:nvPr/>
        </p:nvSpPr>
        <p:spPr>
          <a:xfrm>
            <a:off x="4495800" y="2667000"/>
            <a:ext cx="4343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n-lt"/>
              </a:rPr>
              <a:t>H</a:t>
            </a:r>
            <a:r>
              <a:rPr lang="en-US" altLang="zh-CN" sz="2800" dirty="0" smtClean="0">
                <a:latin typeface="+mn-lt"/>
              </a:rPr>
              <a:t>ydrometer</a:t>
            </a:r>
          </a:p>
          <a:p>
            <a:endParaRPr lang="en-US" sz="2800" dirty="0">
              <a:latin typeface="+mn-lt"/>
            </a:endParaRPr>
          </a:p>
          <a:p>
            <a:r>
              <a:rPr lang="en-US" sz="2800" dirty="0" smtClean="0">
                <a:latin typeface="+mn-lt"/>
              </a:rPr>
              <a:t>D</a:t>
            </a:r>
            <a:r>
              <a:rPr lang="en-US" altLang="zh-CN" sz="2800" dirty="0" smtClean="0">
                <a:latin typeface="+mn-lt"/>
              </a:rPr>
              <a:t>ensity increases, measure the density of water to tell when done mixing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1562844"/>
      </p:ext>
    </p:extLst>
  </p:cSld>
  <p:clrMapOvr>
    <a:masterClrMapping/>
  </p:clrMapOvr>
  <p:transition xmlns:p14="http://schemas.microsoft.com/office/powerpoint/2010/main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centrifugal pump is a good idea for mixing concentration gradient.</a:t>
            </a:r>
          </a:p>
          <a:p>
            <a:endParaRPr lang="en-US" dirty="0" smtClean="0"/>
          </a:p>
          <a:p>
            <a:r>
              <a:rPr lang="en-US" dirty="0" smtClean="0"/>
              <a:t>A satisfying flow rate could be obtained with relatively slow rotating speed.</a:t>
            </a:r>
          </a:p>
          <a:p>
            <a:endParaRPr lang="en-US" dirty="0" smtClean="0"/>
          </a:p>
          <a:p>
            <a:r>
              <a:rPr lang="en-US" dirty="0" smtClean="0"/>
              <a:t>B</a:t>
            </a:r>
            <a:r>
              <a:rPr lang="en-US" altLang="zh-CN" dirty="0" smtClean="0"/>
              <a:t>etter sealed new pump can increase </a:t>
            </a:r>
            <a:r>
              <a:rPr lang="en-US" altLang="zh-CN" dirty="0" smtClean="0"/>
              <a:t>efficiency.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Centrifugal Pump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Bicycle</a:t>
            </a:r>
            <a:r>
              <a:rPr lang="en-US" altLang="zh-CN" dirty="0" smtClean="0"/>
              <a:t> powered pump</a:t>
            </a:r>
            <a:r>
              <a:rPr lang="en-US" dirty="0" smtClean="0"/>
              <a:t> </a:t>
            </a:r>
            <a:r>
              <a:rPr lang="en-US" dirty="0" smtClean="0"/>
              <a:t>– May be efficient for larger tanks</a:t>
            </a:r>
          </a:p>
        </p:txBody>
      </p:sp>
      <p:pic>
        <p:nvPicPr>
          <p:cNvPr id="4" name="Picture 3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uaclar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945" y="6353104"/>
            <a:ext cx="1286055" cy="504896"/>
          </a:xfrm>
          <a:prstGeom prst="rect">
            <a:avLst/>
          </a:prstGeom>
        </p:spPr>
      </p:pic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T</a:t>
            </a:r>
            <a:r>
              <a:rPr lang="en-US" altLang="zh-CN" dirty="0" smtClean="0"/>
              <a:t>hank you!</a:t>
            </a:r>
            <a:br>
              <a:rPr lang="en-US" altLang="zh-CN" dirty="0" smtClean="0"/>
            </a:br>
            <a:r>
              <a:rPr lang="en-US" dirty="0" smtClean="0"/>
              <a:t>Questions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b="1" dirty="0" smtClean="0"/>
              <a:t>The team’s purpose:</a:t>
            </a:r>
            <a:r>
              <a:rPr lang="en-US" dirty="0" smtClean="0"/>
              <a:t>  To improve stock tank mixing at </a:t>
            </a:r>
            <a:r>
              <a:rPr lang="en-US" dirty="0" err="1" smtClean="0"/>
              <a:t>AguaClara</a:t>
            </a:r>
            <a:r>
              <a:rPr lang="en-US" dirty="0" smtClean="0"/>
              <a:t> plants in Honduras.</a:t>
            </a:r>
            <a:endParaRPr lang="en-US" dirty="0"/>
          </a:p>
        </p:txBody>
      </p:sp>
      <p:pic>
        <p:nvPicPr>
          <p:cNvPr id="4" name="Picture 3" descr="4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2895600"/>
            <a:ext cx="4202382" cy="2813261"/>
          </a:xfrm>
          <a:prstGeom prst="rect">
            <a:avLst/>
          </a:prstGeom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DSCN118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382" y="2895600"/>
            <a:ext cx="3860800" cy="28956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mixing system (“stick mixing”) is inefficient</a:t>
            </a:r>
          </a:p>
          <a:p>
            <a:r>
              <a:rPr lang="en-US" dirty="0" smtClean="0"/>
              <a:t>No way to tell when the solution is homogenized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IMG_4174.JPG"/>
          <p:cNvPicPr>
            <a:picLocks noChangeAspect="1"/>
          </p:cNvPicPr>
          <p:nvPr/>
        </p:nvPicPr>
        <p:blipFill>
          <a:blip r:embed="rId4" cstate="print"/>
          <a:srcRect t="7895"/>
          <a:stretch>
            <a:fillRect/>
          </a:stretch>
        </p:blipFill>
        <p:spPr>
          <a:xfrm>
            <a:off x="2362200" y="3810000"/>
            <a:ext cx="4343400" cy="2667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focus on </a:t>
            </a:r>
            <a:r>
              <a:rPr lang="en-US" dirty="0" err="1" smtClean="0"/>
              <a:t>PACl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AguaClara</a:t>
            </a:r>
            <a:r>
              <a:rPr lang="en-US" dirty="0" smtClean="0"/>
              <a:t> plants are gradually switching to </a:t>
            </a:r>
            <a:r>
              <a:rPr lang="en-US" dirty="0" err="1" smtClean="0"/>
              <a:t>PACl</a:t>
            </a:r>
            <a:r>
              <a:rPr lang="en-US" dirty="0" smtClean="0"/>
              <a:t>.</a:t>
            </a:r>
          </a:p>
          <a:p>
            <a:r>
              <a:rPr lang="en-US" dirty="0" smtClean="0"/>
              <a:t>More cost efficient than alum.</a:t>
            </a:r>
          </a:p>
          <a:p>
            <a:endParaRPr lang="en-US" dirty="0"/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20109618173785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43200" y="3124200"/>
            <a:ext cx="3987800" cy="299085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1600200"/>
            <a:ext cx="3733800" cy="46193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focus on </a:t>
            </a:r>
            <a:r>
              <a:rPr lang="en-US" dirty="0" err="1" smtClean="0"/>
              <a:t>PACl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4191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Mixes more readily than alum.</a:t>
            </a:r>
          </a:p>
          <a:p>
            <a:r>
              <a:rPr lang="en-US" dirty="0" smtClean="0"/>
              <a:t>Less dense than water!</a:t>
            </a:r>
          </a:p>
        </p:txBody>
      </p:sp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Phases to Mixing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1: The dissolution of the solid.</a:t>
            </a:r>
          </a:p>
          <a:p>
            <a:r>
              <a:rPr lang="en-US" dirty="0" smtClean="0"/>
              <a:t>2: The elimination of the concentration gradient.</a:t>
            </a:r>
          </a:p>
          <a:p>
            <a:r>
              <a:rPr lang="en-US" dirty="0" err="1" smtClean="0"/>
              <a:t>PACl</a:t>
            </a:r>
            <a:r>
              <a:rPr lang="en-US" dirty="0" smtClean="0"/>
              <a:t> dissolves readily, but the concentration gradient is a problem!</a:t>
            </a:r>
            <a:endParaRPr lang="en-US" dirty="0"/>
          </a:p>
        </p:txBody>
      </p:sp>
      <p:pic>
        <p:nvPicPr>
          <p:cNvPr id="4" name="Picture 3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Concentration Gradient?</a:t>
            </a:r>
            <a:endParaRPr lang="en-US" dirty="0"/>
          </a:p>
        </p:txBody>
      </p:sp>
      <p:pic>
        <p:nvPicPr>
          <p:cNvPr id="4" name="Picture 3" descr="pd11987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1981200"/>
            <a:ext cx="4459027" cy="3505200"/>
          </a:xfrm>
          <a:prstGeom prst="rect">
            <a:avLst/>
          </a:prstGeom>
        </p:spPr>
      </p:pic>
      <p:pic>
        <p:nvPicPr>
          <p:cNvPr id="5" name="Picture 4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10000" cy="5257800"/>
          </a:xfrm>
        </p:spPr>
        <p:txBody>
          <a:bodyPr/>
          <a:lstStyle/>
          <a:p>
            <a:r>
              <a:rPr lang="en-US" sz="2800" dirty="0" smtClean="0"/>
              <a:t>Most of the dissolved </a:t>
            </a:r>
            <a:r>
              <a:rPr lang="en-US" sz="2800" dirty="0" err="1" smtClean="0"/>
              <a:t>PACl</a:t>
            </a:r>
            <a:r>
              <a:rPr lang="en-US" sz="2800" dirty="0" smtClean="0"/>
              <a:t> will settle down to the bottom of the tank and create a gradient.</a:t>
            </a:r>
          </a:p>
          <a:p>
            <a:r>
              <a:rPr lang="en-US" sz="2800" dirty="0" smtClean="0"/>
              <a:t>Result: High concentration at bottom low concentration at the top.</a:t>
            </a:r>
            <a:endParaRPr lang="en-US" sz="2800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get rid of the Concentration Gradient?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5029199"/>
          </a:xfrm>
        </p:spPr>
        <p:txBody>
          <a:bodyPr/>
          <a:lstStyle/>
          <a:p>
            <a:r>
              <a:rPr lang="en-US" dirty="0" smtClean="0"/>
              <a:t>Too big of a job for Molecular Diffusion</a:t>
            </a:r>
          </a:p>
          <a:p>
            <a:r>
              <a:rPr lang="en-US" dirty="0" smtClean="0"/>
              <a:t>We need more energy!</a:t>
            </a:r>
          </a:p>
          <a:p>
            <a:r>
              <a:rPr lang="en-US" dirty="0" smtClean="0"/>
              <a:t>We need a mixing device!</a:t>
            </a:r>
          </a:p>
          <a:p>
            <a:endParaRPr lang="en-US" dirty="0"/>
          </a:p>
        </p:txBody>
      </p:sp>
      <p:pic>
        <p:nvPicPr>
          <p:cNvPr id="4" name="Content Placeholder 3" descr="9356584_1234768616uzWD.jpg"/>
          <p:cNvPicPr>
            <a:picLocks noChangeAspect="1"/>
          </p:cNvPicPr>
          <p:nvPr/>
        </p:nvPicPr>
        <p:blipFill>
          <a:blip r:embed="rId3"/>
          <a:srcRect l="-2518" r="-4111"/>
          <a:stretch>
            <a:fillRect/>
          </a:stretch>
        </p:blipFill>
        <p:spPr bwMode="auto">
          <a:xfrm>
            <a:off x="5257800" y="1600200"/>
            <a:ext cx="2743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33599"/>
          </a:xfrm>
        </p:spPr>
        <p:txBody>
          <a:bodyPr/>
          <a:lstStyle/>
          <a:p>
            <a:r>
              <a:rPr lang="en-US" altLang="zh-CN" dirty="0" smtClean="0"/>
              <a:t>Injecting</a:t>
            </a:r>
            <a:r>
              <a:rPr lang="en-US" dirty="0" smtClean="0"/>
              <a:t> </a:t>
            </a:r>
            <a:r>
              <a:rPr lang="en-US" altLang="zh-CN" dirty="0" smtClean="0"/>
              <a:t>solution</a:t>
            </a:r>
            <a:r>
              <a:rPr lang="en-US" dirty="0" smtClean="0"/>
              <a:t> </a:t>
            </a:r>
            <a:r>
              <a:rPr lang="en-US" altLang="zh-CN" dirty="0" smtClean="0"/>
              <a:t>to the bottom</a:t>
            </a:r>
            <a:r>
              <a:rPr lang="en-US" dirty="0" smtClean="0"/>
              <a:t> </a:t>
            </a:r>
            <a:r>
              <a:rPr lang="en-US" dirty="0" smtClean="0"/>
              <a:t>of </a:t>
            </a:r>
            <a:r>
              <a:rPr lang="en-US" altLang="zh-CN" dirty="0" smtClean="0"/>
              <a:t>water</a:t>
            </a:r>
            <a:endParaRPr lang="en-US" altLang="zh-CN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Centrifugal </a:t>
            </a:r>
            <a:r>
              <a:rPr lang="en-US" dirty="0"/>
              <a:t>p</a:t>
            </a:r>
            <a:r>
              <a:rPr lang="en-US" dirty="0" smtClean="0"/>
              <a:t>ump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581399"/>
            <a:ext cx="3581400" cy="295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667000"/>
            <a:ext cx="3866322" cy="3561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a"/>
          <p:cNvPicPr>
            <a:picLocks noChangeAspect="1" noChangeArrowheads="1"/>
          </p:cNvPicPr>
          <p:nvPr/>
        </p:nvPicPr>
        <p:blipFill>
          <a:blip r:embed="rId6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5889</TotalTime>
  <Words>349</Words>
  <Application>Microsoft Macintosh PowerPoint</Application>
  <PresentationFormat>On-screen Show (4:3)</PresentationFormat>
  <Paragraphs>71</Paragraphs>
  <Slides>18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1_AguaClara the road</vt:lpstr>
      <vt:lpstr>Stock Tank Mixing  Summer 2011</vt:lpstr>
      <vt:lpstr>Introduction</vt:lpstr>
      <vt:lpstr>Introduction</vt:lpstr>
      <vt:lpstr>Why focus on PACl?</vt:lpstr>
      <vt:lpstr>Why focus on PACl?</vt:lpstr>
      <vt:lpstr>Two Phases to Mixing</vt:lpstr>
      <vt:lpstr>What is a Concentration Gradient?</vt:lpstr>
      <vt:lpstr>How do we get rid of the Concentration Gradient?</vt:lpstr>
      <vt:lpstr>Mixing Systems</vt:lpstr>
      <vt:lpstr>The Centrifugal Pump</vt:lpstr>
      <vt:lpstr>Experiment  setup</vt:lpstr>
      <vt:lpstr>Previous Design</vt:lpstr>
      <vt:lpstr>New Pump</vt:lpstr>
      <vt:lpstr>Detail of the seal parts</vt:lpstr>
      <vt:lpstr>Tell the way when done mixing </vt:lpstr>
      <vt:lpstr>Results</vt:lpstr>
      <vt:lpstr>Future Work</vt:lpstr>
      <vt:lpstr>Thank you! Questions?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Aliya Adili</cp:lastModifiedBy>
  <cp:revision>375</cp:revision>
  <dcterms:created xsi:type="dcterms:W3CDTF">2011-05-12T08:11:40Z</dcterms:created>
  <dcterms:modified xsi:type="dcterms:W3CDTF">2011-08-02T17:56:25Z</dcterms:modified>
</cp:coreProperties>
</file>