
<file path=[Content_Types].xml><?xml version="1.0" encoding="utf-8"?>
<Types xmlns="http://schemas.openxmlformats.org/package/2006/content-types">
  <Default Extension="png" ContentType="image/png"/>
  <Default Extension="bin" ContentType="application/vnd.ms-office.activeX"/>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activeX/activeX1.xml" ContentType="application/vnd.ms-office.activeX+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4"/>
  </p:notesMasterIdLst>
  <p:sldIdLst>
    <p:sldId id="256" r:id="rId2"/>
    <p:sldId id="258" r:id="rId3"/>
    <p:sldId id="259" r:id="rId4"/>
    <p:sldId id="270" r:id="rId5"/>
    <p:sldId id="268" r:id="rId6"/>
    <p:sldId id="261" r:id="rId7"/>
    <p:sldId id="262" r:id="rId8"/>
    <p:sldId id="263" r:id="rId9"/>
    <p:sldId id="267" r:id="rId10"/>
    <p:sldId id="274" r:id="rId11"/>
    <p:sldId id="272" r:id="rId12"/>
    <p:sldId id="273"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0933" autoAdjust="0"/>
  </p:normalViewPr>
  <p:slideViewPr>
    <p:cSldViewPr>
      <p:cViewPr varScale="1">
        <p:scale>
          <a:sx n="58" d="100"/>
          <a:sy n="58" d="100"/>
        </p:scale>
        <p:origin x="-1338"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496711B-AD8C-40DA-8AB3-26E8D4F8A3DD}" type="datetimeFigureOut">
              <a:rPr lang="en-US" smtClean="0"/>
              <a:pPr/>
              <a:t>3/8/2012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F06D5B9-73C7-4F00-AB3D-0205B4F0713B}" type="slidenum">
              <a:rPr lang="en-US" smtClean="0"/>
              <a:pPr/>
              <a:t>‹#›</a:t>
            </a:fld>
            <a:endParaRPr lang="en-US"/>
          </a:p>
        </p:txBody>
      </p:sp>
    </p:spTree>
    <p:extLst>
      <p:ext uri="{BB962C8B-B14F-4D97-AF65-F5344CB8AC3E}">
        <p14:creationId xmlns:p14="http://schemas.microsoft.com/office/powerpoint/2010/main" val="32532417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It’s </a:t>
            </a:r>
            <a:r>
              <a:rPr lang="en-US" dirty="0" err="1" smtClean="0"/>
              <a:t>PACl</a:t>
            </a:r>
            <a:r>
              <a:rPr lang="en-US" dirty="0" smtClean="0"/>
              <a:t> (</a:t>
            </a:r>
            <a:r>
              <a:rPr lang="en-US" dirty="0" err="1" smtClean="0"/>
              <a:t>polyaluminum</a:t>
            </a:r>
            <a:r>
              <a:rPr lang="en-US" dirty="0" smtClean="0"/>
              <a:t> chloride)</a:t>
            </a:r>
          </a:p>
          <a:p>
            <a:r>
              <a:rPr lang="en-US" dirty="0" smtClean="0"/>
              <a:t>This</a:t>
            </a:r>
            <a:r>
              <a:rPr lang="en-US" baseline="0" dirty="0" smtClean="0"/>
              <a:t> is also useful with alum (aluminum sulfate), the other coagulant that can be used, and with chlorine (calcium hypochlorite)</a:t>
            </a:r>
          </a:p>
        </p:txBody>
      </p:sp>
      <p:sp>
        <p:nvSpPr>
          <p:cNvPr id="4" name="Slide Number Placeholder 3"/>
          <p:cNvSpPr>
            <a:spLocks noGrp="1"/>
          </p:cNvSpPr>
          <p:nvPr>
            <p:ph type="sldNum" sz="quarter" idx="10"/>
          </p:nvPr>
        </p:nvSpPr>
        <p:spPr/>
        <p:txBody>
          <a:bodyPr/>
          <a:lstStyle/>
          <a:p>
            <a:fld id="{8F06D5B9-73C7-4F00-AB3D-0205B4F0713B}"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 would add</a:t>
            </a:r>
            <a:r>
              <a:rPr lang="en-US" baseline="0" dirty="0" smtClean="0"/>
              <a:t> – provide the operator with verification of homogeneity (or sufficient mixing). Remember that some students may be unfamiliar with the log kept by the operators</a:t>
            </a:r>
            <a:endParaRPr lang="en-US" dirty="0"/>
          </a:p>
        </p:txBody>
      </p:sp>
      <p:sp>
        <p:nvSpPr>
          <p:cNvPr id="4" name="Slide Number Placeholder 3"/>
          <p:cNvSpPr>
            <a:spLocks noGrp="1"/>
          </p:cNvSpPr>
          <p:nvPr>
            <p:ph type="sldNum" sz="quarter" idx="10"/>
          </p:nvPr>
        </p:nvSpPr>
        <p:spPr/>
        <p:txBody>
          <a:bodyPr/>
          <a:lstStyle/>
          <a:p>
            <a:fld id="{8F06D5B9-73C7-4F00-AB3D-0205B4F0713B}"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 can tell that this slide is a picture, you should retype it</a:t>
            </a:r>
            <a:r>
              <a:rPr lang="en-US" baseline="0" dirty="0" smtClean="0"/>
              <a:t> to keep the presentation looking professional. Please describe what a hydrometer is/how it is used before this slide.</a:t>
            </a:r>
            <a:endParaRPr lang="en-US" dirty="0"/>
          </a:p>
        </p:txBody>
      </p:sp>
      <p:sp>
        <p:nvSpPr>
          <p:cNvPr id="4" name="Slide Number Placeholder 3"/>
          <p:cNvSpPr>
            <a:spLocks noGrp="1"/>
          </p:cNvSpPr>
          <p:nvPr>
            <p:ph type="sldNum" sz="quarter" idx="10"/>
          </p:nvPr>
        </p:nvSpPr>
        <p:spPr/>
        <p:txBody>
          <a:bodyPr/>
          <a:lstStyle/>
          <a:p>
            <a:fld id="{8F06D5B9-73C7-4F00-AB3D-0205B4F0713B}"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Videos are great</a:t>
            </a:r>
            <a:r>
              <a:rPr lang="en-US" baseline="0" dirty="0" smtClean="0"/>
              <a:t> in presentations! </a:t>
            </a:r>
            <a:endParaRPr lang="en-US" dirty="0"/>
          </a:p>
        </p:txBody>
      </p:sp>
      <p:sp>
        <p:nvSpPr>
          <p:cNvPr id="4" name="Slide Number Placeholder 3"/>
          <p:cNvSpPr>
            <a:spLocks noGrp="1"/>
          </p:cNvSpPr>
          <p:nvPr>
            <p:ph type="sldNum" sz="quarter" idx="10"/>
          </p:nvPr>
        </p:nvSpPr>
        <p:spPr/>
        <p:txBody>
          <a:bodyPr/>
          <a:lstStyle/>
          <a:p>
            <a:fld id="{8F06D5B9-73C7-4F00-AB3D-0205B4F0713B}"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 would just add an arrow to the point in the diagram where the rotation happens.</a:t>
            </a:r>
            <a:r>
              <a:rPr lang="en-US" baseline="0" dirty="0" smtClean="0"/>
              <a:t> Great animation! The top o ring is probably unnecessary if you have such a deep groove in the fitting.</a:t>
            </a:r>
            <a:endParaRPr lang="en-US" dirty="0"/>
          </a:p>
        </p:txBody>
      </p:sp>
      <p:sp>
        <p:nvSpPr>
          <p:cNvPr id="4" name="Slide Number Placeholder 3"/>
          <p:cNvSpPr>
            <a:spLocks noGrp="1"/>
          </p:cNvSpPr>
          <p:nvPr>
            <p:ph type="sldNum" sz="quarter" idx="10"/>
          </p:nvPr>
        </p:nvSpPr>
        <p:spPr/>
        <p:txBody>
          <a:bodyPr/>
          <a:lstStyle/>
          <a:p>
            <a:fld id="{8F06D5B9-73C7-4F00-AB3D-0205B4F0713B}" type="slidenum">
              <a:rPr lang="en-US" smtClean="0"/>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Will demonstrate these</a:t>
            </a:r>
            <a:r>
              <a:rPr lang="en-US" baseline="0" dirty="0" smtClean="0"/>
              <a:t> difficulties with our prototype </a:t>
            </a:r>
          </a:p>
          <a:p>
            <a:r>
              <a:rPr lang="en-US" baseline="0" dirty="0" smtClean="0"/>
              <a:t>   ^Great!</a:t>
            </a:r>
            <a:endParaRPr lang="en-US" dirty="0"/>
          </a:p>
        </p:txBody>
      </p:sp>
      <p:sp>
        <p:nvSpPr>
          <p:cNvPr id="4" name="Slide Number Placeholder 3"/>
          <p:cNvSpPr>
            <a:spLocks noGrp="1"/>
          </p:cNvSpPr>
          <p:nvPr>
            <p:ph type="sldNum" sz="quarter" idx="10"/>
          </p:nvPr>
        </p:nvSpPr>
        <p:spPr/>
        <p:txBody>
          <a:bodyPr/>
          <a:lstStyle/>
          <a:p>
            <a:fld id="{8F06D5B9-73C7-4F00-AB3D-0205B4F0713B}" type="slidenum">
              <a:rPr lang="en-US" smtClean="0"/>
              <a:pPr/>
              <a:t>8</a:t>
            </a:fld>
            <a:endParaRPr lang="en-US"/>
          </a:p>
        </p:txBody>
      </p:sp>
    </p:spTree>
    <p:extLst>
      <p:ext uri="{BB962C8B-B14F-4D97-AF65-F5344CB8AC3E}">
        <p14:creationId xmlns:p14="http://schemas.microsoft.com/office/powerpoint/2010/main" val="4192685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top view doesn’t show that</a:t>
            </a:r>
            <a:r>
              <a:rPr lang="en-US" baseline="0" dirty="0" smtClean="0"/>
              <a:t> one of the pipes is over the other (cut-out “u”). Make the center of the suction rod in the side view a different color or pattern, it is easy to confuse that with the stoppers you have next to the pipe in the top view (solid blue circle)</a:t>
            </a:r>
            <a:endParaRPr lang="en-US" dirty="0"/>
          </a:p>
        </p:txBody>
      </p:sp>
      <p:sp>
        <p:nvSpPr>
          <p:cNvPr id="4" name="Slide Number Placeholder 3"/>
          <p:cNvSpPr>
            <a:spLocks noGrp="1"/>
          </p:cNvSpPr>
          <p:nvPr>
            <p:ph type="sldNum" sz="quarter" idx="10"/>
          </p:nvPr>
        </p:nvSpPr>
        <p:spPr/>
        <p:txBody>
          <a:bodyPr/>
          <a:lstStyle/>
          <a:p>
            <a:fld id="{8F06D5B9-73C7-4F00-AB3D-0205B4F0713B}" type="slidenum">
              <a:rPr lang="en-US" smtClean="0"/>
              <a:pPr/>
              <a:t>9</a:t>
            </a:fld>
            <a:endParaRPr lang="en-US"/>
          </a:p>
        </p:txBody>
      </p:sp>
    </p:spTree>
    <p:extLst>
      <p:ext uri="{BB962C8B-B14F-4D97-AF65-F5344CB8AC3E}">
        <p14:creationId xmlns:p14="http://schemas.microsoft.com/office/powerpoint/2010/main" val="3392107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Before</a:t>
            </a:r>
            <a:r>
              <a:rPr lang="en-US" baseline="0" dirty="0" smtClean="0"/>
              <a:t> doing more experiments with adding stabilization pipes, we tried one experiment with a stabilized pipe.  It was very difficult to get accurate readings for time loss for 2 reasons: 1. even though the rod was almost as long as the bucket, it wasn’t long enough… and kept moving… 2. The duck tape stopped much of the movement.  Although we would not use duck tape in the Agua Clara plant, we could perhaps try to add friction to the bottom of the tank to stop movement.  We also came up with the idea of adding a stabilizing “leg” to stick out of the rod that would hit into the stopper and decrease movement more.  </a:t>
            </a:r>
            <a:endParaRPr lang="en-US" dirty="0" smtClean="0"/>
          </a:p>
          <a:p>
            <a:endParaRPr lang="en-US" dirty="0"/>
          </a:p>
        </p:txBody>
      </p:sp>
      <p:sp>
        <p:nvSpPr>
          <p:cNvPr id="4" name="Slide Number Placeholder 3"/>
          <p:cNvSpPr>
            <a:spLocks noGrp="1"/>
          </p:cNvSpPr>
          <p:nvPr>
            <p:ph type="sldNum" sz="quarter" idx="10"/>
          </p:nvPr>
        </p:nvSpPr>
        <p:spPr/>
        <p:txBody>
          <a:bodyPr/>
          <a:lstStyle/>
          <a:p>
            <a:fld id="{8F06D5B9-73C7-4F00-AB3D-0205B4F0713B}" type="slidenum">
              <a:rPr lang="en-US" smtClean="0"/>
              <a:pPr/>
              <a:t>10</a:t>
            </a:fld>
            <a:endParaRPr lang="en-US"/>
          </a:p>
        </p:txBody>
      </p:sp>
    </p:spTree>
    <p:extLst>
      <p:ext uri="{BB962C8B-B14F-4D97-AF65-F5344CB8AC3E}">
        <p14:creationId xmlns:p14="http://schemas.microsoft.com/office/powerpoint/2010/main" val="19432174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Discuss possible solutions to adding the stopper to the tank… glue, cement… will continue this research.</a:t>
            </a:r>
          </a:p>
          <a:p>
            <a:r>
              <a:rPr lang="en-US" dirty="0" smtClean="0"/>
              <a:t>    -The</a:t>
            </a:r>
            <a:r>
              <a:rPr lang="en-US" baseline="0" dirty="0" smtClean="0"/>
              <a:t> pasted stuff is kind of obvious, I would retype it. Sounds like a good analysis though.</a:t>
            </a:r>
            <a:endParaRPr lang="en-US" dirty="0"/>
          </a:p>
        </p:txBody>
      </p:sp>
      <p:sp>
        <p:nvSpPr>
          <p:cNvPr id="4" name="Slide Number Placeholder 3"/>
          <p:cNvSpPr>
            <a:spLocks noGrp="1"/>
          </p:cNvSpPr>
          <p:nvPr>
            <p:ph type="sldNum" sz="quarter" idx="10"/>
          </p:nvPr>
        </p:nvSpPr>
        <p:spPr/>
        <p:txBody>
          <a:bodyPr/>
          <a:lstStyle/>
          <a:p>
            <a:fld id="{8F06D5B9-73C7-4F00-AB3D-0205B4F0713B}" type="slidenum">
              <a:rPr lang="en-US" smtClean="0"/>
              <a:pPr/>
              <a:t>11</a:t>
            </a:fld>
            <a:endParaRPr lang="en-US"/>
          </a:p>
        </p:txBody>
      </p:sp>
    </p:spTree>
    <p:extLst>
      <p:ext uri="{BB962C8B-B14F-4D97-AF65-F5344CB8AC3E}">
        <p14:creationId xmlns:p14="http://schemas.microsoft.com/office/powerpoint/2010/main" val="195809735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144000" cy="6858000"/>
            <a:chOff x="0" y="0"/>
            <a:chExt cx="5760" cy="4320"/>
          </a:xfrm>
        </p:grpSpPr>
        <p:pic>
          <p:nvPicPr>
            <p:cNvPr id="7171" name="Picture 3" descr="IMG_0249"/>
            <p:cNvPicPr>
              <a:picLocks noChangeAspect="1" noChangeArrowheads="1"/>
            </p:cNvPicPr>
            <p:nvPr/>
          </p:nvPicPr>
          <p:blipFill>
            <a:blip r:embed="rId2" cstate="print"/>
            <a:srcRect/>
            <a:stretch>
              <a:fillRect/>
            </a:stretch>
          </p:blipFill>
          <p:spPr bwMode="auto">
            <a:xfrm>
              <a:off x="0" y="0"/>
              <a:ext cx="5760" cy="4320"/>
            </a:xfrm>
            <a:prstGeom prst="rect">
              <a:avLst/>
            </a:prstGeom>
            <a:noFill/>
          </p:spPr>
        </p:pic>
        <p:pic>
          <p:nvPicPr>
            <p:cNvPr id="7172" name="Picture 4" descr="IMG_0249"/>
            <p:cNvPicPr>
              <a:picLocks noChangeAspect="1" noChangeArrowheads="1"/>
            </p:cNvPicPr>
            <p:nvPr userDrawn="1"/>
          </p:nvPicPr>
          <p:blipFill>
            <a:blip r:embed="rId2" cstate="print"/>
            <a:srcRect l="73334" t="74040" r="23334" b="17778"/>
            <a:stretch>
              <a:fillRect/>
            </a:stretch>
          </p:blipFill>
          <p:spPr bwMode="auto">
            <a:xfrm>
              <a:off x="4032" y="3216"/>
              <a:ext cx="192" cy="432"/>
            </a:xfrm>
            <a:prstGeom prst="rect">
              <a:avLst/>
            </a:prstGeom>
            <a:noFill/>
          </p:spPr>
        </p:pic>
        <p:pic>
          <p:nvPicPr>
            <p:cNvPr id="7173" name="Picture 5" descr="IMG_0249"/>
            <p:cNvPicPr>
              <a:picLocks noChangeAspect="1" noChangeArrowheads="1"/>
            </p:cNvPicPr>
            <p:nvPr userDrawn="1"/>
          </p:nvPicPr>
          <p:blipFill>
            <a:blip r:embed="rId2" cstate="print"/>
            <a:srcRect l="65834" t="84445" r="29166" b="13333"/>
            <a:stretch>
              <a:fillRect/>
            </a:stretch>
          </p:blipFill>
          <p:spPr bwMode="auto">
            <a:xfrm>
              <a:off x="3792" y="3552"/>
              <a:ext cx="288" cy="96"/>
            </a:xfrm>
            <a:prstGeom prst="rect">
              <a:avLst/>
            </a:prstGeom>
            <a:noFill/>
          </p:spPr>
        </p:pic>
      </p:grpSp>
      <p:sp>
        <p:nvSpPr>
          <p:cNvPr id="7174" name="Rectangle 6"/>
          <p:cNvSpPr>
            <a:spLocks noGrp="1" noChangeArrowheads="1"/>
          </p:cNvSpPr>
          <p:nvPr>
            <p:ph type="subTitle" idx="1"/>
          </p:nvPr>
        </p:nvSpPr>
        <p:spPr>
          <a:xfrm>
            <a:off x="3352800" y="5029200"/>
            <a:ext cx="3962400" cy="1143000"/>
          </a:xfrm>
        </p:spPr>
        <p:txBody>
          <a:bodyPr/>
          <a:lstStyle>
            <a:lvl1pPr marL="0" indent="0" algn="r">
              <a:buFont typeface="Wingdings" pitchFamily="2" charset="2"/>
              <a:buNone/>
              <a:defRPr/>
            </a:lvl1pPr>
          </a:lstStyle>
          <a:p>
            <a:r>
              <a:rPr lang="en-US" smtClean="0"/>
              <a:t>Click to edit Master subtitle style</a:t>
            </a:r>
            <a:endParaRPr lang="en-US"/>
          </a:p>
        </p:txBody>
      </p:sp>
      <p:sp>
        <p:nvSpPr>
          <p:cNvPr id="7175" name="Rectangle 7"/>
          <p:cNvSpPr>
            <a:spLocks noGrp="1" noChangeArrowheads="1"/>
          </p:cNvSpPr>
          <p:nvPr>
            <p:ph type="dt" sz="half" idx="2"/>
          </p:nvPr>
        </p:nvSpPr>
        <p:spPr/>
        <p:txBody>
          <a:bodyPr/>
          <a:lstStyle>
            <a:lvl1pPr>
              <a:defRPr>
                <a:latin typeface="Arial" charset="0"/>
              </a:defRPr>
            </a:lvl1pPr>
          </a:lstStyle>
          <a:p>
            <a:fld id="{A931EA97-40E0-4715-BBDE-03E2A02DB7BA}" type="datetimeFigureOut">
              <a:rPr lang="en-US" smtClean="0"/>
              <a:pPr/>
              <a:t>3/8/2012</a:t>
            </a:fld>
            <a:endParaRPr lang="en-US"/>
          </a:p>
        </p:txBody>
      </p:sp>
      <p:sp>
        <p:nvSpPr>
          <p:cNvPr id="7176" name="Rectangle 8"/>
          <p:cNvSpPr>
            <a:spLocks noGrp="1" noChangeArrowheads="1"/>
          </p:cNvSpPr>
          <p:nvPr>
            <p:ph type="ftr" sz="quarter" idx="3"/>
          </p:nvPr>
        </p:nvSpPr>
        <p:spPr/>
        <p:txBody>
          <a:bodyPr/>
          <a:lstStyle>
            <a:lvl1pPr>
              <a:defRPr>
                <a:latin typeface="Arial" charset="0"/>
              </a:defRPr>
            </a:lvl1pPr>
          </a:lstStyle>
          <a:p>
            <a:endParaRPr lang="en-US"/>
          </a:p>
        </p:txBody>
      </p:sp>
      <p:sp>
        <p:nvSpPr>
          <p:cNvPr id="7177" name="Rectangle 9"/>
          <p:cNvSpPr>
            <a:spLocks noGrp="1" noChangeArrowheads="1"/>
          </p:cNvSpPr>
          <p:nvPr>
            <p:ph type="sldNum" sz="quarter" idx="4"/>
          </p:nvPr>
        </p:nvSpPr>
        <p:spPr/>
        <p:txBody>
          <a:bodyPr/>
          <a:lstStyle>
            <a:lvl1pPr>
              <a:defRPr>
                <a:latin typeface="Arial" charset="0"/>
              </a:defRPr>
            </a:lvl1pPr>
          </a:lstStyle>
          <a:p>
            <a:fld id="{D8F1F198-3947-4373-BA51-0966B5FEA4A6}" type="slidenum">
              <a:rPr lang="en-US" smtClean="0"/>
              <a:pPr/>
              <a:t>‹#›</a:t>
            </a:fld>
            <a:endParaRPr lang="en-US"/>
          </a:p>
        </p:txBody>
      </p:sp>
      <p:sp>
        <p:nvSpPr>
          <p:cNvPr id="7178" name="Rectangle 10"/>
          <p:cNvSpPr>
            <a:spLocks noGrp="1" noChangeArrowheads="1"/>
          </p:cNvSpPr>
          <p:nvPr>
            <p:ph type="ctrTitle" sz="quarter"/>
          </p:nvPr>
        </p:nvSpPr>
        <p:spPr>
          <a:xfrm>
            <a:off x="1371600" y="990600"/>
            <a:ext cx="7772400" cy="1470025"/>
          </a:xfrm>
          <a:ln w="9525"/>
        </p:spPr>
        <p:txBody>
          <a:bodyPr/>
          <a:lstStyle>
            <a:lvl1pPr>
              <a:defRPr sz="5400"/>
            </a:lvl1pPr>
          </a:lstStyle>
          <a:p>
            <a:r>
              <a:rPr lang="en-US" smtClean="0"/>
              <a:t>Click to edit Master title style</a:t>
            </a:r>
            <a:endParaRPr lang="en-US"/>
          </a:p>
        </p:txBody>
      </p:sp>
      <p:pic>
        <p:nvPicPr>
          <p:cNvPr id="7179" name="Picture 11" descr="AguaClara Logo Large"/>
          <p:cNvPicPr>
            <a:picLocks noChangeAspect="1" noChangeArrowheads="1"/>
          </p:cNvPicPr>
          <p:nvPr/>
        </p:nvPicPr>
        <p:blipFill>
          <a:blip r:embed="rId3" cstate="print"/>
          <a:srcRect/>
          <a:stretch>
            <a:fillRect/>
          </a:stretch>
        </p:blipFill>
        <p:spPr bwMode="auto">
          <a:xfrm>
            <a:off x="4953000" y="0"/>
            <a:ext cx="4191000" cy="1093788"/>
          </a:xfrm>
          <a:prstGeom prst="rect">
            <a:avLst/>
          </a:prstGeom>
          <a:noFill/>
        </p:spPr>
      </p:pic>
    </p:spTree>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A931EA97-40E0-4715-BBDE-03E2A02DB7BA}" type="datetimeFigureOut">
              <a:rPr lang="en-US" smtClean="0"/>
              <a:pPr/>
              <a:t>3/8/2012</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8F1F198-3947-4373-BA51-0966B5FEA4A6}" type="slidenum">
              <a:rPr lang="en-US" smtClean="0"/>
              <a:pPr/>
              <a:t>‹#›</a:t>
            </a:fld>
            <a:endParaRPr lang="en-US"/>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00850" y="228600"/>
            <a:ext cx="2114550" cy="5897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600"/>
            <a:ext cx="6191250" cy="5897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A931EA97-40E0-4715-BBDE-03E2A02DB7BA}" type="datetimeFigureOut">
              <a:rPr lang="en-US" smtClean="0"/>
              <a:pPr/>
              <a:t>3/8/2012</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8F1F198-3947-4373-BA51-0966B5FEA4A6}" type="slidenum">
              <a:rPr lang="en-US" smtClean="0"/>
              <a:pPr/>
              <a:t>‹#›</a:t>
            </a:fld>
            <a:endParaRPr lang="en-US"/>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A931EA97-40E0-4715-BBDE-03E2A02DB7BA}" type="datetimeFigureOut">
              <a:rPr lang="en-US" smtClean="0"/>
              <a:pPr/>
              <a:t>3/8/2012</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8F1F198-3947-4373-BA51-0966B5FEA4A6}" type="slidenum">
              <a:rPr lang="en-US" smtClean="0"/>
              <a:pPr/>
              <a:t>‹#›</a:t>
            </a:fld>
            <a:endParaRPr lang="en-US"/>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A931EA97-40E0-4715-BBDE-03E2A02DB7BA}" type="datetimeFigureOut">
              <a:rPr lang="en-US" smtClean="0"/>
              <a:pPr/>
              <a:t>3/8/2012</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8F1F198-3947-4373-BA51-0966B5FEA4A6}" type="slidenum">
              <a:rPr lang="en-US" smtClean="0"/>
              <a:pPr/>
              <a:t>‹#›</a:t>
            </a:fld>
            <a:endParaRPr lang="en-US"/>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A931EA97-40E0-4715-BBDE-03E2A02DB7BA}" type="datetimeFigureOut">
              <a:rPr lang="en-US" smtClean="0"/>
              <a:pPr/>
              <a:t>3/8/2012</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8F1F198-3947-4373-BA51-0966B5FEA4A6}" type="slidenum">
              <a:rPr lang="en-US" smtClean="0"/>
              <a:pPr/>
              <a:t>‹#›</a:t>
            </a:fld>
            <a:endParaRPr lang="en-US"/>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A931EA97-40E0-4715-BBDE-03E2A02DB7BA}" type="datetimeFigureOut">
              <a:rPr lang="en-US" smtClean="0"/>
              <a:pPr/>
              <a:t>3/8/2012</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D8F1F198-3947-4373-BA51-0966B5FEA4A6}" type="slidenum">
              <a:rPr lang="en-US" smtClean="0"/>
              <a:pPr/>
              <a:t>‹#›</a:t>
            </a:fld>
            <a:endParaRPr lang="en-US"/>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A931EA97-40E0-4715-BBDE-03E2A02DB7BA}" type="datetimeFigureOut">
              <a:rPr lang="en-US" smtClean="0"/>
              <a:pPr/>
              <a:t>3/8/2012</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D8F1F198-3947-4373-BA51-0966B5FEA4A6}" type="slidenum">
              <a:rPr lang="en-US" smtClean="0"/>
              <a:pPr/>
              <a:t>‹#›</a:t>
            </a:fld>
            <a:endParaRPr lang="en-US"/>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A931EA97-40E0-4715-BBDE-03E2A02DB7BA}" type="datetimeFigureOut">
              <a:rPr lang="en-US" smtClean="0"/>
              <a:pPr/>
              <a:t>3/8/2012</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D8F1F198-3947-4373-BA51-0966B5FEA4A6}" type="slidenum">
              <a:rPr lang="en-US" smtClean="0"/>
              <a:pPr/>
              <a:t>‹#›</a:t>
            </a:fld>
            <a:endParaRPr 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A931EA97-40E0-4715-BBDE-03E2A02DB7BA}" type="datetimeFigureOut">
              <a:rPr lang="en-US" smtClean="0"/>
              <a:pPr/>
              <a:t>3/8/2012</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8F1F198-3947-4373-BA51-0966B5FEA4A6}" type="slidenum">
              <a:rPr lang="en-US" smtClean="0"/>
              <a:pPr/>
              <a:t>‹#›</a:t>
            </a:fld>
            <a:endParaRPr lang="en-US"/>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A931EA97-40E0-4715-BBDE-03E2A02DB7BA}" type="datetimeFigureOut">
              <a:rPr lang="en-US" smtClean="0"/>
              <a:pPr/>
              <a:t>3/8/2012</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8F1F198-3947-4373-BA51-0966B5FEA4A6}" type="slidenum">
              <a:rPr lang="en-US" smtClean="0"/>
              <a:pPr/>
              <a:t>‹#›</a:t>
            </a:fld>
            <a:endParaRPr lang="en-US"/>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457200" y="228600"/>
            <a:ext cx="8458200" cy="1143000"/>
          </a:xfrm>
          <a:prstGeom prst="rect">
            <a:avLst/>
          </a:prstGeom>
          <a:noFill/>
          <a:ln w="0">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14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14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fld id="{A931EA97-40E0-4715-BBDE-03E2A02DB7BA}" type="datetimeFigureOut">
              <a:rPr lang="en-US" smtClean="0"/>
              <a:pPr/>
              <a:t>3/8/2012</a:t>
            </a:fld>
            <a:endParaRPr lang="en-US"/>
          </a:p>
        </p:txBody>
      </p:sp>
      <p:sp>
        <p:nvSpPr>
          <p:cNvPr id="614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a:p>
        </p:txBody>
      </p:sp>
      <p:sp>
        <p:nvSpPr>
          <p:cNvPr id="615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defRPr>
            </a:lvl1pPr>
          </a:lstStyle>
          <a:p>
            <a:fld id="{D8F1F198-3947-4373-BA51-0966B5FEA4A6}" type="slidenum">
              <a:rPr lang="en-US" smtClean="0"/>
              <a:pPr/>
              <a:t>‹#›</a:t>
            </a:fld>
            <a:endParaRPr lang="en-US"/>
          </a:p>
        </p:txBody>
      </p:sp>
      <p:sp>
        <p:nvSpPr>
          <p:cNvPr id="6151" name="Line 7"/>
          <p:cNvSpPr>
            <a:spLocks noChangeShapeType="1"/>
          </p:cNvSpPr>
          <p:nvPr/>
        </p:nvSpPr>
        <p:spPr bwMode="auto">
          <a:xfrm>
            <a:off x="0" y="1447800"/>
            <a:ext cx="9144000" cy="0"/>
          </a:xfrm>
          <a:prstGeom prst="line">
            <a:avLst/>
          </a:prstGeom>
          <a:noFill/>
          <a:ln w="76200" cmpd="tri">
            <a:solidFill>
              <a:schemeClr val="accent1"/>
            </a:solidFill>
            <a:round/>
            <a:headEnd/>
            <a:tailEnd/>
          </a:ln>
          <a:effec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p:fade/>
  </p:transition>
  <p:timing>
    <p:tnLst>
      <p:par>
        <p:cTn id="1" dur="indefinite" restart="never" nodeType="tmRoot"/>
      </p:par>
    </p:tnLst>
  </p:timing>
  <p:txStyles>
    <p:titleStyle>
      <a:lvl1pPr algn="ctr" rtl="0" eaLnBrk="1" fontAlgn="base" hangingPunct="1">
        <a:spcBef>
          <a:spcPct val="0"/>
        </a:spcBef>
        <a:spcAft>
          <a:spcPct val="0"/>
        </a:spcAft>
        <a:defRPr sz="4400" b="1">
          <a:solidFill>
            <a:schemeClr val="tx2"/>
          </a:solidFill>
          <a:latin typeface="+mj-lt"/>
          <a:ea typeface="+mj-ea"/>
          <a:cs typeface="+mj-cs"/>
        </a:defRPr>
      </a:lvl1pPr>
      <a:lvl2pPr algn="ctr" rtl="0" eaLnBrk="1" fontAlgn="base" hangingPunct="1">
        <a:spcBef>
          <a:spcPct val="0"/>
        </a:spcBef>
        <a:spcAft>
          <a:spcPct val="0"/>
        </a:spcAft>
        <a:defRPr sz="4400" b="1">
          <a:solidFill>
            <a:schemeClr val="tx2"/>
          </a:solidFill>
          <a:latin typeface="Candara" pitchFamily="34" charset="0"/>
        </a:defRPr>
      </a:lvl2pPr>
      <a:lvl3pPr algn="ctr" rtl="0" eaLnBrk="1" fontAlgn="base" hangingPunct="1">
        <a:spcBef>
          <a:spcPct val="0"/>
        </a:spcBef>
        <a:spcAft>
          <a:spcPct val="0"/>
        </a:spcAft>
        <a:defRPr sz="4400" b="1">
          <a:solidFill>
            <a:schemeClr val="tx2"/>
          </a:solidFill>
          <a:latin typeface="Candara" pitchFamily="34" charset="0"/>
        </a:defRPr>
      </a:lvl3pPr>
      <a:lvl4pPr algn="ctr" rtl="0" eaLnBrk="1" fontAlgn="base" hangingPunct="1">
        <a:spcBef>
          <a:spcPct val="0"/>
        </a:spcBef>
        <a:spcAft>
          <a:spcPct val="0"/>
        </a:spcAft>
        <a:defRPr sz="4400" b="1">
          <a:solidFill>
            <a:schemeClr val="tx2"/>
          </a:solidFill>
          <a:latin typeface="Candara" pitchFamily="34" charset="0"/>
        </a:defRPr>
      </a:lvl4pPr>
      <a:lvl5pPr algn="ctr" rtl="0" eaLnBrk="1" fontAlgn="base" hangingPunct="1">
        <a:spcBef>
          <a:spcPct val="0"/>
        </a:spcBef>
        <a:spcAft>
          <a:spcPct val="0"/>
        </a:spcAft>
        <a:defRPr sz="4400" b="1">
          <a:solidFill>
            <a:schemeClr val="tx2"/>
          </a:solidFill>
          <a:latin typeface="Candara" pitchFamily="34" charset="0"/>
        </a:defRPr>
      </a:lvl5pPr>
      <a:lvl6pPr marL="457200" algn="ctr" rtl="0" eaLnBrk="1" fontAlgn="base" hangingPunct="1">
        <a:spcBef>
          <a:spcPct val="0"/>
        </a:spcBef>
        <a:spcAft>
          <a:spcPct val="0"/>
        </a:spcAft>
        <a:defRPr sz="4400" b="1">
          <a:solidFill>
            <a:schemeClr val="tx2"/>
          </a:solidFill>
          <a:latin typeface="Candara" pitchFamily="34" charset="0"/>
        </a:defRPr>
      </a:lvl6pPr>
      <a:lvl7pPr marL="914400" algn="ctr" rtl="0" eaLnBrk="1" fontAlgn="base" hangingPunct="1">
        <a:spcBef>
          <a:spcPct val="0"/>
        </a:spcBef>
        <a:spcAft>
          <a:spcPct val="0"/>
        </a:spcAft>
        <a:defRPr sz="4400" b="1">
          <a:solidFill>
            <a:schemeClr val="tx2"/>
          </a:solidFill>
          <a:latin typeface="Candara" pitchFamily="34" charset="0"/>
        </a:defRPr>
      </a:lvl7pPr>
      <a:lvl8pPr marL="1371600" algn="ctr" rtl="0" eaLnBrk="1" fontAlgn="base" hangingPunct="1">
        <a:spcBef>
          <a:spcPct val="0"/>
        </a:spcBef>
        <a:spcAft>
          <a:spcPct val="0"/>
        </a:spcAft>
        <a:defRPr sz="4400" b="1">
          <a:solidFill>
            <a:schemeClr val="tx2"/>
          </a:solidFill>
          <a:latin typeface="Candara" pitchFamily="34" charset="0"/>
        </a:defRPr>
      </a:lvl8pPr>
      <a:lvl9pPr marL="1828800" algn="ctr" rtl="0" eaLnBrk="1" fontAlgn="base" hangingPunct="1">
        <a:spcBef>
          <a:spcPct val="0"/>
        </a:spcBef>
        <a:spcAft>
          <a:spcPct val="0"/>
        </a:spcAft>
        <a:defRPr sz="4400" b="1">
          <a:solidFill>
            <a:schemeClr val="tx2"/>
          </a:solidFill>
          <a:latin typeface="Candara" pitchFamily="34" charset="0"/>
        </a:defRPr>
      </a:lvl9pPr>
    </p:titleStyle>
    <p:body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itchFamily="2" charset="2"/>
        <a:buChar char="Ø"/>
        <a:defRPr sz="2800">
          <a:solidFill>
            <a:schemeClr val="tx1"/>
          </a:solidFill>
          <a:latin typeface="+mn-lt"/>
        </a:defRPr>
      </a:lvl2pPr>
      <a:lvl3pPr marL="1143000" indent="-228600" algn="l" rtl="0" eaLnBrk="1" fontAlgn="base" hangingPunct="1">
        <a:spcBef>
          <a:spcPct val="20000"/>
        </a:spcBef>
        <a:spcAft>
          <a:spcPct val="0"/>
        </a:spcAft>
        <a:buFont typeface="Wingdings" pitchFamily="2" charset="2"/>
        <a:buChar char="Ø"/>
        <a:defRPr sz="2400">
          <a:solidFill>
            <a:schemeClr val="tx1"/>
          </a:solidFill>
          <a:latin typeface="+mn-lt"/>
        </a:defRPr>
      </a:lvl3pPr>
      <a:lvl4pPr marL="1600200" indent="-228600" algn="l" rtl="0" eaLnBrk="1" fontAlgn="base" hangingPunct="1">
        <a:spcBef>
          <a:spcPct val="20000"/>
        </a:spcBef>
        <a:spcAft>
          <a:spcPct val="0"/>
        </a:spcAft>
        <a:buFont typeface="Wingdings" pitchFamily="2" charset="2"/>
        <a:buChar char="Ø"/>
        <a:defRPr sz="2000">
          <a:solidFill>
            <a:schemeClr val="tx1"/>
          </a:solidFill>
          <a:latin typeface="+mn-lt"/>
        </a:defRPr>
      </a:lvl4pPr>
      <a:lvl5pPr marL="2057400" indent="-228600" algn="l" rtl="0" eaLnBrk="1" fontAlgn="base" hangingPunct="1">
        <a:spcBef>
          <a:spcPct val="20000"/>
        </a:spcBef>
        <a:spcAft>
          <a:spcPct val="0"/>
        </a:spcAft>
        <a:buFont typeface="Wingdings" pitchFamily="2" charset="2"/>
        <a:buChar char="Ø"/>
        <a:defRPr sz="2000">
          <a:solidFill>
            <a:schemeClr val="tx1"/>
          </a:solidFill>
          <a:latin typeface="+mn-lt"/>
        </a:defRPr>
      </a:lvl5pPr>
      <a:lvl6pPr marL="2514600" indent="-228600" algn="l" rtl="0" eaLnBrk="1" fontAlgn="base" hangingPunct="1">
        <a:spcBef>
          <a:spcPct val="20000"/>
        </a:spcBef>
        <a:spcAft>
          <a:spcPct val="0"/>
        </a:spcAft>
        <a:buFont typeface="Wingdings" pitchFamily="2" charset="2"/>
        <a:buChar char="Ø"/>
        <a:defRPr sz="2000">
          <a:solidFill>
            <a:schemeClr val="tx1"/>
          </a:solidFill>
          <a:latin typeface="+mn-lt"/>
        </a:defRPr>
      </a:lvl6pPr>
      <a:lvl7pPr marL="2971800" indent="-228600" algn="l" rtl="0" eaLnBrk="1" fontAlgn="base" hangingPunct="1">
        <a:spcBef>
          <a:spcPct val="20000"/>
        </a:spcBef>
        <a:spcAft>
          <a:spcPct val="0"/>
        </a:spcAft>
        <a:buFont typeface="Wingdings" pitchFamily="2" charset="2"/>
        <a:buChar char="Ø"/>
        <a:defRPr sz="2000">
          <a:solidFill>
            <a:schemeClr val="tx1"/>
          </a:solidFill>
          <a:latin typeface="+mn-lt"/>
        </a:defRPr>
      </a:lvl7pPr>
      <a:lvl8pPr marL="3429000" indent="-228600" algn="l" rtl="0" eaLnBrk="1" fontAlgn="base" hangingPunct="1">
        <a:spcBef>
          <a:spcPct val="20000"/>
        </a:spcBef>
        <a:spcAft>
          <a:spcPct val="0"/>
        </a:spcAft>
        <a:buFont typeface="Wingdings" pitchFamily="2" charset="2"/>
        <a:buChar char="Ø"/>
        <a:defRPr sz="2000">
          <a:solidFill>
            <a:schemeClr val="tx1"/>
          </a:solidFill>
          <a:latin typeface="+mn-lt"/>
        </a:defRPr>
      </a:lvl8pPr>
      <a:lvl9pPr marL="3886200" indent="-228600" algn="l" rtl="0" eaLnBrk="1" fontAlgn="base" hangingPunct="1">
        <a:spcBef>
          <a:spcPct val="20000"/>
        </a:spcBef>
        <a:spcAft>
          <a:spcPct val="0"/>
        </a:spcAft>
        <a:buFont typeface="Wingdings" pitchFamily="2" charset="2"/>
        <a:buChar char="Ø"/>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70.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control" Target="../activeX/activeX1.xml"/><Relationship Id="rId1" Type="http://schemas.openxmlformats.org/officeDocument/2006/relationships/vmlDrawing" Target="../drawings/vmlDrawing1.vml"/><Relationship Id="rId5" Type="http://schemas.openxmlformats.org/officeDocument/2006/relationships/image" Target="../media/image6.wmf"/><Relationship Id="rId4"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8.png"/><Relationship Id="rId1" Type="http://schemas.openxmlformats.org/officeDocument/2006/relationships/slideLayout" Target="../slideLayouts/slideLayout4.xml"/><Relationship Id="rId5" Type="http://schemas.openxmlformats.org/officeDocument/2006/relationships/image" Target="../media/image9.jpe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4.png"/><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4.png"/><Relationship Id="rId4" Type="http://schemas.openxmlformats.org/officeDocument/2006/relationships/image" Target="../media/image3.jpeg"/></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image" Target="../media/image11.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Julie Silva</a:t>
            </a:r>
          </a:p>
          <a:p>
            <a:r>
              <a:rPr lang="en-US" dirty="0" smtClean="0"/>
              <a:t>Stephen Yoon</a:t>
            </a:r>
            <a:endParaRPr lang="en-US" dirty="0"/>
          </a:p>
        </p:txBody>
      </p:sp>
      <p:sp>
        <p:nvSpPr>
          <p:cNvPr id="2" name="Title 1"/>
          <p:cNvSpPr>
            <a:spLocks noGrp="1"/>
          </p:cNvSpPr>
          <p:nvPr>
            <p:ph type="ctrTitle" sz="quarter"/>
          </p:nvPr>
        </p:nvSpPr>
        <p:spPr/>
        <p:txBody>
          <a:bodyPr/>
          <a:lstStyle/>
          <a:p>
            <a:r>
              <a:rPr lang="en-US" dirty="0" smtClean="0"/>
              <a:t>Stock Tank Mixer</a:t>
            </a:r>
            <a:endParaRPr lang="en-US" dirty="0"/>
          </a:p>
        </p:txBody>
      </p:sp>
      <p:pic>
        <p:nvPicPr>
          <p:cNvPr id="4" name="Picture 3" descr="b"/>
          <p:cNvPicPr>
            <a:picLocks noChangeAspect="1" noChangeArrowheads="1"/>
          </p:cNvPicPr>
          <p:nvPr/>
        </p:nvPicPr>
        <p:blipFill>
          <a:blip r:embed="rId2" cstate="print"/>
          <a:srcRect/>
          <a:stretch>
            <a:fillRect/>
          </a:stretch>
        </p:blipFill>
        <p:spPr bwMode="auto">
          <a:xfrm>
            <a:off x="7209971" y="6283098"/>
            <a:ext cx="1934029" cy="574902"/>
          </a:xfrm>
          <a:prstGeom prst="rect">
            <a:avLst/>
          </a:prstGeom>
          <a:noFill/>
          <a:ln w="9525">
            <a:noFill/>
            <a:miter lim="800000"/>
            <a:headEnd/>
            <a:tailEnd/>
          </a:ln>
        </p:spPr>
      </p:pic>
      <p:pic>
        <p:nvPicPr>
          <p:cNvPr id="5" name="Picture 6" descr="a"/>
          <p:cNvPicPr>
            <a:picLocks noChangeAspect="1" noChangeArrowheads="1"/>
          </p:cNvPicPr>
          <p:nvPr/>
        </p:nvPicPr>
        <p:blipFill>
          <a:blip r:embed="rId3" cstate="print"/>
          <a:srcRect r="4546"/>
          <a:stretch>
            <a:fillRect/>
          </a:stretch>
        </p:blipFill>
        <p:spPr bwMode="auto">
          <a:xfrm>
            <a:off x="0" y="6300788"/>
            <a:ext cx="1981200" cy="557212"/>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First Stoppers Experiment</a:t>
            </a:r>
            <a:endParaRPr lang="en-US" dirty="0"/>
          </a:p>
        </p:txBody>
      </p:sp>
      <p:sp>
        <p:nvSpPr>
          <p:cNvPr id="3" name="Content Placeholder 2"/>
          <p:cNvSpPr>
            <a:spLocks noGrp="1"/>
          </p:cNvSpPr>
          <p:nvPr>
            <p:ph sz="half" idx="1"/>
          </p:nvPr>
        </p:nvSpPr>
        <p:spPr>
          <a:xfrm>
            <a:off x="457200" y="1600200"/>
            <a:ext cx="4572000" cy="4525963"/>
          </a:xfrm>
        </p:spPr>
        <p:txBody>
          <a:bodyPr>
            <a:normAutofit lnSpcReduction="10000"/>
          </a:bodyPr>
          <a:lstStyle/>
          <a:p>
            <a:r>
              <a:rPr lang="en-US" dirty="0"/>
              <a:t>D</a:t>
            </a:r>
            <a:r>
              <a:rPr lang="en-US" dirty="0" smtClean="0"/>
              <a:t>etermine feasibility</a:t>
            </a:r>
          </a:p>
          <a:p>
            <a:pPr lvl="1"/>
            <a:r>
              <a:rPr lang="en-US" dirty="0" smtClean="0"/>
              <a:t>Suction Rod</a:t>
            </a:r>
          </a:p>
          <a:p>
            <a:pPr lvl="1"/>
            <a:r>
              <a:rPr lang="en-US" dirty="0" smtClean="0"/>
              <a:t>4 stoppers</a:t>
            </a:r>
          </a:p>
          <a:p>
            <a:pPr lvl="1"/>
            <a:r>
              <a:rPr lang="en-US" dirty="0" smtClean="0"/>
              <a:t>Rotated both ways</a:t>
            </a:r>
          </a:p>
          <a:p>
            <a:r>
              <a:rPr lang="en-US" dirty="0" smtClean="0"/>
              <a:t>Observations</a:t>
            </a:r>
          </a:p>
          <a:p>
            <a:pPr lvl="1"/>
            <a:r>
              <a:rPr lang="en-US" dirty="0" smtClean="0"/>
              <a:t>All trials under 0.50 s</a:t>
            </a:r>
          </a:p>
          <a:p>
            <a:pPr lvl="1"/>
            <a:r>
              <a:rPr lang="en-US" dirty="0" smtClean="0"/>
              <a:t>Rod movement</a:t>
            </a:r>
          </a:p>
          <a:p>
            <a:r>
              <a:rPr lang="en-US" dirty="0" smtClean="0"/>
              <a:t>Analysis</a:t>
            </a:r>
          </a:p>
          <a:p>
            <a:pPr lvl="1"/>
            <a:r>
              <a:rPr lang="en-US" dirty="0" smtClean="0"/>
              <a:t>Longer suction rod</a:t>
            </a:r>
          </a:p>
          <a:p>
            <a:pPr lvl="1"/>
            <a:r>
              <a:rPr lang="en-US" dirty="0" smtClean="0"/>
              <a:t>Make use of friction</a:t>
            </a:r>
          </a:p>
        </p:txBody>
      </p:sp>
      <p:pic>
        <p:nvPicPr>
          <p:cNvPr id="3891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2221" t="10275" r="20225" b="6922"/>
          <a:stretch/>
        </p:blipFill>
        <p:spPr bwMode="auto">
          <a:xfrm>
            <a:off x="4876801" y="2136235"/>
            <a:ext cx="3810000" cy="35025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17986995"/>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Stoppers </a:t>
            </a:r>
            <a:r>
              <a:rPr lang="en-US" dirty="0" err="1" smtClean="0"/>
              <a:t>Ctd</a:t>
            </a:r>
            <a:r>
              <a:rPr lang="en-US" dirty="0" smtClean="0"/>
              <a:t>.</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sz="half" idx="1"/>
              </p:nvPr>
            </p:nvSpPr>
            <p:spPr>
              <a:xfrm>
                <a:off x="457200" y="1600201"/>
                <a:ext cx="4038600" cy="2819400"/>
              </a:xfrm>
            </p:spPr>
            <p:txBody>
              <a:bodyPr/>
              <a:lstStyle/>
              <a:p>
                <a:r>
                  <a:rPr lang="en-US" dirty="0"/>
                  <a:t>Time loss calculations</a:t>
                </a:r>
              </a:p>
              <a:p>
                <a:pPr lvl="1"/>
                <a14:m>
                  <m:oMath xmlns:m="http://schemas.openxmlformats.org/officeDocument/2006/math">
                    <m:r>
                      <a:rPr lang="en-US" i="1">
                        <a:latin typeface="Cambria Math"/>
                      </a:rPr>
                      <m:t>𝑙𝑜𝑠𝑡</m:t>
                    </m:r>
                    <m:r>
                      <a:rPr lang="en-US" i="1">
                        <a:latin typeface="Cambria Math"/>
                      </a:rPr>
                      <m:t> </m:t>
                    </m:r>
                    <m:r>
                      <a:rPr lang="en-US" i="1">
                        <a:latin typeface="Cambria Math"/>
                      </a:rPr>
                      <m:t>𝑡𝑖𝑚𝑒</m:t>
                    </m:r>
                    <m:r>
                      <a:rPr lang="en-US" i="1">
                        <a:latin typeface="Cambria Math"/>
                      </a:rPr>
                      <m:t>= </m:t>
                    </m:r>
                    <m:f>
                      <m:fPr>
                        <m:ctrlPr>
                          <a:rPr lang="en-US" i="1">
                            <a:latin typeface="Cambria Math"/>
                          </a:rPr>
                        </m:ctrlPr>
                      </m:fPr>
                      <m:num>
                        <m:r>
                          <a:rPr lang="en-US" i="1">
                            <a:latin typeface="Cambria Math"/>
                          </a:rPr>
                          <m:t>𝑡𝑖𝑚𝑒</m:t>
                        </m:r>
                        <m:r>
                          <a:rPr lang="en-US" i="1">
                            <a:latin typeface="Cambria Math"/>
                          </a:rPr>
                          <m:t> </m:t>
                        </m:r>
                        <m:r>
                          <a:rPr lang="en-US" i="1">
                            <a:latin typeface="Cambria Math"/>
                          </a:rPr>
                          <m:t>𝑝𝑒𝑟</m:t>
                        </m:r>
                        <m:r>
                          <a:rPr lang="en-US" i="1">
                            <a:latin typeface="Cambria Math"/>
                          </a:rPr>
                          <m:t> </m:t>
                        </m:r>
                        <m:r>
                          <a:rPr lang="en-US" i="1">
                            <a:latin typeface="Cambria Math"/>
                          </a:rPr>
                          <m:t>𝑟𝑒𝑣</m:t>
                        </m:r>
                      </m:num>
                      <m:den>
                        <m:r>
                          <a:rPr lang="en-US" i="1">
                            <a:latin typeface="Cambria Math"/>
                          </a:rPr>
                          <m:t># </m:t>
                        </m:r>
                        <m:r>
                          <a:rPr lang="en-US" i="1">
                            <a:latin typeface="Cambria Math"/>
                          </a:rPr>
                          <m:t>𝑜𝑓</m:t>
                        </m:r>
                        <m:r>
                          <a:rPr lang="en-US" i="1">
                            <a:latin typeface="Cambria Math"/>
                          </a:rPr>
                          <m:t> </m:t>
                        </m:r>
                        <m:r>
                          <a:rPr lang="en-US" i="1">
                            <a:latin typeface="Cambria Math"/>
                          </a:rPr>
                          <m:t>𝑠𝑡𝑜𝑝𝑝𝑒𝑟𝑠</m:t>
                        </m:r>
                      </m:den>
                    </m:f>
                  </m:oMath>
                </a14:m>
                <a:endParaRPr lang="en-US" dirty="0"/>
              </a:p>
              <a:p>
                <a:pPr lvl="1"/>
                <a:r>
                  <a:rPr lang="en-US" dirty="0"/>
                  <a:t>Want lost time under 0.50 </a:t>
                </a:r>
                <a:r>
                  <a:rPr lang="en-US" dirty="0" smtClean="0"/>
                  <a:t>sec</a:t>
                </a:r>
              </a:p>
              <a:p>
                <a:pPr lvl="1"/>
                <a:r>
                  <a:rPr lang="en-US" dirty="0" smtClean="0"/>
                  <a:t>6 stoppers seems best</a:t>
                </a:r>
                <a:endParaRPr lang="en-US" dirty="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half" idx="1"/>
              </p:nvPr>
            </p:nvSpPr>
            <p:spPr>
              <a:xfrm>
                <a:off x="457200" y="1600201"/>
                <a:ext cx="4038600" cy="2819400"/>
              </a:xfrm>
              <a:blipFill rotWithShape="1">
                <a:blip r:embed="rId3" cstate="print"/>
                <a:stretch>
                  <a:fillRect l="-2564" t="-1948" b="-2814"/>
                </a:stretch>
              </a:blipFill>
            </p:spPr>
            <p:txBody>
              <a:bodyPr/>
              <a:lstStyle/>
              <a:p>
                <a:r>
                  <a:rPr lang="en-US">
                    <a:noFill/>
                  </a:rPr>
                  <a:t> </a:t>
                </a:r>
              </a:p>
            </p:txBody>
          </p:sp>
        </mc:Fallback>
      </mc:AlternateContent>
      <p:sp>
        <p:nvSpPr>
          <p:cNvPr id="4" name="Content Placeholder 3"/>
          <p:cNvSpPr>
            <a:spLocks noGrp="1"/>
          </p:cNvSpPr>
          <p:nvPr>
            <p:ph sz="half" idx="2"/>
          </p:nvPr>
        </p:nvSpPr>
        <p:spPr/>
        <p:txBody>
          <a:bodyPr/>
          <a:lstStyle/>
          <a:p>
            <a:r>
              <a:rPr lang="en-US" dirty="0" smtClean="0"/>
              <a:t>Comments after experiment</a:t>
            </a:r>
          </a:p>
          <a:p>
            <a:pPr lvl="1"/>
            <a:r>
              <a:rPr lang="en-US" dirty="0" smtClean="0"/>
              <a:t>Will not have more than 0.50 sec of lost time</a:t>
            </a:r>
          </a:p>
          <a:p>
            <a:pPr lvl="1"/>
            <a:r>
              <a:rPr lang="en-US" dirty="0" smtClean="0"/>
              <a:t>Minimum suction rod length</a:t>
            </a:r>
          </a:p>
          <a:p>
            <a:pPr lvl="1"/>
            <a:r>
              <a:rPr lang="en-US" dirty="0" smtClean="0"/>
              <a:t>Make use of friction</a:t>
            </a:r>
          </a:p>
          <a:p>
            <a:r>
              <a:rPr lang="en-US" dirty="0" smtClean="0"/>
              <a:t>Problems </a:t>
            </a:r>
            <a:endParaRPr lang="en-US" dirty="0"/>
          </a:p>
          <a:p>
            <a:pPr lvl="1"/>
            <a:r>
              <a:rPr lang="en-US" dirty="0" smtClean="0"/>
              <a:t>How will the stoppers be added to the tank?</a:t>
            </a:r>
          </a:p>
          <a:p>
            <a:pPr lvl="1"/>
            <a:endParaRPr lang="en-US" dirty="0" smtClean="0"/>
          </a:p>
          <a:p>
            <a:pPr lvl="1"/>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2481757001"/>
              </p:ext>
            </p:extLst>
          </p:nvPr>
        </p:nvGraphicFramePr>
        <p:xfrm>
          <a:off x="228601" y="4572000"/>
          <a:ext cx="4419599" cy="1752600"/>
        </p:xfrm>
        <a:graphic>
          <a:graphicData uri="http://schemas.openxmlformats.org/drawingml/2006/table">
            <a:tbl>
              <a:tblPr firstRow="1" bandRow="1">
                <a:tableStyleId>{5C22544A-7EE6-4342-B048-85BDC9FD1C3A}</a:tableStyleId>
              </a:tblPr>
              <a:tblGrid>
                <a:gridCol w="1219200"/>
                <a:gridCol w="1143000"/>
                <a:gridCol w="990600"/>
                <a:gridCol w="1066799"/>
              </a:tblGrid>
              <a:tr h="370840">
                <a:tc>
                  <a:txBody>
                    <a:bodyPr/>
                    <a:lstStyle/>
                    <a:p>
                      <a:pPr algn="ctr"/>
                      <a:r>
                        <a:rPr lang="en-US" dirty="0" smtClean="0"/>
                        <a:t>Time per Rev</a:t>
                      </a:r>
                      <a:endParaRPr lang="en-US" dirty="0"/>
                    </a:p>
                  </a:txBody>
                  <a:tcPr/>
                </a:tc>
                <a:tc>
                  <a:txBody>
                    <a:bodyPr/>
                    <a:lstStyle/>
                    <a:p>
                      <a:pPr algn="ctr"/>
                      <a:r>
                        <a:rPr lang="en-US" dirty="0" smtClean="0"/>
                        <a:t>1 sec</a:t>
                      </a:r>
                      <a:endParaRPr lang="en-US" dirty="0"/>
                    </a:p>
                  </a:txBody>
                  <a:tcPr/>
                </a:tc>
                <a:tc>
                  <a:txBody>
                    <a:bodyPr/>
                    <a:lstStyle/>
                    <a:p>
                      <a:pPr algn="ctr"/>
                      <a:r>
                        <a:rPr lang="en-US" dirty="0" smtClean="0"/>
                        <a:t>2 sec</a:t>
                      </a:r>
                      <a:endParaRPr lang="en-US" dirty="0"/>
                    </a:p>
                  </a:txBody>
                  <a:tcPr/>
                </a:tc>
                <a:tc>
                  <a:txBody>
                    <a:bodyPr/>
                    <a:lstStyle/>
                    <a:p>
                      <a:pPr algn="ctr"/>
                      <a:r>
                        <a:rPr lang="en-US" dirty="0" smtClean="0"/>
                        <a:t>3 sec</a:t>
                      </a:r>
                      <a:endParaRPr lang="en-US" dirty="0"/>
                    </a:p>
                  </a:txBody>
                  <a:tcPr/>
                </a:tc>
              </a:tr>
              <a:tr h="370840">
                <a:tc>
                  <a:txBody>
                    <a:bodyPr/>
                    <a:lstStyle/>
                    <a:p>
                      <a:r>
                        <a:rPr lang="en-US" dirty="0" smtClean="0">
                          <a:solidFill>
                            <a:srgbClr val="0070C0"/>
                          </a:solidFill>
                        </a:rPr>
                        <a:t>4</a:t>
                      </a:r>
                      <a:r>
                        <a:rPr lang="en-US" baseline="0" dirty="0" smtClean="0">
                          <a:solidFill>
                            <a:srgbClr val="0070C0"/>
                          </a:solidFill>
                        </a:rPr>
                        <a:t> stoppers</a:t>
                      </a:r>
                      <a:endParaRPr lang="en-US" dirty="0">
                        <a:solidFill>
                          <a:srgbClr val="0070C0"/>
                        </a:solidFill>
                      </a:endParaRPr>
                    </a:p>
                  </a:txBody>
                  <a:tcPr/>
                </a:tc>
                <a:tc>
                  <a:txBody>
                    <a:bodyPr/>
                    <a:lstStyle/>
                    <a:p>
                      <a:pPr algn="ctr"/>
                      <a:r>
                        <a:rPr lang="en-US" dirty="0" smtClean="0">
                          <a:solidFill>
                            <a:srgbClr val="0070C0"/>
                          </a:solidFill>
                        </a:rPr>
                        <a:t>0.25</a:t>
                      </a:r>
                      <a:r>
                        <a:rPr lang="en-US" baseline="0" dirty="0" smtClean="0">
                          <a:solidFill>
                            <a:srgbClr val="0070C0"/>
                          </a:solidFill>
                        </a:rPr>
                        <a:t> sec</a:t>
                      </a:r>
                      <a:endParaRPr lang="en-US" dirty="0">
                        <a:solidFill>
                          <a:srgbClr val="0070C0"/>
                        </a:solidFill>
                      </a:endParaRPr>
                    </a:p>
                  </a:txBody>
                  <a:tcPr/>
                </a:tc>
                <a:tc>
                  <a:txBody>
                    <a:bodyPr/>
                    <a:lstStyle/>
                    <a:p>
                      <a:pPr algn="ctr"/>
                      <a:r>
                        <a:rPr lang="en-US" dirty="0" smtClean="0">
                          <a:solidFill>
                            <a:srgbClr val="0070C0"/>
                          </a:solidFill>
                        </a:rPr>
                        <a:t>0.50 sec</a:t>
                      </a:r>
                      <a:endParaRPr lang="en-US" dirty="0">
                        <a:solidFill>
                          <a:srgbClr val="0070C0"/>
                        </a:solidFill>
                      </a:endParaRPr>
                    </a:p>
                  </a:txBody>
                  <a:tcPr/>
                </a:tc>
                <a:tc>
                  <a:txBody>
                    <a:bodyPr/>
                    <a:lstStyle/>
                    <a:p>
                      <a:pPr algn="ctr"/>
                      <a:r>
                        <a:rPr lang="en-US" dirty="0" smtClean="0">
                          <a:solidFill>
                            <a:srgbClr val="0070C0"/>
                          </a:solidFill>
                        </a:rPr>
                        <a:t>0.75 sec</a:t>
                      </a:r>
                      <a:endParaRPr lang="en-US" dirty="0">
                        <a:solidFill>
                          <a:srgbClr val="0070C0"/>
                        </a:solidFill>
                      </a:endParaRPr>
                    </a:p>
                  </a:txBody>
                  <a:tcPr/>
                </a:tc>
              </a:tr>
              <a:tr h="370840">
                <a:tc>
                  <a:txBody>
                    <a:bodyPr/>
                    <a:lstStyle/>
                    <a:p>
                      <a:r>
                        <a:rPr lang="en-US" dirty="0" smtClean="0">
                          <a:solidFill>
                            <a:srgbClr val="0070C0"/>
                          </a:solidFill>
                        </a:rPr>
                        <a:t>6</a:t>
                      </a:r>
                      <a:r>
                        <a:rPr lang="en-US" baseline="0" dirty="0" smtClean="0">
                          <a:solidFill>
                            <a:srgbClr val="0070C0"/>
                          </a:solidFill>
                        </a:rPr>
                        <a:t> stoppers</a:t>
                      </a:r>
                      <a:endParaRPr lang="en-US" dirty="0">
                        <a:solidFill>
                          <a:srgbClr val="0070C0"/>
                        </a:solidFill>
                      </a:endParaRPr>
                    </a:p>
                  </a:txBody>
                  <a:tcPr/>
                </a:tc>
                <a:tc>
                  <a:txBody>
                    <a:bodyPr/>
                    <a:lstStyle/>
                    <a:p>
                      <a:pPr algn="ctr"/>
                      <a:r>
                        <a:rPr lang="en-US" dirty="0" smtClean="0">
                          <a:solidFill>
                            <a:srgbClr val="0070C0"/>
                          </a:solidFill>
                        </a:rPr>
                        <a:t>0.17</a:t>
                      </a:r>
                      <a:r>
                        <a:rPr lang="en-US" baseline="0" dirty="0" smtClean="0">
                          <a:solidFill>
                            <a:srgbClr val="0070C0"/>
                          </a:solidFill>
                        </a:rPr>
                        <a:t> sec</a:t>
                      </a:r>
                      <a:endParaRPr lang="en-US" dirty="0">
                        <a:solidFill>
                          <a:srgbClr val="0070C0"/>
                        </a:solidFill>
                      </a:endParaRPr>
                    </a:p>
                  </a:txBody>
                  <a:tcPr/>
                </a:tc>
                <a:tc>
                  <a:txBody>
                    <a:bodyPr/>
                    <a:lstStyle/>
                    <a:p>
                      <a:pPr algn="ctr"/>
                      <a:r>
                        <a:rPr lang="en-US" dirty="0" smtClean="0">
                          <a:solidFill>
                            <a:srgbClr val="0070C0"/>
                          </a:solidFill>
                        </a:rPr>
                        <a:t>0.33 sec</a:t>
                      </a:r>
                      <a:endParaRPr lang="en-US" dirty="0">
                        <a:solidFill>
                          <a:srgbClr val="0070C0"/>
                        </a:solidFill>
                      </a:endParaRPr>
                    </a:p>
                  </a:txBody>
                  <a:tcPr/>
                </a:tc>
                <a:tc>
                  <a:txBody>
                    <a:bodyPr/>
                    <a:lstStyle/>
                    <a:p>
                      <a:pPr algn="ctr"/>
                      <a:r>
                        <a:rPr lang="en-US" dirty="0" smtClean="0">
                          <a:solidFill>
                            <a:srgbClr val="0070C0"/>
                          </a:solidFill>
                        </a:rPr>
                        <a:t>0.50</a:t>
                      </a:r>
                      <a:r>
                        <a:rPr lang="en-US" baseline="0" dirty="0" smtClean="0">
                          <a:solidFill>
                            <a:srgbClr val="0070C0"/>
                          </a:solidFill>
                        </a:rPr>
                        <a:t> sec</a:t>
                      </a:r>
                      <a:endParaRPr lang="en-US" dirty="0">
                        <a:solidFill>
                          <a:srgbClr val="0070C0"/>
                        </a:solidFill>
                      </a:endParaRPr>
                    </a:p>
                  </a:txBody>
                  <a:tcPr/>
                </a:tc>
              </a:tr>
              <a:tr h="370840">
                <a:tc>
                  <a:txBody>
                    <a:bodyPr/>
                    <a:lstStyle/>
                    <a:p>
                      <a:r>
                        <a:rPr lang="en-US" dirty="0" smtClean="0">
                          <a:solidFill>
                            <a:srgbClr val="0070C0"/>
                          </a:solidFill>
                        </a:rPr>
                        <a:t>8 stoppers</a:t>
                      </a:r>
                      <a:endParaRPr lang="en-US" dirty="0">
                        <a:solidFill>
                          <a:srgbClr val="0070C0"/>
                        </a:solidFill>
                      </a:endParaRPr>
                    </a:p>
                  </a:txBody>
                  <a:tcPr/>
                </a:tc>
                <a:tc>
                  <a:txBody>
                    <a:bodyPr/>
                    <a:lstStyle/>
                    <a:p>
                      <a:pPr algn="ctr"/>
                      <a:r>
                        <a:rPr lang="en-US" dirty="0" smtClean="0">
                          <a:solidFill>
                            <a:srgbClr val="0070C0"/>
                          </a:solidFill>
                        </a:rPr>
                        <a:t>0.125 sec</a:t>
                      </a:r>
                      <a:endParaRPr lang="en-US" dirty="0">
                        <a:solidFill>
                          <a:srgbClr val="0070C0"/>
                        </a:solidFill>
                      </a:endParaRPr>
                    </a:p>
                  </a:txBody>
                  <a:tcPr/>
                </a:tc>
                <a:tc>
                  <a:txBody>
                    <a:bodyPr/>
                    <a:lstStyle/>
                    <a:p>
                      <a:pPr algn="ctr"/>
                      <a:r>
                        <a:rPr lang="en-US" dirty="0" smtClean="0">
                          <a:solidFill>
                            <a:srgbClr val="0070C0"/>
                          </a:solidFill>
                        </a:rPr>
                        <a:t>0.25</a:t>
                      </a:r>
                      <a:r>
                        <a:rPr lang="en-US" baseline="0" dirty="0" smtClean="0">
                          <a:solidFill>
                            <a:srgbClr val="0070C0"/>
                          </a:solidFill>
                        </a:rPr>
                        <a:t> se</a:t>
                      </a:r>
                      <a:endParaRPr lang="en-US" dirty="0">
                        <a:solidFill>
                          <a:srgbClr val="0070C0"/>
                        </a:solidFill>
                      </a:endParaRPr>
                    </a:p>
                  </a:txBody>
                  <a:tcPr/>
                </a:tc>
                <a:tc>
                  <a:txBody>
                    <a:bodyPr/>
                    <a:lstStyle/>
                    <a:p>
                      <a:pPr algn="ctr"/>
                      <a:r>
                        <a:rPr lang="en-US" dirty="0" smtClean="0">
                          <a:solidFill>
                            <a:srgbClr val="0070C0"/>
                          </a:solidFill>
                        </a:rPr>
                        <a:t>0.375 sec</a:t>
                      </a:r>
                      <a:endParaRPr lang="en-US" dirty="0">
                        <a:solidFill>
                          <a:srgbClr val="0070C0"/>
                        </a:solidFill>
                      </a:endParaRPr>
                    </a:p>
                  </a:txBody>
                  <a:tcPr/>
                </a:tc>
              </a:tr>
            </a:tbl>
          </a:graphicData>
        </a:graphic>
      </p:graphicFrame>
    </p:spTree>
    <p:extLst>
      <p:ext uri="{BB962C8B-B14F-4D97-AF65-F5344CB8AC3E}">
        <p14:creationId xmlns:p14="http://schemas.microsoft.com/office/powerpoint/2010/main" val="2474637985"/>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Research</a:t>
            </a:r>
            <a:endParaRPr lang="en-US" dirty="0"/>
          </a:p>
        </p:txBody>
      </p:sp>
      <p:sp>
        <p:nvSpPr>
          <p:cNvPr id="5" name="Content Placeholder 4"/>
          <p:cNvSpPr>
            <a:spLocks noGrp="1"/>
          </p:cNvSpPr>
          <p:nvPr>
            <p:ph idx="1"/>
          </p:nvPr>
        </p:nvSpPr>
        <p:spPr/>
        <p:txBody>
          <a:bodyPr/>
          <a:lstStyle/>
          <a:p>
            <a:r>
              <a:rPr lang="en-US" dirty="0" smtClean="0"/>
              <a:t>Other stability ideas</a:t>
            </a:r>
          </a:p>
          <a:p>
            <a:pPr lvl="1"/>
            <a:r>
              <a:rPr lang="en-US" dirty="0" smtClean="0"/>
              <a:t>Permanently attach suction rod to tank</a:t>
            </a:r>
          </a:p>
          <a:p>
            <a:r>
              <a:rPr lang="en-US" dirty="0" smtClean="0"/>
              <a:t>How do we make the rotation rod and suction rod attach easily?</a:t>
            </a:r>
          </a:p>
          <a:p>
            <a:pPr lvl="1"/>
            <a:r>
              <a:rPr lang="en-US" dirty="0" smtClean="0"/>
              <a:t>Guides: funnel, lid</a:t>
            </a:r>
          </a:p>
          <a:p>
            <a:pPr marL="457200" lvl="1" indent="0">
              <a:buNone/>
            </a:pPr>
            <a:endParaRPr lang="en-US" dirty="0" smtClean="0"/>
          </a:p>
          <a:p>
            <a:r>
              <a:rPr lang="en-US" b="1" dirty="0" smtClean="0"/>
              <a:t>Questions?</a:t>
            </a:r>
          </a:p>
        </p:txBody>
      </p:sp>
    </p:spTree>
    <p:extLst>
      <p:ext uri="{BB962C8B-B14F-4D97-AF65-F5344CB8AC3E}">
        <p14:creationId xmlns:p14="http://schemas.microsoft.com/office/powerpoint/2010/main" val="3157198970"/>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Chemistry</a:t>
            </a:r>
            <a:endParaRPr lang="en-US" dirty="0"/>
          </a:p>
        </p:txBody>
      </p:sp>
      <p:sp>
        <p:nvSpPr>
          <p:cNvPr id="3" name="Content Placeholder 2"/>
          <p:cNvSpPr>
            <a:spLocks noGrp="1"/>
          </p:cNvSpPr>
          <p:nvPr>
            <p:ph idx="1"/>
          </p:nvPr>
        </p:nvSpPr>
        <p:spPr/>
        <p:txBody>
          <a:bodyPr/>
          <a:lstStyle/>
          <a:p>
            <a:r>
              <a:rPr lang="en-US" dirty="0" err="1" smtClean="0"/>
              <a:t>PACl</a:t>
            </a:r>
            <a:r>
              <a:rPr lang="en-US" dirty="0" smtClean="0"/>
              <a:t>, Alum, </a:t>
            </a:r>
            <a:r>
              <a:rPr lang="en-US" dirty="0" err="1" smtClean="0"/>
              <a:t>Ca</a:t>
            </a:r>
            <a:r>
              <a:rPr lang="en-US" dirty="0" smtClean="0"/>
              <a:t>(CIO)</a:t>
            </a:r>
            <a:r>
              <a:rPr lang="en-US" baseline="-25000" dirty="0" smtClean="0"/>
              <a:t>3</a:t>
            </a:r>
          </a:p>
          <a:p>
            <a:pPr lvl="1"/>
            <a:r>
              <a:rPr lang="en-US" dirty="0" smtClean="0"/>
              <a:t>Dissolves easily</a:t>
            </a:r>
          </a:p>
          <a:p>
            <a:pPr lvl="1"/>
            <a:r>
              <a:rPr lang="en-US" dirty="0" smtClean="0"/>
              <a:t>Solution is more dense than water</a:t>
            </a:r>
          </a:p>
          <a:p>
            <a:r>
              <a:rPr lang="en-US" dirty="0" smtClean="0"/>
              <a:t>Gradient</a:t>
            </a:r>
          </a:p>
          <a:p>
            <a:pPr lvl="1"/>
            <a:r>
              <a:rPr lang="en-US" dirty="0" smtClean="0"/>
              <a:t>High concentration at bottom</a:t>
            </a:r>
          </a:p>
          <a:p>
            <a:pPr lvl="1"/>
            <a:r>
              <a:rPr lang="en-US" dirty="0" smtClean="0"/>
              <a:t>Low concentration at the top</a:t>
            </a:r>
          </a:p>
          <a:p>
            <a:r>
              <a:rPr lang="en-US" dirty="0" smtClean="0"/>
              <a:t>Once homogeneity is achieved, reactants will not separate</a:t>
            </a:r>
          </a:p>
          <a:p>
            <a:pPr lvl="1"/>
            <a:endParaRPr lang="en-US" dirty="0"/>
          </a:p>
        </p:txBody>
      </p:sp>
      <p:pic>
        <p:nvPicPr>
          <p:cNvPr id="4" name="Picture 3" descr="b"/>
          <p:cNvPicPr>
            <a:picLocks noChangeAspect="1" noChangeArrowheads="1"/>
          </p:cNvPicPr>
          <p:nvPr/>
        </p:nvPicPr>
        <p:blipFill>
          <a:blip r:embed="rId3" cstate="print"/>
          <a:srcRect/>
          <a:stretch>
            <a:fillRect/>
          </a:stretch>
        </p:blipFill>
        <p:spPr bwMode="auto">
          <a:xfrm>
            <a:off x="7209971" y="6283098"/>
            <a:ext cx="1934029" cy="574902"/>
          </a:xfrm>
          <a:prstGeom prst="rect">
            <a:avLst/>
          </a:prstGeom>
          <a:noFill/>
          <a:ln w="9525">
            <a:noFill/>
            <a:miter lim="800000"/>
            <a:headEnd/>
            <a:tailEnd/>
          </a:ln>
        </p:spPr>
      </p:pic>
      <p:pic>
        <p:nvPicPr>
          <p:cNvPr id="5" name="Picture 6" descr="a"/>
          <p:cNvPicPr>
            <a:picLocks noChangeAspect="1" noChangeArrowheads="1"/>
          </p:cNvPicPr>
          <p:nvPr/>
        </p:nvPicPr>
        <p:blipFill>
          <a:blip r:embed="rId4" cstate="print"/>
          <a:srcRect r="4546"/>
          <a:stretch>
            <a:fillRect/>
          </a:stretch>
        </p:blipFill>
        <p:spPr bwMode="auto">
          <a:xfrm>
            <a:off x="0" y="6300788"/>
            <a:ext cx="1981200" cy="557212"/>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Team Goals</a:t>
            </a:r>
            <a:endParaRPr lang="en-US" dirty="0"/>
          </a:p>
        </p:txBody>
      </p:sp>
      <p:sp>
        <p:nvSpPr>
          <p:cNvPr id="3" name="Content Placeholder 2"/>
          <p:cNvSpPr>
            <a:spLocks noGrp="1"/>
          </p:cNvSpPr>
          <p:nvPr>
            <p:ph idx="1"/>
          </p:nvPr>
        </p:nvSpPr>
        <p:spPr/>
        <p:txBody>
          <a:bodyPr/>
          <a:lstStyle/>
          <a:p>
            <a:r>
              <a:rPr lang="en-US" dirty="0" smtClean="0"/>
              <a:t>Design a mixing system that will:</a:t>
            </a:r>
          </a:p>
          <a:p>
            <a:pPr lvl="1"/>
            <a:r>
              <a:rPr lang="en-US" dirty="0" smtClean="0"/>
              <a:t>Improve operator use/ease</a:t>
            </a:r>
          </a:p>
          <a:p>
            <a:pPr lvl="1"/>
            <a:r>
              <a:rPr lang="en-US" dirty="0" smtClean="0"/>
              <a:t>Achieve a homogeneous mixture</a:t>
            </a:r>
          </a:p>
          <a:p>
            <a:pPr lvl="1"/>
            <a:r>
              <a:rPr lang="en-US" dirty="0" smtClean="0"/>
              <a:t>Be scalable to larger plants</a:t>
            </a:r>
          </a:p>
          <a:p>
            <a:r>
              <a:rPr lang="en-US" dirty="0" smtClean="0"/>
              <a:t>Create operating guidelines</a:t>
            </a:r>
          </a:p>
          <a:p>
            <a:pPr lvl="1"/>
            <a:r>
              <a:rPr lang="en-US" dirty="0" smtClean="0"/>
              <a:t>Provide operator with verification of homogeneity</a:t>
            </a:r>
            <a:endParaRPr lang="en-US" dirty="0"/>
          </a:p>
          <a:p>
            <a:pPr lvl="2"/>
            <a:r>
              <a:rPr lang="en-US" dirty="0" smtClean="0"/>
              <a:t>Develop “optimal value” for log</a:t>
            </a:r>
          </a:p>
          <a:p>
            <a:endParaRPr lang="en-US" dirty="0"/>
          </a:p>
        </p:txBody>
      </p:sp>
      <p:pic>
        <p:nvPicPr>
          <p:cNvPr id="4" name="Picture 3" descr="b"/>
          <p:cNvPicPr>
            <a:picLocks noChangeAspect="1" noChangeArrowheads="1"/>
          </p:cNvPicPr>
          <p:nvPr/>
        </p:nvPicPr>
        <p:blipFill>
          <a:blip r:embed="rId3" cstate="print"/>
          <a:srcRect/>
          <a:stretch>
            <a:fillRect/>
          </a:stretch>
        </p:blipFill>
        <p:spPr bwMode="auto">
          <a:xfrm>
            <a:off x="7209971" y="6283098"/>
            <a:ext cx="1934029" cy="574902"/>
          </a:xfrm>
          <a:prstGeom prst="rect">
            <a:avLst/>
          </a:prstGeom>
          <a:noFill/>
          <a:ln w="9525">
            <a:noFill/>
            <a:miter lim="800000"/>
            <a:headEnd/>
            <a:tailEnd/>
          </a:ln>
        </p:spPr>
      </p:pic>
      <p:pic>
        <p:nvPicPr>
          <p:cNvPr id="5" name="Picture 6" descr="a"/>
          <p:cNvPicPr>
            <a:picLocks noChangeAspect="1" noChangeArrowheads="1"/>
          </p:cNvPicPr>
          <p:nvPr/>
        </p:nvPicPr>
        <p:blipFill>
          <a:blip r:embed="rId4" cstate="print"/>
          <a:srcRect r="4546"/>
          <a:stretch>
            <a:fillRect/>
          </a:stretch>
        </p:blipFill>
        <p:spPr bwMode="auto">
          <a:xfrm>
            <a:off x="0" y="6300788"/>
            <a:ext cx="1981200" cy="557212"/>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Hydrometer</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smtClean="0">
                    <a:latin typeface="+mj-lt"/>
                  </a:rPr>
                  <a:t>Measures specific gravity</a:t>
                </a:r>
              </a:p>
              <a:p>
                <a:pPr lvl="1"/>
                <a14:m>
                  <m:oMath xmlns:m="http://schemas.openxmlformats.org/officeDocument/2006/math">
                    <m:r>
                      <m:rPr>
                        <m:sty m:val="p"/>
                      </m:rPr>
                      <a:rPr lang="en-US" b="0" i="0" smtClean="0">
                        <a:latin typeface="Cambria Math"/>
                      </a:rPr>
                      <m:t>Specific</m:t>
                    </m:r>
                    <m:r>
                      <a:rPr lang="en-US" b="0" i="0" smtClean="0">
                        <a:latin typeface="Cambria Math"/>
                      </a:rPr>
                      <m:t> </m:t>
                    </m:r>
                    <m:r>
                      <m:rPr>
                        <m:sty m:val="p"/>
                      </m:rPr>
                      <a:rPr lang="en-US" b="0" i="0" smtClean="0">
                        <a:latin typeface="Cambria Math"/>
                      </a:rPr>
                      <m:t>gravity</m:t>
                    </m:r>
                    <m:r>
                      <a:rPr lang="en-US" b="0" i="0" smtClean="0">
                        <a:latin typeface="Cambria Math"/>
                      </a:rPr>
                      <m:t>=</m:t>
                    </m:r>
                    <m:f>
                      <m:fPr>
                        <m:ctrlPr>
                          <a:rPr lang="en-US" i="1" smtClean="0">
                            <a:latin typeface="Cambria Math"/>
                          </a:rPr>
                        </m:ctrlPr>
                      </m:fPr>
                      <m:num>
                        <m:r>
                          <a:rPr lang="en-US" b="0" i="1" smtClean="0">
                            <a:latin typeface="Cambria Math"/>
                          </a:rPr>
                          <m:t>𝐷𝑒𝑛𝑠𝑖𝑡𝑦</m:t>
                        </m:r>
                        <m:r>
                          <a:rPr lang="en-US" b="0" i="1" smtClean="0">
                            <a:latin typeface="Cambria Math"/>
                          </a:rPr>
                          <m:t> </m:t>
                        </m:r>
                        <m:r>
                          <a:rPr lang="en-US" b="0" i="1" smtClean="0">
                            <a:latin typeface="Cambria Math"/>
                          </a:rPr>
                          <m:t>𝑜𝑓</m:t>
                        </m:r>
                        <m:r>
                          <a:rPr lang="en-US" b="0" i="1" smtClean="0">
                            <a:latin typeface="Cambria Math"/>
                          </a:rPr>
                          <m:t> </m:t>
                        </m:r>
                        <m:r>
                          <a:rPr lang="en-US" b="0" i="1" smtClean="0">
                            <a:latin typeface="Cambria Math"/>
                          </a:rPr>
                          <m:t>𝐿𝑖𝑞𝑢𝑖𝑑</m:t>
                        </m:r>
                      </m:num>
                      <m:den>
                        <m:r>
                          <a:rPr lang="en-US" b="0" i="1" smtClean="0">
                            <a:latin typeface="Cambria Math"/>
                          </a:rPr>
                          <m:t>𝐷𝑒𝑛𝑠𝑖𝑡𝑦</m:t>
                        </m:r>
                        <m:r>
                          <a:rPr lang="en-US" b="0" i="1" smtClean="0">
                            <a:latin typeface="Cambria Math"/>
                          </a:rPr>
                          <m:t> </m:t>
                        </m:r>
                        <m:r>
                          <a:rPr lang="en-US" b="0" i="1" smtClean="0">
                            <a:latin typeface="Cambria Math"/>
                          </a:rPr>
                          <m:t>𝑜𝑓</m:t>
                        </m:r>
                        <m:r>
                          <a:rPr lang="en-US" b="0" i="1" smtClean="0">
                            <a:latin typeface="Cambria Math"/>
                          </a:rPr>
                          <m:t> </m:t>
                        </m:r>
                        <m:r>
                          <a:rPr lang="en-US" b="0" i="1" smtClean="0">
                            <a:latin typeface="Cambria Math"/>
                          </a:rPr>
                          <m:t>𝑊𝑎𝑡𝑒𝑟</m:t>
                        </m:r>
                      </m:den>
                    </m:f>
                  </m:oMath>
                </a14:m>
                <a:r>
                  <a:rPr lang="en-US" dirty="0" smtClean="0">
                    <a:latin typeface="+mj-lt"/>
                  </a:rPr>
                  <a:t> (unit-less)</a:t>
                </a:r>
              </a:p>
              <a:p>
                <a:pPr lvl="1"/>
                <a:r>
                  <a:rPr lang="en-US" dirty="0" smtClean="0">
                    <a:latin typeface="+mj-lt"/>
                  </a:rPr>
                  <a:t>Allows us to determine density of a solution</a:t>
                </a:r>
              </a:p>
              <a:p>
                <a:pPr lvl="1"/>
                <a:r>
                  <a:rPr lang="en-US" dirty="0" smtClean="0">
                    <a:latin typeface="+mj-lt"/>
                  </a:rPr>
                  <a:t>Design for a reading between 1.0114 (Calculated optimal value) and 1.012 (measured for centrifugal pump)</a:t>
                </a:r>
              </a:p>
              <a:p>
                <a:r>
                  <a:rPr lang="en-US" dirty="0" smtClean="0">
                    <a:latin typeface="+mj-lt"/>
                  </a:rPr>
                  <a:t>Operator will record this specific gravity</a:t>
                </a:r>
              </a:p>
              <a:p>
                <a:pPr lvl="1"/>
                <a:r>
                  <a:rPr lang="en-US" dirty="0" smtClean="0">
                    <a:latin typeface="+mj-lt"/>
                  </a:rPr>
                  <a:t>Need very sensitive hydrometer</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3" cstate="print"/>
                <a:stretch>
                  <a:fillRect l="-1630" t="-1752" r="-148"/>
                </a:stretch>
              </a:blipFill>
            </p:spPr>
            <p:txBody>
              <a:bodyPr/>
              <a:lstStyle/>
              <a:p>
                <a:r>
                  <a:rPr lang="en-US">
                    <a:noFill/>
                  </a:rPr>
                  <a:t> </a:t>
                </a:r>
              </a:p>
            </p:txBody>
          </p:sp>
        </mc:Fallback>
      </mc:AlternateContent>
      <p:pic>
        <p:nvPicPr>
          <p:cNvPr id="4" name="Picture 3" descr="b"/>
          <p:cNvPicPr>
            <a:picLocks noChangeAspect="1" noChangeArrowheads="1"/>
          </p:cNvPicPr>
          <p:nvPr/>
        </p:nvPicPr>
        <p:blipFill>
          <a:blip r:embed="rId4" cstate="print"/>
          <a:srcRect/>
          <a:stretch>
            <a:fillRect/>
          </a:stretch>
        </p:blipFill>
        <p:spPr bwMode="auto">
          <a:xfrm>
            <a:off x="7209971" y="6283098"/>
            <a:ext cx="1934029" cy="574902"/>
          </a:xfrm>
          <a:prstGeom prst="rect">
            <a:avLst/>
          </a:prstGeom>
          <a:noFill/>
          <a:ln w="9525">
            <a:noFill/>
            <a:miter lim="800000"/>
            <a:headEnd/>
            <a:tailEnd/>
          </a:ln>
        </p:spPr>
      </p:pic>
      <p:pic>
        <p:nvPicPr>
          <p:cNvPr id="5" name="Picture 6" descr="a"/>
          <p:cNvPicPr>
            <a:picLocks noChangeAspect="1" noChangeArrowheads="1"/>
          </p:cNvPicPr>
          <p:nvPr/>
        </p:nvPicPr>
        <p:blipFill>
          <a:blip r:embed="rId5" cstate="print"/>
          <a:srcRect r="4546"/>
          <a:stretch>
            <a:fillRect/>
          </a:stretch>
        </p:blipFill>
        <p:spPr bwMode="auto">
          <a:xfrm>
            <a:off x="0" y="6300788"/>
            <a:ext cx="1981200" cy="557212"/>
          </a:xfrm>
          <a:prstGeom prst="rect">
            <a:avLst/>
          </a:prstGeom>
          <a:noFill/>
          <a:ln w="9525">
            <a:noFill/>
            <a:miter lim="800000"/>
            <a:headEnd/>
            <a:tailEnd/>
          </a:ln>
        </p:spPr>
      </p:pic>
    </p:spTree>
    <p:extLst>
      <p:ext uri="{BB962C8B-B14F-4D97-AF65-F5344CB8AC3E}">
        <p14:creationId xmlns:p14="http://schemas.microsoft.com/office/powerpoint/2010/main" val="538030308"/>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Video</a:t>
            </a:r>
            <a:endParaRPr lang="en-US" dirty="0"/>
          </a:p>
        </p:txBody>
      </p:sp>
      <p:sp>
        <p:nvSpPr>
          <p:cNvPr id="4" name="Content Placeholder 3"/>
          <p:cNvSpPr>
            <a:spLocks noGrp="1"/>
          </p:cNvSpPr>
          <p:nvPr>
            <p:ph sz="half" idx="1"/>
          </p:nvPr>
        </p:nvSpPr>
        <p:spPr>
          <a:xfrm>
            <a:off x="457200" y="1920085"/>
            <a:ext cx="8229600" cy="4434840"/>
          </a:xfrm>
        </p:spPr>
        <p:txBody>
          <a:bodyPr/>
          <a:lstStyle/>
          <a:p>
            <a:endParaRPr lang="en-US" dirty="0"/>
          </a:p>
        </p:txBody>
      </p:sp>
    </p:spTree>
    <p:controls>
      <mc:AlternateContent xmlns:mc="http://schemas.openxmlformats.org/markup-compatibility/2006">
        <mc:Choice xmlns:v="urn:schemas-microsoft-com:vml" Requires="v">
          <p:control spid="37894" name="ShockwaveFlash1" r:id="rId2" imgW="8228160" imgH="4495680"/>
        </mc:Choice>
        <mc:Fallback>
          <p:control name="ShockwaveFlash1" r:id="rId2" imgW="8228160" imgH="4495680">
            <p:pic>
              <p:nvPicPr>
                <p:cNvPr id="0" name="ShockwaveFlash1"/>
                <p:cNvPicPr preferRelativeResize="0">
                  <a:picLocks noChangeArrowheads="1" noChangeShapeType="1"/>
                </p:cNvPicPr>
                <p:nvPr/>
              </p:nvPicPr>
              <p:blipFill>
                <a:blip r:embed="rId5">
                  <a:extLst>
                    <a:ext uri="{28A0092B-C50C-407E-A947-70E740481C1C}">
                      <a14:useLocalDpi xmlns:a14="http://schemas.microsoft.com/office/drawing/2010/main" val="0"/>
                    </a:ext>
                  </a:extLst>
                </a:blip>
                <a:srcRect/>
                <a:stretch>
                  <a:fillRect/>
                </a:stretch>
              </p:blipFill>
              <p:spPr bwMode="auto">
                <a:xfrm>
                  <a:off x="457200" y="1905000"/>
                  <a:ext cx="8228013" cy="4495800"/>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srcRect/>
          <a:stretch>
            <a:fillRect/>
          </a:stretch>
        </p:blipFill>
        <p:spPr bwMode="auto">
          <a:xfrm>
            <a:off x="3771900" y="5511678"/>
            <a:ext cx="1600200" cy="1346322"/>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Past Apparatus</a:t>
            </a:r>
            <a:endParaRPr lang="en-US" dirty="0"/>
          </a:p>
        </p:txBody>
      </p:sp>
      <p:sp>
        <p:nvSpPr>
          <p:cNvPr id="6" name="Content Placeholder 5"/>
          <p:cNvSpPr>
            <a:spLocks noGrp="1"/>
          </p:cNvSpPr>
          <p:nvPr>
            <p:ph sz="half" idx="1"/>
          </p:nvPr>
        </p:nvSpPr>
        <p:spPr/>
        <p:txBody>
          <a:bodyPr>
            <a:normAutofit fontScale="92500" lnSpcReduction="10000"/>
          </a:bodyPr>
          <a:lstStyle/>
          <a:p>
            <a:r>
              <a:rPr lang="en-US" dirty="0" smtClean="0"/>
              <a:t>Clear pipes for increased visibility</a:t>
            </a:r>
          </a:p>
          <a:p>
            <a:r>
              <a:rPr lang="en-US" dirty="0" smtClean="0"/>
              <a:t>Larger pipes</a:t>
            </a:r>
          </a:p>
          <a:p>
            <a:r>
              <a:rPr lang="en-US" dirty="0" smtClean="0"/>
              <a:t>Rotation rod has tapered end for easier rotation</a:t>
            </a:r>
          </a:p>
          <a:p>
            <a:pPr lvl="1"/>
            <a:r>
              <a:rPr lang="en-US" dirty="0" smtClean="0"/>
              <a:t>Hair tie</a:t>
            </a:r>
          </a:p>
          <a:p>
            <a:r>
              <a:rPr lang="en-US" dirty="0" smtClean="0"/>
              <a:t>Handle is difficult to use</a:t>
            </a:r>
          </a:p>
          <a:p>
            <a:r>
              <a:rPr lang="en-US" dirty="0" smtClean="0"/>
              <a:t>Main problem:  Stability/How to attach the apparatus into the tank</a:t>
            </a:r>
            <a:endParaRPr lang="en-US" dirty="0"/>
          </a:p>
        </p:txBody>
      </p:sp>
      <p:pic>
        <p:nvPicPr>
          <p:cNvPr id="4" name="Picture 3" descr="b"/>
          <p:cNvPicPr>
            <a:picLocks noChangeAspect="1" noChangeArrowheads="1"/>
          </p:cNvPicPr>
          <p:nvPr/>
        </p:nvPicPr>
        <p:blipFill>
          <a:blip r:embed="rId3" cstate="print"/>
          <a:srcRect/>
          <a:stretch>
            <a:fillRect/>
          </a:stretch>
        </p:blipFill>
        <p:spPr bwMode="auto">
          <a:xfrm>
            <a:off x="7209971" y="6283098"/>
            <a:ext cx="1934029" cy="574902"/>
          </a:xfrm>
          <a:prstGeom prst="rect">
            <a:avLst/>
          </a:prstGeom>
          <a:noFill/>
          <a:ln w="9525">
            <a:noFill/>
            <a:miter lim="800000"/>
            <a:headEnd/>
            <a:tailEnd/>
          </a:ln>
        </p:spPr>
      </p:pic>
      <p:pic>
        <p:nvPicPr>
          <p:cNvPr id="5" name="Picture 6" descr="a"/>
          <p:cNvPicPr>
            <a:picLocks noChangeAspect="1" noChangeArrowheads="1"/>
          </p:cNvPicPr>
          <p:nvPr/>
        </p:nvPicPr>
        <p:blipFill>
          <a:blip r:embed="rId4" cstate="print"/>
          <a:srcRect r="4546"/>
          <a:stretch>
            <a:fillRect/>
          </a:stretch>
        </p:blipFill>
        <p:spPr bwMode="auto">
          <a:xfrm>
            <a:off x="0" y="6300788"/>
            <a:ext cx="1981200" cy="557212"/>
          </a:xfrm>
          <a:prstGeom prst="rect">
            <a:avLst/>
          </a:prstGeom>
          <a:noFill/>
          <a:ln w="9525">
            <a:noFill/>
            <a:miter lim="800000"/>
            <a:headEnd/>
            <a:tailEnd/>
          </a:ln>
        </p:spPr>
      </p:pic>
      <p:pic>
        <p:nvPicPr>
          <p:cNvPr id="8" name="Content Placeholder 3" descr="100_2539.JPG"/>
          <p:cNvPicPr>
            <a:picLocks noGrp="1" noChangeAspect="1"/>
          </p:cNvPicPr>
          <p:nvPr>
            <p:ph sz="half" idx="2"/>
          </p:nvPr>
        </p:nvPicPr>
        <p:blipFill>
          <a:blip r:embed="rId5" cstate="print">
            <a:extLst>
              <a:ext uri="{28A0092B-C50C-407E-A947-70E740481C1C}">
                <a14:useLocalDpi xmlns:a14="http://schemas.microsoft.com/office/drawing/2010/main" val="0"/>
              </a:ext>
            </a:extLst>
          </a:blip>
          <a:srcRect l="-71236" r="-71236"/>
          <a:stretch>
            <a:fillRect/>
          </a:stretch>
        </p:blipFill>
        <p:spPr>
          <a:xfrm>
            <a:off x="3505200" y="1981201"/>
            <a:ext cx="5715000" cy="3143028"/>
          </a:xfrm>
        </p:spPr>
      </p:pic>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Hair Tie Improvement: “O-Ring”</a:t>
            </a:r>
            <a:endParaRPr lang="en-US" dirty="0"/>
          </a:p>
        </p:txBody>
      </p:sp>
      <p:pic>
        <p:nvPicPr>
          <p:cNvPr id="8" name="Content Placeholder 3" descr="100_2541.JPG"/>
          <p:cNvPicPr>
            <a:picLocks noGrp="1" noChangeAspect="1"/>
          </p:cNvPicPr>
          <p:nvPr>
            <p:ph sz="half" idx="1"/>
          </p:nvPr>
        </p:nvPicPr>
        <p:blipFill>
          <a:blip r:embed="rId3" cstate="print">
            <a:extLst>
              <a:ext uri="{28A0092B-C50C-407E-A947-70E740481C1C}">
                <a14:useLocalDpi xmlns:a14="http://schemas.microsoft.com/office/drawing/2010/main" val="0"/>
              </a:ext>
            </a:extLst>
          </a:blip>
          <a:srcRect l="20755" t="13336" r="9434" b="13336"/>
          <a:stretch>
            <a:fillRect/>
          </a:stretch>
        </p:blipFill>
        <p:spPr>
          <a:xfrm>
            <a:off x="1295400" y="1780534"/>
            <a:ext cx="2286000" cy="1800866"/>
          </a:xfrm>
          <a:prstGeom prst="rect">
            <a:avLst/>
          </a:prstGeom>
        </p:spPr>
      </p:pic>
      <p:sp>
        <p:nvSpPr>
          <p:cNvPr id="10" name="Content Placeholder 9"/>
          <p:cNvSpPr>
            <a:spLocks noGrp="1"/>
          </p:cNvSpPr>
          <p:nvPr>
            <p:ph sz="half" idx="2"/>
          </p:nvPr>
        </p:nvSpPr>
        <p:spPr>
          <a:xfrm>
            <a:off x="457200" y="3779675"/>
            <a:ext cx="8077200" cy="2011525"/>
          </a:xfrm>
        </p:spPr>
        <p:txBody>
          <a:bodyPr/>
          <a:lstStyle/>
          <a:p>
            <a:r>
              <a:rPr lang="en-US" dirty="0" smtClean="0"/>
              <a:t>Ridge to snap in place</a:t>
            </a:r>
          </a:p>
          <a:p>
            <a:pPr lvl="1"/>
            <a:r>
              <a:rPr lang="en-US" dirty="0" smtClean="0"/>
              <a:t>Must be taken out with force</a:t>
            </a:r>
          </a:p>
          <a:p>
            <a:r>
              <a:rPr lang="en-US" dirty="0" smtClean="0"/>
              <a:t>“O-ring” or other material</a:t>
            </a:r>
          </a:p>
          <a:p>
            <a:pPr lvl="1"/>
            <a:r>
              <a:rPr lang="en-US" dirty="0" smtClean="0"/>
              <a:t>Friction</a:t>
            </a:r>
          </a:p>
          <a:p>
            <a:pPr lvl="1"/>
            <a:endParaRPr lang="en-US" dirty="0"/>
          </a:p>
        </p:txBody>
      </p:sp>
      <p:pic>
        <p:nvPicPr>
          <p:cNvPr id="4" name="Picture 3" descr="b"/>
          <p:cNvPicPr>
            <a:picLocks noChangeAspect="1" noChangeArrowheads="1"/>
          </p:cNvPicPr>
          <p:nvPr/>
        </p:nvPicPr>
        <p:blipFill>
          <a:blip r:embed="rId4" cstate="print"/>
          <a:srcRect/>
          <a:stretch>
            <a:fillRect/>
          </a:stretch>
        </p:blipFill>
        <p:spPr bwMode="auto">
          <a:xfrm>
            <a:off x="7209971" y="6283098"/>
            <a:ext cx="1934029" cy="574902"/>
          </a:xfrm>
          <a:prstGeom prst="rect">
            <a:avLst/>
          </a:prstGeom>
          <a:noFill/>
          <a:ln w="9525">
            <a:noFill/>
            <a:miter lim="800000"/>
            <a:headEnd/>
            <a:tailEnd/>
          </a:ln>
        </p:spPr>
      </p:pic>
      <p:pic>
        <p:nvPicPr>
          <p:cNvPr id="5" name="Picture 6" descr="a"/>
          <p:cNvPicPr>
            <a:picLocks noChangeAspect="1" noChangeArrowheads="1"/>
          </p:cNvPicPr>
          <p:nvPr/>
        </p:nvPicPr>
        <p:blipFill>
          <a:blip r:embed="rId5" cstate="print"/>
          <a:srcRect r="4546"/>
          <a:stretch>
            <a:fillRect/>
          </a:stretch>
        </p:blipFill>
        <p:spPr bwMode="auto">
          <a:xfrm>
            <a:off x="0" y="6300788"/>
            <a:ext cx="1981200" cy="557212"/>
          </a:xfrm>
          <a:prstGeom prst="rect">
            <a:avLst/>
          </a:prstGeom>
          <a:noFill/>
          <a:ln w="9525">
            <a:noFill/>
            <a:miter lim="800000"/>
            <a:headEnd/>
            <a:tailEnd/>
          </a:ln>
        </p:spPr>
      </p:pic>
      <p:pic>
        <p:nvPicPr>
          <p:cNvPr id="9" name="Picture 8"/>
          <p:cNvPicPr>
            <a:picLocks noChangeAspect="1"/>
          </p:cNvPicPr>
          <p:nvPr/>
        </p:nvPicPr>
        <p:blipFill>
          <a:blip r:embed="rId6" cstate="print"/>
          <a:srcRect/>
          <a:stretch>
            <a:fillRect/>
          </a:stretch>
        </p:blipFill>
        <p:spPr bwMode="auto">
          <a:xfrm>
            <a:off x="3771900" y="5511678"/>
            <a:ext cx="1600200" cy="1346322"/>
          </a:xfrm>
          <a:prstGeom prst="rect">
            <a:avLst/>
          </a:prstGeom>
          <a:noFill/>
          <a:ln w="9525">
            <a:noFill/>
            <a:miter lim="800000"/>
            <a:headEnd/>
            <a:tailEnd/>
          </a:ln>
        </p:spPr>
      </p:pic>
      <p:grpSp>
        <p:nvGrpSpPr>
          <p:cNvPr id="32" name="Group 22"/>
          <p:cNvGrpSpPr>
            <a:grpSpLocks/>
          </p:cNvGrpSpPr>
          <p:nvPr/>
        </p:nvGrpSpPr>
        <p:grpSpPr bwMode="auto">
          <a:xfrm>
            <a:off x="5834566" y="3997202"/>
            <a:ext cx="2318833" cy="2285895"/>
            <a:chOff x="3030" y="6465"/>
            <a:chExt cx="3450" cy="3420"/>
          </a:xfrm>
        </p:grpSpPr>
        <p:sp>
          <p:nvSpPr>
            <p:cNvPr id="33" name="Rectangle 23"/>
            <p:cNvSpPr>
              <a:spLocks noChangeArrowheads="1"/>
            </p:cNvSpPr>
            <p:nvPr/>
          </p:nvSpPr>
          <p:spPr bwMode="auto">
            <a:xfrm>
              <a:off x="3030" y="6480"/>
              <a:ext cx="990" cy="3405"/>
            </a:xfrm>
            <a:prstGeom prst="rect">
              <a:avLst/>
            </a:prstGeom>
            <a:solidFill>
              <a:srgbClr val="B6DDE8"/>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 name="Rectangle 24"/>
            <p:cNvSpPr>
              <a:spLocks noChangeArrowheads="1"/>
            </p:cNvSpPr>
            <p:nvPr/>
          </p:nvSpPr>
          <p:spPr bwMode="auto">
            <a:xfrm>
              <a:off x="5430" y="6465"/>
              <a:ext cx="1050" cy="3405"/>
            </a:xfrm>
            <a:prstGeom prst="rect">
              <a:avLst/>
            </a:prstGeom>
            <a:solidFill>
              <a:srgbClr val="B6DDE8"/>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pSp>
          <p:nvGrpSpPr>
            <p:cNvPr id="35" name="Group 25"/>
            <p:cNvGrpSpPr>
              <a:grpSpLocks/>
            </p:cNvGrpSpPr>
            <p:nvPr/>
          </p:nvGrpSpPr>
          <p:grpSpPr bwMode="auto">
            <a:xfrm>
              <a:off x="3225" y="7080"/>
              <a:ext cx="3000" cy="525"/>
              <a:chOff x="3225" y="8280"/>
              <a:chExt cx="3000" cy="525"/>
            </a:xfrm>
          </p:grpSpPr>
          <p:sp>
            <p:nvSpPr>
              <p:cNvPr id="36" name="Rectangle 26"/>
              <p:cNvSpPr>
                <a:spLocks noChangeArrowheads="1"/>
              </p:cNvSpPr>
              <p:nvPr/>
            </p:nvSpPr>
            <p:spPr bwMode="auto">
              <a:xfrm>
                <a:off x="3225" y="8280"/>
                <a:ext cx="795" cy="5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 name="Rectangle 27"/>
              <p:cNvSpPr>
                <a:spLocks noChangeArrowheads="1"/>
              </p:cNvSpPr>
              <p:nvPr/>
            </p:nvSpPr>
            <p:spPr bwMode="auto">
              <a:xfrm>
                <a:off x="5430" y="8280"/>
                <a:ext cx="795" cy="5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 name="Rectangle 28"/>
              <p:cNvSpPr>
                <a:spLocks noChangeArrowheads="1"/>
              </p:cNvSpPr>
              <p:nvPr/>
            </p:nvSpPr>
            <p:spPr bwMode="auto">
              <a:xfrm>
                <a:off x="4020" y="8280"/>
                <a:ext cx="1410" cy="525"/>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28" name="Group 27"/>
          <p:cNvGrpSpPr/>
          <p:nvPr/>
        </p:nvGrpSpPr>
        <p:grpSpPr>
          <a:xfrm>
            <a:off x="6235700" y="1625599"/>
            <a:ext cx="1447800" cy="3009900"/>
            <a:chOff x="2286000" y="819150"/>
            <a:chExt cx="1447800" cy="3009900"/>
          </a:xfrm>
        </p:grpSpPr>
        <p:sp>
          <p:nvSpPr>
            <p:cNvPr id="19" name="Rectangle 11"/>
            <p:cNvSpPr>
              <a:spLocks noChangeArrowheads="1"/>
            </p:cNvSpPr>
            <p:nvPr/>
          </p:nvSpPr>
          <p:spPr bwMode="auto">
            <a:xfrm>
              <a:off x="2600325" y="819150"/>
              <a:ext cx="857250" cy="3009900"/>
            </a:xfrm>
            <a:prstGeom prst="rect">
              <a:avLst/>
            </a:prstGeom>
            <a:solidFill>
              <a:srgbClr val="F2F2F2"/>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pSp>
          <p:nvGrpSpPr>
            <p:cNvPr id="20" name="Group 12"/>
            <p:cNvGrpSpPr>
              <a:grpSpLocks/>
            </p:cNvGrpSpPr>
            <p:nvPr/>
          </p:nvGrpSpPr>
          <p:grpSpPr bwMode="auto">
            <a:xfrm>
              <a:off x="2286000" y="1771650"/>
              <a:ext cx="1447800" cy="219075"/>
              <a:chOff x="3435" y="2790"/>
              <a:chExt cx="2550" cy="345"/>
            </a:xfrm>
          </p:grpSpPr>
          <p:sp>
            <p:nvSpPr>
              <p:cNvPr id="21" name="Rectangle 13"/>
              <p:cNvSpPr>
                <a:spLocks noChangeArrowheads="1"/>
              </p:cNvSpPr>
              <p:nvPr/>
            </p:nvSpPr>
            <p:spPr bwMode="auto">
              <a:xfrm>
                <a:off x="3615" y="2790"/>
                <a:ext cx="2190" cy="345"/>
              </a:xfrm>
              <a:prstGeom prst="rect">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 name="AutoShape 14"/>
              <p:cNvSpPr>
                <a:spLocks noChangeArrowheads="1"/>
              </p:cNvSpPr>
              <p:nvPr/>
            </p:nvSpPr>
            <p:spPr bwMode="auto">
              <a:xfrm rot="10800000">
                <a:off x="3435" y="2805"/>
                <a:ext cx="315" cy="330"/>
              </a:xfrm>
              <a:prstGeom prst="flowChartDelay">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3" name="AutoShape 15"/>
              <p:cNvSpPr>
                <a:spLocks noChangeArrowheads="1"/>
              </p:cNvSpPr>
              <p:nvPr/>
            </p:nvSpPr>
            <p:spPr bwMode="auto">
              <a:xfrm>
                <a:off x="5670" y="2805"/>
                <a:ext cx="315" cy="330"/>
              </a:xfrm>
              <a:prstGeom prst="flowChartDelay">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4" name="Group 16"/>
            <p:cNvGrpSpPr>
              <a:grpSpLocks/>
            </p:cNvGrpSpPr>
            <p:nvPr/>
          </p:nvGrpSpPr>
          <p:grpSpPr bwMode="auto">
            <a:xfrm>
              <a:off x="2286000" y="2409825"/>
              <a:ext cx="1447800" cy="219075"/>
              <a:chOff x="3435" y="2790"/>
              <a:chExt cx="2550" cy="345"/>
            </a:xfrm>
          </p:grpSpPr>
          <p:sp>
            <p:nvSpPr>
              <p:cNvPr id="25" name="Rectangle 17"/>
              <p:cNvSpPr>
                <a:spLocks noChangeArrowheads="1"/>
              </p:cNvSpPr>
              <p:nvPr/>
            </p:nvSpPr>
            <p:spPr bwMode="auto">
              <a:xfrm>
                <a:off x="3615" y="2790"/>
                <a:ext cx="2190" cy="345"/>
              </a:xfrm>
              <a:prstGeom prst="rect">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6" name="AutoShape 18"/>
              <p:cNvSpPr>
                <a:spLocks noChangeArrowheads="1"/>
              </p:cNvSpPr>
              <p:nvPr/>
            </p:nvSpPr>
            <p:spPr bwMode="auto">
              <a:xfrm rot="10800000">
                <a:off x="3435" y="2805"/>
                <a:ext cx="315" cy="330"/>
              </a:xfrm>
              <a:prstGeom prst="flowChartDelay">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7" name="AutoShape 19"/>
              <p:cNvSpPr>
                <a:spLocks noChangeArrowheads="1"/>
              </p:cNvSpPr>
              <p:nvPr/>
            </p:nvSpPr>
            <p:spPr bwMode="auto">
              <a:xfrm>
                <a:off x="5670" y="2805"/>
                <a:ext cx="315" cy="330"/>
              </a:xfrm>
              <a:prstGeom prst="flowChartDelay">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pic>
        <p:nvPicPr>
          <p:cNvPr id="39" name="Picture 38"/>
          <p:cNvPicPr>
            <a:picLocks noChangeAspect="1"/>
          </p:cNvPicPr>
          <p:nvPr/>
        </p:nvPicPr>
        <p:blipFill>
          <a:blip r:embed="rId7" cstate="print"/>
          <a:srcRect/>
          <a:stretch>
            <a:fillRect/>
          </a:stretch>
        </p:blipFill>
        <p:spPr bwMode="auto">
          <a:xfrm>
            <a:off x="3771900" y="5511800"/>
            <a:ext cx="1571172" cy="1344168"/>
          </a:xfrm>
          <a:prstGeom prst="rect">
            <a:avLst/>
          </a:prstGeom>
          <a:noFill/>
          <a:ln w="9525">
            <a:noFill/>
            <a:miter lim="800000"/>
            <a:headEnd/>
            <a:tailEnd/>
          </a:ln>
        </p:spPr>
      </p:pic>
      <p:pic>
        <p:nvPicPr>
          <p:cNvPr id="40" name="Picture 39"/>
          <p:cNvPicPr/>
          <p:nvPr/>
        </p:nvPicPr>
        <p:blipFill rotWithShape="1">
          <a:blip r:embed="rId6" cstate="print"/>
          <a:srcRect b="17301"/>
          <a:stretch/>
        </p:blipFill>
        <p:spPr bwMode="auto">
          <a:xfrm>
            <a:off x="3768272" y="5502656"/>
            <a:ext cx="1600200" cy="1126744"/>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3.33333E-6 4.44444E-6 L 3.33333E-6 0.18888 " pathEditMode="relative" rAng="0" ptsTypes="AA">
                                      <p:cBhvr>
                                        <p:cTn id="6" dur="2000" fill="hold"/>
                                        <p:tgtEl>
                                          <p:spTgt spid="28"/>
                                        </p:tgtEl>
                                        <p:attrNameLst>
                                          <p:attrName>ppt_x</p:attrName>
                                          <p:attrName>ppt_y</p:attrName>
                                        </p:attrNameLst>
                                      </p:cBhvr>
                                      <p:rCtr x="0" y="944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print"/>
          <a:srcRect/>
          <a:stretch>
            <a:fillRect/>
          </a:stretch>
        </p:blipFill>
        <p:spPr bwMode="auto">
          <a:xfrm>
            <a:off x="3771900" y="5511800"/>
            <a:ext cx="1571172" cy="1344168"/>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Stability</a:t>
            </a:r>
            <a:endParaRPr lang="en-US" dirty="0"/>
          </a:p>
        </p:txBody>
      </p:sp>
      <p:sp>
        <p:nvSpPr>
          <p:cNvPr id="3" name="Content Placeholder 2"/>
          <p:cNvSpPr>
            <a:spLocks noGrp="1"/>
          </p:cNvSpPr>
          <p:nvPr>
            <p:ph idx="1"/>
          </p:nvPr>
        </p:nvSpPr>
        <p:spPr/>
        <p:txBody>
          <a:bodyPr/>
          <a:lstStyle/>
          <a:p>
            <a:r>
              <a:rPr lang="en-US" dirty="0" smtClean="0"/>
              <a:t>Main Issue</a:t>
            </a:r>
          </a:p>
          <a:p>
            <a:r>
              <a:rPr lang="en-US" dirty="0" smtClean="0"/>
              <a:t>Suction rod must be kept steady for centrifugal pump to work</a:t>
            </a:r>
          </a:p>
          <a:p>
            <a:r>
              <a:rPr lang="en-US" dirty="0" smtClean="0"/>
              <a:t>Very difficult to attach suction rod to apparatus with no visibility</a:t>
            </a:r>
          </a:p>
        </p:txBody>
      </p:sp>
      <p:pic>
        <p:nvPicPr>
          <p:cNvPr id="4" name="Picture 3" descr="b"/>
          <p:cNvPicPr>
            <a:picLocks noChangeAspect="1" noChangeArrowheads="1"/>
          </p:cNvPicPr>
          <p:nvPr/>
        </p:nvPicPr>
        <p:blipFill>
          <a:blip r:embed="rId4" cstate="print"/>
          <a:srcRect/>
          <a:stretch>
            <a:fillRect/>
          </a:stretch>
        </p:blipFill>
        <p:spPr bwMode="auto">
          <a:xfrm>
            <a:off x="7209971" y="6283098"/>
            <a:ext cx="1934029" cy="574902"/>
          </a:xfrm>
          <a:prstGeom prst="rect">
            <a:avLst/>
          </a:prstGeom>
          <a:noFill/>
          <a:ln w="9525">
            <a:noFill/>
            <a:miter lim="800000"/>
            <a:headEnd/>
            <a:tailEnd/>
          </a:ln>
        </p:spPr>
      </p:pic>
      <p:pic>
        <p:nvPicPr>
          <p:cNvPr id="5" name="Picture 6" descr="a"/>
          <p:cNvPicPr>
            <a:picLocks noChangeAspect="1" noChangeArrowheads="1"/>
          </p:cNvPicPr>
          <p:nvPr/>
        </p:nvPicPr>
        <p:blipFill>
          <a:blip r:embed="rId5" cstate="print"/>
          <a:srcRect r="4546"/>
          <a:stretch>
            <a:fillRect/>
          </a:stretch>
        </p:blipFill>
        <p:spPr bwMode="auto">
          <a:xfrm>
            <a:off x="0" y="6300788"/>
            <a:ext cx="1981200" cy="557212"/>
          </a:xfrm>
          <a:prstGeom prst="rect">
            <a:avLst/>
          </a:prstGeom>
          <a:noFill/>
          <a:ln w="9525">
            <a:noFill/>
            <a:miter lim="800000"/>
            <a:headEnd/>
            <a:tailEnd/>
          </a:ln>
        </p:spPr>
      </p:pic>
      <p:pic>
        <p:nvPicPr>
          <p:cNvPr id="7" name="Picture 6"/>
          <p:cNvPicPr/>
          <p:nvPr/>
        </p:nvPicPr>
        <p:blipFill rotWithShape="1">
          <a:blip r:embed="rId6" cstate="print"/>
          <a:srcRect b="17301"/>
          <a:stretch/>
        </p:blipFill>
        <p:spPr bwMode="auto">
          <a:xfrm>
            <a:off x="3768272" y="5502656"/>
            <a:ext cx="1600200" cy="1126744"/>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Work: “Stoppers”</a:t>
            </a:r>
            <a:endParaRPr lang="en-US" dirty="0"/>
          </a:p>
        </p:txBody>
      </p:sp>
      <p:sp>
        <p:nvSpPr>
          <p:cNvPr id="3" name="Content Placeholder 2"/>
          <p:cNvSpPr>
            <a:spLocks noGrp="1"/>
          </p:cNvSpPr>
          <p:nvPr>
            <p:ph sz="half" idx="1"/>
          </p:nvPr>
        </p:nvSpPr>
        <p:spPr>
          <a:xfrm>
            <a:off x="1392797" y="1524000"/>
            <a:ext cx="6684403" cy="1752600"/>
          </a:xfrm>
        </p:spPr>
        <p:txBody>
          <a:bodyPr>
            <a:normAutofit fontScale="92500" lnSpcReduction="10000"/>
          </a:bodyPr>
          <a:lstStyle/>
          <a:p>
            <a:r>
              <a:rPr lang="en-US" dirty="0" smtClean="0"/>
              <a:t>Add stabilizing pipes to suction rod</a:t>
            </a:r>
          </a:p>
          <a:p>
            <a:pPr lvl="1"/>
            <a:r>
              <a:rPr lang="en-US" dirty="0" smtClean="0"/>
              <a:t>Pipes cut to fit snugly around suction rod</a:t>
            </a:r>
          </a:p>
          <a:p>
            <a:r>
              <a:rPr lang="en-US" dirty="0" smtClean="0"/>
              <a:t>Once upright, has limited rotation</a:t>
            </a:r>
          </a:p>
          <a:p>
            <a:r>
              <a:rPr lang="en-US" dirty="0" smtClean="0"/>
              <a:t>Suction rod attached to rotation rod</a:t>
            </a:r>
          </a:p>
          <a:p>
            <a:endParaRPr lang="en-US" dirty="0" smtClean="0"/>
          </a:p>
          <a:p>
            <a:pPr lvl="1"/>
            <a:endParaRPr lang="en-US" dirty="0" smtClean="0"/>
          </a:p>
          <a:p>
            <a:endParaRPr lang="en-US" dirty="0"/>
          </a:p>
        </p:txBody>
      </p:sp>
      <p:pic>
        <p:nvPicPr>
          <p:cNvPr id="4" name="Picture 3" descr="b"/>
          <p:cNvPicPr>
            <a:picLocks noChangeAspect="1" noChangeArrowheads="1"/>
          </p:cNvPicPr>
          <p:nvPr/>
        </p:nvPicPr>
        <p:blipFill>
          <a:blip r:embed="rId3" cstate="print"/>
          <a:srcRect/>
          <a:stretch>
            <a:fillRect/>
          </a:stretch>
        </p:blipFill>
        <p:spPr bwMode="auto">
          <a:xfrm>
            <a:off x="7209971" y="6283098"/>
            <a:ext cx="1934029" cy="574902"/>
          </a:xfrm>
          <a:prstGeom prst="rect">
            <a:avLst/>
          </a:prstGeom>
          <a:noFill/>
          <a:ln w="9525">
            <a:noFill/>
            <a:miter lim="800000"/>
            <a:headEnd/>
            <a:tailEnd/>
          </a:ln>
        </p:spPr>
      </p:pic>
      <p:pic>
        <p:nvPicPr>
          <p:cNvPr id="5" name="Picture 6" descr="a"/>
          <p:cNvPicPr>
            <a:picLocks noChangeAspect="1" noChangeArrowheads="1"/>
          </p:cNvPicPr>
          <p:nvPr/>
        </p:nvPicPr>
        <p:blipFill>
          <a:blip r:embed="rId4" cstate="print"/>
          <a:srcRect r="4546"/>
          <a:stretch>
            <a:fillRect/>
          </a:stretch>
        </p:blipFill>
        <p:spPr bwMode="auto">
          <a:xfrm>
            <a:off x="0" y="6300788"/>
            <a:ext cx="1981200" cy="557212"/>
          </a:xfrm>
          <a:prstGeom prst="rect">
            <a:avLst/>
          </a:prstGeom>
          <a:noFill/>
          <a:ln w="9525">
            <a:noFill/>
            <a:miter lim="800000"/>
            <a:headEnd/>
            <a:tailEnd/>
          </a:ln>
        </p:spPr>
      </p:pic>
      <p:pic>
        <p:nvPicPr>
          <p:cNvPr id="12" name="Picture 11"/>
          <p:cNvPicPr>
            <a:picLocks noChangeAspect="1"/>
          </p:cNvPicPr>
          <p:nvPr/>
        </p:nvPicPr>
        <p:blipFill>
          <a:blip r:embed="rId5" cstate="print"/>
          <a:srcRect/>
          <a:stretch>
            <a:fillRect/>
          </a:stretch>
        </p:blipFill>
        <p:spPr bwMode="auto">
          <a:xfrm>
            <a:off x="3771900" y="5511800"/>
            <a:ext cx="1571172" cy="1344168"/>
          </a:xfrm>
          <a:prstGeom prst="rect">
            <a:avLst/>
          </a:prstGeom>
          <a:noFill/>
          <a:ln w="9525">
            <a:noFill/>
            <a:miter lim="800000"/>
            <a:headEnd/>
            <a:tailEnd/>
          </a:ln>
        </p:spPr>
      </p:pic>
      <p:grpSp>
        <p:nvGrpSpPr>
          <p:cNvPr id="16" name="Group 15"/>
          <p:cNvGrpSpPr/>
          <p:nvPr/>
        </p:nvGrpSpPr>
        <p:grpSpPr>
          <a:xfrm>
            <a:off x="4940689" y="3413511"/>
            <a:ext cx="3022175" cy="2160228"/>
            <a:chOff x="5795665" y="3429000"/>
            <a:chExt cx="3119735" cy="2286000"/>
          </a:xfrm>
        </p:grpSpPr>
        <p:grpSp>
          <p:nvGrpSpPr>
            <p:cNvPr id="15" name="Group 14"/>
            <p:cNvGrpSpPr>
              <a:grpSpLocks noChangeAspect="1"/>
            </p:cNvGrpSpPr>
            <p:nvPr/>
          </p:nvGrpSpPr>
          <p:grpSpPr>
            <a:xfrm>
              <a:off x="5795665" y="3429000"/>
              <a:ext cx="2286000" cy="2286000"/>
              <a:chOff x="5372100" y="2247900"/>
              <a:chExt cx="2971800" cy="2971800"/>
            </a:xfrm>
          </p:grpSpPr>
          <p:sp>
            <p:nvSpPr>
              <p:cNvPr id="6" name="Cross 5"/>
              <p:cNvSpPr/>
              <p:nvPr/>
            </p:nvSpPr>
            <p:spPr bwMode="auto">
              <a:xfrm>
                <a:off x="5486400" y="2362200"/>
                <a:ext cx="2743200" cy="2743200"/>
              </a:xfrm>
              <a:prstGeom prst="plus">
                <a:avLst>
                  <a:gd name="adj" fmla="val 41823"/>
                </a:avLst>
              </a:prstGeom>
              <a:solidFill>
                <a:schemeClr val="bg1">
                  <a:lumMod val="95000"/>
                </a:schemeClr>
              </a:solidFill>
              <a:ln w="28575" cap="flat" cmpd="sng" algn="ctr">
                <a:solidFill>
                  <a:srgbClr val="0070C0"/>
                </a:solidFill>
                <a:prstDash val="solid"/>
                <a:round/>
                <a:headEnd type="none" w="lg" len="med"/>
                <a:tailEnd type="none" w="lg" len="med"/>
              </a:ln>
              <a:effectLst/>
            </p:spPr>
            <p:txBody>
              <a:bodyPr vert="horz" wrap="squar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
            <p:nvSpPr>
              <p:cNvPr id="7" name="Oval 6"/>
              <p:cNvSpPr/>
              <p:nvPr/>
            </p:nvSpPr>
            <p:spPr bwMode="auto">
              <a:xfrm>
                <a:off x="5372100" y="2247900"/>
                <a:ext cx="2971800" cy="2971800"/>
              </a:xfrm>
              <a:prstGeom prst="ellipse">
                <a:avLst/>
              </a:prstGeom>
              <a:noFill/>
              <a:ln w="19050" cap="flat" cmpd="sng" algn="ctr">
                <a:solidFill>
                  <a:srgbClr val="0070C0"/>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
            <p:nvSpPr>
              <p:cNvPr id="8" name="Oval 7"/>
              <p:cNvSpPr/>
              <p:nvPr/>
            </p:nvSpPr>
            <p:spPr bwMode="auto">
              <a:xfrm>
                <a:off x="6273800" y="2362200"/>
                <a:ext cx="304800" cy="304800"/>
              </a:xfrm>
              <a:prstGeom prst="ellipse">
                <a:avLst/>
              </a:prstGeom>
              <a:solidFill>
                <a:srgbClr val="0070C0"/>
              </a:solidFill>
              <a:ln w="12700" cap="flat" cmpd="sng" algn="ctr">
                <a:solidFill>
                  <a:srgbClr val="0070C0"/>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
            <p:nvSpPr>
              <p:cNvPr id="9" name="Oval 8"/>
              <p:cNvSpPr/>
              <p:nvPr/>
            </p:nvSpPr>
            <p:spPr bwMode="auto">
              <a:xfrm>
                <a:off x="7884885" y="3162300"/>
                <a:ext cx="304800" cy="304800"/>
              </a:xfrm>
              <a:prstGeom prst="ellipse">
                <a:avLst/>
              </a:prstGeom>
              <a:solidFill>
                <a:srgbClr val="0070C0"/>
              </a:solidFill>
              <a:ln w="12700" cap="flat" cmpd="sng" algn="ctr">
                <a:solidFill>
                  <a:srgbClr val="0070C0"/>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
            <p:nvSpPr>
              <p:cNvPr id="10" name="Oval 9"/>
              <p:cNvSpPr/>
              <p:nvPr/>
            </p:nvSpPr>
            <p:spPr bwMode="auto">
              <a:xfrm>
                <a:off x="7108371" y="4787900"/>
                <a:ext cx="304800" cy="304800"/>
              </a:xfrm>
              <a:prstGeom prst="ellipse">
                <a:avLst/>
              </a:prstGeom>
              <a:solidFill>
                <a:srgbClr val="0070C0"/>
              </a:solidFill>
              <a:ln w="12700" cap="flat" cmpd="sng" algn="ctr">
                <a:solidFill>
                  <a:srgbClr val="0070C0"/>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
            <p:nvSpPr>
              <p:cNvPr id="11" name="Oval 10"/>
              <p:cNvSpPr/>
              <p:nvPr/>
            </p:nvSpPr>
            <p:spPr bwMode="auto">
              <a:xfrm>
                <a:off x="5499100" y="3987800"/>
                <a:ext cx="304800" cy="304800"/>
              </a:xfrm>
              <a:prstGeom prst="ellipse">
                <a:avLst/>
              </a:prstGeom>
              <a:solidFill>
                <a:srgbClr val="0070C0"/>
              </a:solidFill>
              <a:ln w="12700" cap="flat" cmpd="sng" algn="ctr">
                <a:solidFill>
                  <a:srgbClr val="0070C0"/>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grpSp>
        <p:sp>
          <p:nvSpPr>
            <p:cNvPr id="13" name="TextBox 12"/>
            <p:cNvSpPr txBox="1"/>
            <p:nvPr/>
          </p:nvSpPr>
          <p:spPr>
            <a:xfrm>
              <a:off x="7848600" y="5257745"/>
              <a:ext cx="1066800" cy="299297"/>
            </a:xfrm>
            <a:prstGeom prst="rect">
              <a:avLst/>
            </a:prstGeom>
            <a:noFill/>
            <a:ln>
              <a:noFill/>
            </a:ln>
          </p:spPr>
          <p:txBody>
            <a:bodyPr wrap="square" rtlCol="0">
              <a:spAutoFit/>
            </a:bodyPr>
            <a:lstStyle/>
            <a:p>
              <a:r>
                <a:rPr lang="en-US" dirty="0" smtClean="0">
                  <a:solidFill>
                    <a:srgbClr val="0070C0"/>
                  </a:solidFill>
                </a:rPr>
                <a:t>Top View</a:t>
              </a:r>
              <a:endParaRPr lang="en-US" dirty="0">
                <a:solidFill>
                  <a:srgbClr val="0070C0"/>
                </a:solidFill>
              </a:endParaRPr>
            </a:p>
          </p:txBody>
        </p:sp>
      </p:grpSp>
      <p:grpSp>
        <p:nvGrpSpPr>
          <p:cNvPr id="27" name="Group 26"/>
          <p:cNvGrpSpPr/>
          <p:nvPr/>
        </p:nvGrpSpPr>
        <p:grpSpPr>
          <a:xfrm>
            <a:off x="609600" y="3630244"/>
            <a:ext cx="3276600" cy="1627556"/>
            <a:chOff x="609600" y="3707445"/>
            <a:chExt cx="3551394" cy="1767257"/>
          </a:xfrm>
        </p:grpSpPr>
        <p:sp>
          <p:nvSpPr>
            <p:cNvPr id="20" name="Rectangle 19"/>
            <p:cNvSpPr/>
            <p:nvPr/>
          </p:nvSpPr>
          <p:spPr bwMode="auto">
            <a:xfrm>
              <a:off x="609600" y="3707445"/>
              <a:ext cx="3429000" cy="1048803"/>
            </a:xfrm>
            <a:prstGeom prst="rect">
              <a:avLst/>
            </a:prstGeom>
            <a:solidFill>
              <a:schemeClr val="bg1">
                <a:lumMod val="95000"/>
              </a:schemeClr>
            </a:solidFill>
            <a:ln w="19050" cap="flat" cmpd="sng" algn="ctr">
              <a:solidFill>
                <a:srgbClr val="0070C0"/>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
          <p:nvSpPr>
            <p:cNvPr id="21" name="Oval 20"/>
            <p:cNvSpPr/>
            <p:nvPr/>
          </p:nvSpPr>
          <p:spPr bwMode="auto">
            <a:xfrm>
              <a:off x="1828800" y="3707445"/>
              <a:ext cx="990600" cy="1024693"/>
            </a:xfrm>
            <a:prstGeom prst="ellipse">
              <a:avLst/>
            </a:prstGeom>
            <a:solidFill>
              <a:schemeClr val="bg1">
                <a:lumMod val="95000"/>
              </a:schemeClr>
            </a:solidFill>
            <a:ln w="19050" cap="flat" cmpd="sng" algn="ctr">
              <a:solidFill>
                <a:srgbClr val="0070C0"/>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
          <p:nvSpPr>
            <p:cNvPr id="22" name="Oval 21"/>
            <p:cNvSpPr/>
            <p:nvPr/>
          </p:nvSpPr>
          <p:spPr bwMode="auto">
            <a:xfrm>
              <a:off x="1943100" y="3847146"/>
              <a:ext cx="762000" cy="751740"/>
            </a:xfrm>
            <a:prstGeom prst="ellipse">
              <a:avLst/>
            </a:prstGeom>
            <a:solidFill>
              <a:schemeClr val="bg1">
                <a:lumMod val="65000"/>
              </a:schemeClr>
            </a:solidFill>
            <a:ln w="19050" cap="flat" cmpd="sng" algn="ctr">
              <a:solidFill>
                <a:srgbClr val="0070C0"/>
              </a:solidFill>
              <a:prstDash val="solid"/>
              <a:round/>
              <a:headEnd type="none" w="lg" len="med"/>
              <a:tailEnd type="none" w="lg" len="med"/>
            </a:ln>
            <a:effectLst/>
          </p:spPr>
          <p:txBody>
            <a:bodyPr vert="horz" wrap="squar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
          <p:nvSpPr>
            <p:cNvPr id="23" name="TextBox 22"/>
            <p:cNvSpPr txBox="1"/>
            <p:nvPr/>
          </p:nvSpPr>
          <p:spPr>
            <a:xfrm>
              <a:off x="2832100" y="4768304"/>
              <a:ext cx="1328894" cy="369332"/>
            </a:xfrm>
            <a:prstGeom prst="rect">
              <a:avLst/>
            </a:prstGeom>
            <a:noFill/>
            <a:ln>
              <a:noFill/>
            </a:ln>
          </p:spPr>
          <p:txBody>
            <a:bodyPr wrap="square" rtlCol="0">
              <a:spAutoFit/>
            </a:bodyPr>
            <a:lstStyle/>
            <a:p>
              <a:r>
                <a:rPr lang="en-US" dirty="0" smtClean="0">
                  <a:solidFill>
                    <a:srgbClr val="0070C0"/>
                  </a:solidFill>
                </a:rPr>
                <a:t>Side View</a:t>
              </a:r>
              <a:endParaRPr lang="en-US" dirty="0">
                <a:solidFill>
                  <a:srgbClr val="0070C0"/>
                </a:solidFill>
              </a:endParaRPr>
            </a:p>
          </p:txBody>
        </p:sp>
        <p:sp>
          <p:nvSpPr>
            <p:cNvPr id="24" name="TextBox 23"/>
            <p:cNvSpPr txBox="1"/>
            <p:nvPr/>
          </p:nvSpPr>
          <p:spPr>
            <a:xfrm>
              <a:off x="609600" y="5105370"/>
              <a:ext cx="1600200" cy="369332"/>
            </a:xfrm>
            <a:prstGeom prst="rect">
              <a:avLst/>
            </a:prstGeom>
            <a:noFill/>
            <a:ln>
              <a:noFill/>
            </a:ln>
          </p:spPr>
          <p:txBody>
            <a:bodyPr wrap="square" rtlCol="0">
              <a:spAutoFit/>
            </a:bodyPr>
            <a:lstStyle/>
            <a:p>
              <a:r>
                <a:rPr lang="en-US" dirty="0" smtClean="0">
                  <a:solidFill>
                    <a:srgbClr val="0070C0"/>
                  </a:solidFill>
                </a:rPr>
                <a:t>Suction Rod</a:t>
              </a:r>
              <a:endParaRPr lang="en-US" dirty="0">
                <a:solidFill>
                  <a:srgbClr val="0070C0"/>
                </a:solidFill>
              </a:endParaRPr>
            </a:p>
          </p:txBody>
        </p:sp>
        <p:cxnSp>
          <p:nvCxnSpPr>
            <p:cNvPr id="26" name="Straight Arrow Connector 25"/>
            <p:cNvCxnSpPr/>
            <p:nvPr/>
          </p:nvCxnSpPr>
          <p:spPr bwMode="auto">
            <a:xfrm flipV="1">
              <a:off x="1219200" y="4375605"/>
              <a:ext cx="723900" cy="729768"/>
            </a:xfrm>
            <a:prstGeom prst="straightConnector1">
              <a:avLst/>
            </a:prstGeom>
            <a:solidFill>
              <a:schemeClr val="accent1"/>
            </a:solidFill>
            <a:ln w="12700" cap="flat" cmpd="sng" algn="ctr">
              <a:solidFill>
                <a:srgbClr val="0070C0"/>
              </a:solidFill>
              <a:prstDash val="solid"/>
              <a:round/>
              <a:headEnd type="none" w="lg" len="med"/>
              <a:tailEnd type="arrow"/>
            </a:ln>
            <a:effectLst/>
          </p:spPr>
        </p:cxnSp>
      </p:grpSp>
      <p:sp>
        <p:nvSpPr>
          <p:cNvPr id="29" name="TextBox 28"/>
          <p:cNvSpPr txBox="1"/>
          <p:nvPr/>
        </p:nvSpPr>
        <p:spPr>
          <a:xfrm>
            <a:off x="2057400" y="5257800"/>
            <a:ext cx="1600200" cy="646331"/>
          </a:xfrm>
          <a:prstGeom prst="rect">
            <a:avLst/>
          </a:prstGeom>
          <a:noFill/>
          <a:ln>
            <a:noFill/>
          </a:ln>
        </p:spPr>
        <p:txBody>
          <a:bodyPr wrap="square" rtlCol="0">
            <a:spAutoFit/>
          </a:bodyPr>
          <a:lstStyle/>
          <a:p>
            <a:r>
              <a:rPr lang="en-US" dirty="0" smtClean="0">
                <a:solidFill>
                  <a:srgbClr val="0070C0"/>
                </a:solidFill>
              </a:rPr>
              <a:t>Pipes have cut-out “u”</a:t>
            </a:r>
            <a:endParaRPr lang="en-US" dirty="0">
              <a:solidFill>
                <a:srgbClr val="0070C0"/>
              </a:solidFill>
            </a:endParaRPr>
          </a:p>
        </p:txBody>
      </p:sp>
      <p:cxnSp>
        <p:nvCxnSpPr>
          <p:cNvPr id="30" name="Straight Arrow Connector 29"/>
          <p:cNvCxnSpPr>
            <a:endCxn id="21" idx="5"/>
          </p:cNvCxnSpPr>
          <p:nvPr/>
        </p:nvCxnSpPr>
        <p:spPr bwMode="auto">
          <a:xfrm flipH="1" flipV="1">
            <a:off x="2514569" y="4435735"/>
            <a:ext cx="159761" cy="822066"/>
          </a:xfrm>
          <a:prstGeom prst="straightConnector1">
            <a:avLst/>
          </a:prstGeom>
          <a:solidFill>
            <a:schemeClr val="accent1"/>
          </a:solidFill>
          <a:ln w="12700" cap="flat" cmpd="sng" algn="ctr">
            <a:solidFill>
              <a:srgbClr val="0070C0"/>
            </a:solidFill>
            <a:prstDash val="solid"/>
            <a:round/>
            <a:headEnd type="none" w="lg" len="med"/>
            <a:tailEnd type="arrow"/>
          </a:ln>
          <a:effectLst/>
        </p:spPr>
      </p:cxn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he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1_AguaClara the road">
      <a:majorFont>
        <a:latin typeface="Candara"/>
        <a:ea typeface=""/>
        <a:cs typeface=""/>
      </a:majorFont>
      <a:minorFont>
        <a:latin typeface="Candar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lg" len="med"/>
          <a:tailEnd type="none" w="lg" len="med"/>
        </a:ln>
        <a:effectLst/>
      </a:spPr>
      <a:bodyPr vert="horz" wrap="non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cs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lg" len="med"/>
          <a:tailEnd type="none" w="lg" len="med"/>
        </a:ln>
        <a:effectLst/>
      </a:spPr>
      <a:bodyPr vert="horz" wrap="non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cs typeface="Arial" charset="0"/>
          </a:defRPr>
        </a:defPPr>
      </a:lstStyle>
    </a:lnDef>
  </a:objectDefaults>
  <a:extraClrSchemeLst>
    <a:extraClrScheme>
      <a:clrScheme name="1_AguaClara the roa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AguaClara the road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AguaClara the road 3">
        <a:dk1>
          <a:srgbClr val="000000"/>
        </a:dk1>
        <a:lt1>
          <a:srgbClr val="FFFFFF"/>
        </a:lt1>
        <a:dk2>
          <a:srgbClr val="000000"/>
        </a:dk2>
        <a:lt2>
          <a:srgbClr val="969696"/>
        </a:lt2>
        <a:accent1>
          <a:srgbClr val="FF3300"/>
        </a:accent1>
        <a:accent2>
          <a:srgbClr val="FF9900"/>
        </a:accent2>
        <a:accent3>
          <a:srgbClr val="FFFFFF"/>
        </a:accent3>
        <a:accent4>
          <a:srgbClr val="000000"/>
        </a:accent4>
        <a:accent5>
          <a:srgbClr val="FFADAA"/>
        </a:accent5>
        <a:accent6>
          <a:srgbClr val="E78A00"/>
        </a:accent6>
        <a:hlink>
          <a:srgbClr val="3366FF"/>
        </a:hlink>
        <a:folHlink>
          <a:srgbClr val="A50021"/>
        </a:folHlink>
      </a:clrScheme>
      <a:clrMap bg1="lt1" tx1="dk1" bg2="lt2" tx2="dk2" accent1="accent1" accent2="accent2" accent3="accent3" accent4="accent4" accent5="accent5" accent6="accent6" hlink="hlink" folHlink="folHlink"/>
    </a:extraClrScheme>
    <a:extraClrScheme>
      <a:clrScheme name="1_AguaClara the road 4">
        <a:dk1>
          <a:srgbClr val="000000"/>
        </a:dk1>
        <a:lt1>
          <a:srgbClr val="FFFFFF"/>
        </a:lt1>
        <a:dk2>
          <a:srgbClr val="000000"/>
        </a:dk2>
        <a:lt2>
          <a:srgbClr val="969696"/>
        </a:lt2>
        <a:accent1>
          <a:srgbClr val="080808"/>
        </a:accent1>
        <a:accent2>
          <a:srgbClr val="777777"/>
        </a:accent2>
        <a:accent3>
          <a:srgbClr val="FFFFFF"/>
        </a:accent3>
        <a:accent4>
          <a:srgbClr val="000000"/>
        </a:accent4>
        <a:accent5>
          <a:srgbClr val="AAAAAA"/>
        </a:accent5>
        <a:accent6>
          <a:srgbClr val="6B6B6B"/>
        </a:accent6>
        <a:hlink>
          <a:srgbClr val="C0C0C0"/>
        </a:hlink>
        <a:folHlink>
          <a:srgbClr val="FFFFFF"/>
        </a:folHlink>
      </a:clrScheme>
      <a:clrMap bg1="lt1" tx1="dk1" bg2="lt2" tx2="dk2" accent1="accent1" accent2="accent2" accent3="accent3" accent4="accent4" accent5="accent5" accent6="accent6" hlink="hlink" folHlink="folHlink"/>
    </a:extraClrScheme>
    <a:extraClrScheme>
      <a:clrScheme name="1_AguaClara the road 5">
        <a:dk1>
          <a:srgbClr val="000000"/>
        </a:dk1>
        <a:lt1>
          <a:srgbClr val="FFFFFF"/>
        </a:lt1>
        <a:dk2>
          <a:srgbClr val="000000"/>
        </a:dk2>
        <a:lt2>
          <a:srgbClr val="969696"/>
        </a:lt2>
        <a:accent1>
          <a:srgbClr val="080808"/>
        </a:accent1>
        <a:accent2>
          <a:srgbClr val="777777"/>
        </a:accent2>
        <a:accent3>
          <a:srgbClr val="FFFFFF"/>
        </a:accent3>
        <a:accent4>
          <a:srgbClr val="000000"/>
        </a:accent4>
        <a:accent5>
          <a:srgbClr val="AAAAAA"/>
        </a:accent5>
        <a:accent6>
          <a:srgbClr val="6B6B6B"/>
        </a:accent6>
        <a:hlink>
          <a:srgbClr val="C0C0C0"/>
        </a:hlink>
        <a:folHlink>
          <a:srgbClr val="00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1617</TotalTime>
  <Words>802</Words>
  <Application>Microsoft Office PowerPoint</Application>
  <PresentationFormat>On-screen Show (4:3)</PresentationFormat>
  <Paragraphs>119</Paragraphs>
  <Slides>12</Slides>
  <Notes>9</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Theme1</vt:lpstr>
      <vt:lpstr>Stock Tank Mixer</vt:lpstr>
      <vt:lpstr>Chemistry</vt:lpstr>
      <vt:lpstr>Team Goals</vt:lpstr>
      <vt:lpstr>Hydrometer</vt:lpstr>
      <vt:lpstr>Video</vt:lpstr>
      <vt:lpstr>Past Apparatus</vt:lpstr>
      <vt:lpstr>Hair Tie Improvement: “O-Ring”</vt:lpstr>
      <vt:lpstr>Stability</vt:lpstr>
      <vt:lpstr>Future Work: “Stoppers”</vt:lpstr>
      <vt:lpstr>First Stoppers Experiment</vt:lpstr>
      <vt:lpstr>Stoppers Ctd.</vt:lpstr>
      <vt:lpstr>Future Research</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Stock Tank Mixer</dc:title>
  <dc:creator>aguaclara</dc:creator>
  <cp:lastModifiedBy>Julie</cp:lastModifiedBy>
  <cp:revision>191</cp:revision>
  <dcterms:created xsi:type="dcterms:W3CDTF">2012-03-04T19:08:11Z</dcterms:created>
  <dcterms:modified xsi:type="dcterms:W3CDTF">2012-03-09T16:38:17Z</dcterms:modified>
</cp:coreProperties>
</file>