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9" r:id="rId8"/>
    <p:sldId id="270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1" autoAdjust="0"/>
    <p:restoredTop sz="86435" autoAdjust="0"/>
  </p:normalViewPr>
  <p:slideViewPr>
    <p:cSldViewPr>
      <p:cViewPr varScale="1">
        <p:scale>
          <a:sx n="72" d="100"/>
          <a:sy n="72" d="100"/>
        </p:scale>
        <p:origin x="-6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5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6711B-AD8C-40DA-8AB3-26E8D4F8A3DD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6D5B9-73C7-4F00-AB3D-0205B4F07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4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6D5B9-73C7-4F00-AB3D-0205B4F071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would add</a:t>
            </a:r>
            <a:r>
              <a:rPr lang="en-US" baseline="0" dirty="0" smtClean="0"/>
              <a:t> – provide the operator with verification of homogeneity (or sufficient mixing). Remember that some students may be unfamiliar with the log kept by the operators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6D5B9-73C7-4F00-AB3D-0205B4F071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A931EA97-40E0-4715-BBDE-03E2A02DB7BA}" type="datetimeFigureOut">
              <a:rPr lang="en-US" smtClean="0"/>
              <a:pPr/>
              <a:t>5/18/2012</a:t>
            </a:fld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8F1F198-3947-4373-BA51-0966B5FEA4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Julie Silva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Stock Tank Mixer</a:t>
            </a:r>
            <a:endParaRPr lang="en-US" dirty="0"/>
          </a:p>
        </p:txBody>
      </p:sp>
      <p:pic>
        <p:nvPicPr>
          <p:cNvPr id="4" name="Picture 3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</a:t>
            </a:r>
            <a:r>
              <a:rPr lang="en-US" dirty="0" err="1" smtClean="0"/>
              <a:t>ctd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 Build a prototype</a:t>
            </a:r>
          </a:p>
          <a:p>
            <a:pPr lvl="1"/>
            <a:r>
              <a:rPr lang="en-US" dirty="0" smtClean="0"/>
              <a:t> Start with a weight of 0.5 grams less than the calculated value, increase by 0.1 g to find range of values. Find this range for specific gravities of 1 and 1.0114.</a:t>
            </a:r>
          </a:p>
          <a:p>
            <a:r>
              <a:rPr lang="en-US" dirty="0" smtClean="0"/>
              <a:t>4. Find attainable value within range. </a:t>
            </a:r>
          </a:p>
          <a:p>
            <a:pPr lvl="1"/>
            <a:r>
              <a:rPr lang="en-US" dirty="0" smtClean="0"/>
              <a:t>Safer to stay on the lighter side.</a:t>
            </a:r>
          </a:p>
        </p:txBody>
      </p:sp>
    </p:spTree>
    <p:extLst>
      <p:ext uri="{BB962C8B-B14F-4D97-AF65-F5344CB8AC3E}">
        <p14:creationId xmlns:p14="http://schemas.microsoft.com/office/powerpoint/2010/main" val="163078835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Centrifugal Pump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943" y="1905000"/>
            <a:ext cx="5221057" cy="4181571"/>
          </a:xfrm>
        </p:spPr>
      </p:pic>
    </p:spTree>
    <p:extLst>
      <p:ext uri="{BB962C8B-B14F-4D97-AF65-F5344CB8AC3E}">
        <p14:creationId xmlns:p14="http://schemas.microsoft.com/office/powerpoint/2010/main" val="204040578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Centrifugal</a:t>
            </a:r>
            <a:r>
              <a:rPr lang="en-US" baseline="0" dirty="0" smtClean="0"/>
              <a:t> Pump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Makes use of bulk head fitting in the bottom of the tank</a:t>
            </a:r>
          </a:p>
          <a:p>
            <a:r>
              <a:rPr lang="en-US" dirty="0" smtClean="0"/>
              <a:t>Coupling with holes</a:t>
            </a:r>
          </a:p>
          <a:p>
            <a:r>
              <a:rPr lang="en-US" dirty="0" smtClean="0"/>
              <a:t>Solution goes directly into suction rod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548" y="1600200"/>
            <a:ext cx="3469904" cy="4525963"/>
          </a:xfrm>
        </p:spPr>
      </p:pic>
    </p:spTree>
    <p:extLst>
      <p:ext uri="{BB962C8B-B14F-4D97-AF65-F5344CB8AC3E}">
        <p14:creationId xmlns:p14="http://schemas.microsoft.com/office/powerpoint/2010/main" val="369755219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Centrifugal Pump, </a:t>
            </a:r>
            <a:r>
              <a:rPr lang="en-US" dirty="0" err="1" smtClean="0"/>
              <a:t>ctd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Stabilized at the top with a hole in the lid</a:t>
            </a:r>
          </a:p>
          <a:p>
            <a:r>
              <a:rPr lang="en-US" dirty="0" smtClean="0"/>
              <a:t>Can be used with either tank</a:t>
            </a:r>
          </a:p>
          <a:p>
            <a:pPr lvl="1"/>
            <a:r>
              <a:rPr lang="en-US" dirty="0" smtClean="0"/>
              <a:t>Suction rod caused many problems</a:t>
            </a:r>
          </a:p>
          <a:p>
            <a:pPr lvl="1"/>
            <a:r>
              <a:rPr lang="en-US" dirty="0" smtClean="0"/>
              <a:t>Spout rod must fit within opening</a:t>
            </a:r>
          </a:p>
        </p:txBody>
      </p:sp>
    </p:spTree>
    <p:extLst>
      <p:ext uri="{BB962C8B-B14F-4D97-AF65-F5344CB8AC3E}">
        <p14:creationId xmlns:p14="http://schemas.microsoft.com/office/powerpoint/2010/main" val="355724905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Approximate Specifications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033" y="1600200"/>
            <a:ext cx="5929934" cy="4525963"/>
          </a:xfrm>
        </p:spPr>
      </p:pic>
    </p:spTree>
    <p:extLst>
      <p:ext uri="{BB962C8B-B14F-4D97-AF65-F5344CB8AC3E}">
        <p14:creationId xmlns:p14="http://schemas.microsoft.com/office/powerpoint/2010/main" val="254260766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</a:p>
          <a:p>
            <a:r>
              <a:rPr lang="en-US" dirty="0" smtClean="0"/>
              <a:t>Hydrometer</a:t>
            </a:r>
          </a:p>
          <a:p>
            <a:pPr lvl="1"/>
            <a:r>
              <a:rPr lang="en-US" dirty="0" smtClean="0"/>
              <a:t>Prototype</a:t>
            </a:r>
          </a:p>
          <a:p>
            <a:pPr lvl="1"/>
            <a:r>
              <a:rPr lang="en-US" dirty="0" smtClean="0"/>
              <a:t>Design and calibration method</a:t>
            </a:r>
          </a:p>
          <a:p>
            <a:r>
              <a:rPr lang="en-US" dirty="0" smtClean="0"/>
              <a:t>Centrifugal Pump</a:t>
            </a:r>
          </a:p>
          <a:p>
            <a:pPr lvl="1"/>
            <a:r>
              <a:rPr lang="en-US" dirty="0" smtClean="0"/>
              <a:t>New design</a:t>
            </a:r>
          </a:p>
          <a:p>
            <a:pPr lvl="1"/>
            <a:endParaRPr lang="en-US" dirty="0"/>
          </a:p>
        </p:txBody>
      </p:sp>
      <p:pic>
        <p:nvPicPr>
          <p:cNvPr id="4" name="Picture 3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a mixing system that will:</a:t>
            </a:r>
          </a:p>
          <a:p>
            <a:pPr lvl="1"/>
            <a:r>
              <a:rPr lang="en-US" dirty="0" smtClean="0"/>
              <a:t>Improve operator use/ease</a:t>
            </a:r>
          </a:p>
          <a:p>
            <a:pPr lvl="1"/>
            <a:r>
              <a:rPr lang="en-US" dirty="0" smtClean="0"/>
              <a:t>Achieve a homogeneous mixture</a:t>
            </a:r>
          </a:p>
          <a:p>
            <a:pPr lvl="1"/>
            <a:r>
              <a:rPr lang="en-US" dirty="0" smtClean="0"/>
              <a:t>Be scalable to larger plants</a:t>
            </a:r>
          </a:p>
          <a:p>
            <a:r>
              <a:rPr lang="en-US" dirty="0" smtClean="0"/>
              <a:t>Create operating guidelines</a:t>
            </a:r>
          </a:p>
          <a:p>
            <a:pPr lvl="1"/>
            <a:r>
              <a:rPr lang="en-US" dirty="0" smtClean="0"/>
              <a:t>Provide operator with verification of homogeneity</a:t>
            </a:r>
            <a:endParaRPr lang="en-US" dirty="0"/>
          </a:p>
          <a:p>
            <a:pPr lvl="2"/>
            <a:r>
              <a:rPr lang="en-US" dirty="0" smtClean="0"/>
              <a:t>Develop “optimal value” for log</a:t>
            </a:r>
          </a:p>
          <a:p>
            <a:endParaRPr lang="en-US" dirty="0"/>
          </a:p>
        </p:txBody>
      </p:sp>
      <p:pic>
        <p:nvPicPr>
          <p:cNvPr id="4" name="Picture 3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 bwMode="auto">
          <a:xfrm>
            <a:off x="7492284" y="2743200"/>
            <a:ext cx="838200" cy="3505200"/>
          </a:xfrm>
          <a:prstGeom prst="rect">
            <a:avLst/>
          </a:prstGeom>
          <a:solidFill>
            <a:srgbClr val="CCECFF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Hydrometer Design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Hydrometer</a:t>
            </a:r>
          </a:p>
          <a:p>
            <a:pPr lvl="1"/>
            <a:r>
              <a:rPr lang="en-US" dirty="0" smtClean="0"/>
              <a:t>Cylinder and weight</a:t>
            </a:r>
          </a:p>
          <a:p>
            <a:pPr lvl="1"/>
            <a:r>
              <a:rPr lang="en-US" dirty="0" smtClean="0"/>
              <a:t>Must float in water without tipping</a:t>
            </a:r>
          </a:p>
          <a:p>
            <a:r>
              <a:rPr lang="en-US" dirty="0" smtClean="0"/>
              <a:t>First Hydrometer</a:t>
            </a:r>
          </a:p>
          <a:p>
            <a:pPr lvl="1"/>
            <a:r>
              <a:rPr lang="en-US" dirty="0" smtClean="0"/>
              <a:t>Clear 3/16 in PVC pipe</a:t>
            </a:r>
          </a:p>
          <a:p>
            <a:pPr lvl="1"/>
            <a:r>
              <a:rPr lang="en-US" dirty="0" smtClean="0"/>
              <a:t>Screw for variable weight</a:t>
            </a:r>
          </a:p>
          <a:p>
            <a:pPr lvl="2"/>
            <a:r>
              <a:rPr lang="en-US" dirty="0" smtClean="0"/>
              <a:t>Washers</a:t>
            </a:r>
          </a:p>
          <a:p>
            <a:r>
              <a:rPr lang="en-US" dirty="0" smtClean="0"/>
              <a:t>Balance could not be found</a:t>
            </a:r>
          </a:p>
          <a:p>
            <a:pPr lvl="1"/>
            <a:r>
              <a:rPr lang="en-US" dirty="0" smtClean="0"/>
              <a:t>Sunk with little weight (2 washers)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7492284" y="2514600"/>
            <a:ext cx="838200" cy="237744"/>
            <a:chOff x="7467600" y="2286000"/>
            <a:chExt cx="838200" cy="466344"/>
          </a:xfrm>
        </p:grpSpPr>
        <p:grpSp>
          <p:nvGrpSpPr>
            <p:cNvPr id="27" name="Group 26"/>
            <p:cNvGrpSpPr/>
            <p:nvPr/>
          </p:nvGrpSpPr>
          <p:grpSpPr>
            <a:xfrm>
              <a:off x="7467600" y="2286000"/>
              <a:ext cx="838200" cy="466344"/>
              <a:chOff x="7467600" y="2286000"/>
              <a:chExt cx="838200" cy="466344"/>
            </a:xfrm>
          </p:grpSpPr>
          <p:sp>
            <p:nvSpPr>
              <p:cNvPr id="26" name="Rectangle 25"/>
              <p:cNvSpPr/>
              <p:nvPr/>
            </p:nvSpPr>
            <p:spPr bwMode="auto">
              <a:xfrm>
                <a:off x="7467600" y="2286000"/>
                <a:ext cx="838200" cy="4572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7483929" y="2743200"/>
                <a:ext cx="813816" cy="914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 bwMode="auto">
            <a:xfrm>
              <a:off x="7483929" y="2291427"/>
              <a:ext cx="813816" cy="914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747716" y="1548433"/>
            <a:ext cx="304800" cy="4220230"/>
            <a:chOff x="7747716" y="1723370"/>
            <a:chExt cx="304800" cy="4220230"/>
          </a:xfrm>
        </p:grpSpPr>
        <p:grpSp>
          <p:nvGrpSpPr>
            <p:cNvPr id="21" name="Group 20"/>
            <p:cNvGrpSpPr/>
            <p:nvPr/>
          </p:nvGrpSpPr>
          <p:grpSpPr>
            <a:xfrm>
              <a:off x="7747716" y="1723370"/>
              <a:ext cx="304800" cy="4220230"/>
              <a:chOff x="7734300" y="1752600"/>
              <a:chExt cx="304800" cy="4220230"/>
            </a:xfrm>
          </p:grpSpPr>
          <p:sp>
            <p:nvSpPr>
              <p:cNvPr id="8" name="Rectangle 7"/>
              <p:cNvSpPr/>
              <p:nvPr/>
            </p:nvSpPr>
            <p:spPr bwMode="auto">
              <a:xfrm>
                <a:off x="7772400" y="1752600"/>
                <a:ext cx="228600" cy="3352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  <p:grpSp>
            <p:nvGrpSpPr>
              <p:cNvPr id="20" name="Group 19"/>
              <p:cNvGrpSpPr>
                <a:grpSpLocks noChangeAspect="1"/>
              </p:cNvGrpSpPr>
              <p:nvPr/>
            </p:nvGrpSpPr>
            <p:grpSpPr>
              <a:xfrm>
                <a:off x="7805053" y="5351038"/>
                <a:ext cx="173419" cy="621792"/>
                <a:chOff x="2285969" y="2928897"/>
                <a:chExt cx="990600" cy="3330313"/>
              </a:xfrm>
            </p:grpSpPr>
            <p:sp>
              <p:nvSpPr>
                <p:cNvPr id="16" name="Flowchart: Delay 15"/>
                <p:cNvSpPr/>
                <p:nvPr/>
              </p:nvSpPr>
              <p:spPr bwMode="auto">
                <a:xfrm rot="5400000">
                  <a:off x="2585368" y="5568010"/>
                  <a:ext cx="391801" cy="990600"/>
                </a:xfrm>
                <a:prstGeom prst="flowChartDelay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round/>
                  <a:headEnd type="none" w="lg" len="med"/>
                  <a:tailEnd type="none" w="lg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cs typeface="Arial" charset="0"/>
                  </a:endParaRPr>
                </a:p>
              </p:txBody>
            </p:sp>
            <p:sp>
              <p:nvSpPr>
                <p:cNvPr id="19" name="Rectangle 18"/>
                <p:cNvSpPr>
                  <a:spLocks/>
                </p:cNvSpPr>
                <p:nvPr/>
              </p:nvSpPr>
              <p:spPr bwMode="auto">
                <a:xfrm>
                  <a:off x="2514601" y="2928897"/>
                  <a:ext cx="533397" cy="2938505"/>
                </a:xfrm>
                <a:prstGeom prst="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round/>
                  <a:headEnd type="none" w="lg" len="med"/>
                  <a:tailEnd type="none" w="lg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entury Gothic" pitchFamily="34" charset="0"/>
                    <a:cs typeface="Arial" charset="0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 bwMode="auto">
              <a:xfrm>
                <a:off x="7734300" y="5105400"/>
                <a:ext cx="304800" cy="5334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</p:grpSp>
        <p:sp>
          <p:nvSpPr>
            <p:cNvPr id="22" name="Rectangle 21"/>
            <p:cNvSpPr/>
            <p:nvPr/>
          </p:nvSpPr>
          <p:spPr bwMode="auto">
            <a:xfrm>
              <a:off x="7785279" y="5779395"/>
              <a:ext cx="228600" cy="762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 cap="flat" cmpd="sng" algn="ctr">
              <a:noFill/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7785279" y="5677437"/>
              <a:ext cx="228600" cy="762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 cap="flat" cmpd="sng" algn="ctr">
              <a:noFill/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8444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45051E-6 L 0.00278 0.070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34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Air chamber</a:t>
            </a:r>
            <a:r>
              <a:rPr lang="en-US" dirty="0"/>
              <a:t> </a:t>
            </a:r>
            <a:r>
              <a:rPr lang="en-US" dirty="0" smtClean="0"/>
              <a:t>to increase buoyancy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Did not help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35780" y="461772"/>
            <a:ext cx="472440" cy="593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32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</a:t>
            </a:r>
            <a:r>
              <a:rPr lang="en-US" baseline="0" dirty="0" smtClean="0"/>
              <a:t> Hydrometer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0.115 in diameter </a:t>
            </a:r>
            <a:r>
              <a:rPr lang="en-US" dirty="0" smtClean="0"/>
              <a:t>Aluminum </a:t>
            </a:r>
            <a:r>
              <a:rPr lang="en-US" dirty="0"/>
              <a:t>tubing </a:t>
            </a:r>
            <a:endParaRPr lang="en-US" dirty="0" smtClean="0"/>
          </a:p>
          <a:p>
            <a:pPr lvl="1"/>
            <a:r>
              <a:rPr lang="en-US" dirty="0" smtClean="0"/>
              <a:t>Weight </a:t>
            </a:r>
            <a:r>
              <a:rPr lang="en-US" dirty="0"/>
              <a:t>attached to the </a:t>
            </a:r>
            <a:r>
              <a:rPr lang="en-US" dirty="0" smtClean="0"/>
              <a:t>bottom, add washers</a:t>
            </a:r>
          </a:p>
          <a:p>
            <a:r>
              <a:rPr lang="en-US" dirty="0" smtClean="0"/>
              <a:t>Floated </a:t>
            </a:r>
            <a:r>
              <a:rPr lang="en-US" dirty="0"/>
              <a:t>in water with </a:t>
            </a:r>
            <a:r>
              <a:rPr lang="en-US" dirty="0" smtClean="0"/>
              <a:t>weight between </a:t>
            </a:r>
            <a:r>
              <a:rPr lang="en-US" dirty="0"/>
              <a:t>1.79 and </a:t>
            </a:r>
            <a:r>
              <a:rPr lang="en-US" dirty="0" smtClean="0"/>
              <a:t>2.1g</a:t>
            </a:r>
          </a:p>
          <a:p>
            <a:r>
              <a:rPr lang="en-US" dirty="0" smtClean="0"/>
              <a:t>Allowed me to develop method for creating simple hydrometers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46448" y="2737104"/>
            <a:ext cx="448056" cy="548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02841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Hydrometer made of cylinder </a:t>
                </a:r>
                <a:r>
                  <a:rPr lang="en-US" i="1" dirty="0" smtClean="0"/>
                  <a:t>c</a:t>
                </a:r>
                <a:r>
                  <a:rPr lang="en-US" dirty="0" smtClean="0"/>
                  <a:t> and weight </a:t>
                </a:r>
                <a:r>
                  <a:rPr lang="en-US" i="1" dirty="0" smtClean="0"/>
                  <a:t>m</a:t>
                </a:r>
              </a:p>
              <a:p>
                <a:pPr lvl="1"/>
                <a:r>
                  <a:rPr lang="en-US" dirty="0" smtClean="0"/>
                  <a:t>Cylinder has outer and inner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Hydrometer must sit at or below center of gravity </a:t>
                </a:r>
                <a:r>
                  <a:rPr lang="en-US" i="1" dirty="0" smtClean="0"/>
                  <a:t>H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𝐻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𝑤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+0.5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Volume of submerged cylinder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𝑠𝑢𝑏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𝜋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𝑤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069332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 </a:t>
            </a:r>
            <a:r>
              <a:rPr lang="en-US" dirty="0" err="1" smtClean="0"/>
              <a:t>ctd</a:t>
            </a:r>
            <a:r>
              <a:rPr lang="en-US" dirty="0" smtClean="0"/>
              <a:t>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Archimedes Principle</a:t>
                </a:r>
              </a:p>
              <a:p>
                <a:pPr lvl="1"/>
                <a:r>
                  <a:rPr lang="en-US" dirty="0" smtClean="0"/>
                  <a:t>Buoyant force = weight of fluid displaced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𝑠𝑢𝑏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𝑓𝑙𝑢𝑖𝑑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𝑤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𝑤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708276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Choose </a:t>
            </a:r>
            <a:r>
              <a:rPr lang="en-US" dirty="0" smtClean="0"/>
              <a:t>rod material</a:t>
            </a:r>
          </a:p>
          <a:p>
            <a:pPr lvl="1"/>
            <a:r>
              <a:rPr lang="en-US" dirty="0" smtClean="0"/>
              <a:t>&lt; 0.3 g/in and 1/8 </a:t>
            </a:r>
            <a:r>
              <a:rPr lang="en-US" dirty="0"/>
              <a:t>to 3/16 </a:t>
            </a:r>
            <a:r>
              <a:rPr lang="en-US" dirty="0" smtClean="0"/>
              <a:t>in diameter</a:t>
            </a:r>
            <a:endParaRPr lang="en-US" dirty="0"/>
          </a:p>
          <a:p>
            <a:r>
              <a:rPr lang="en-US" dirty="0"/>
              <a:t>2. Calculate the approximate and reasonable height and weight needed to develop a hydrometer </a:t>
            </a:r>
            <a:r>
              <a:rPr lang="en-US" dirty="0" smtClean="0"/>
              <a:t>for given rod</a:t>
            </a:r>
          </a:p>
        </p:txBody>
      </p:sp>
    </p:spTree>
    <p:extLst>
      <p:ext uri="{BB962C8B-B14F-4D97-AF65-F5344CB8AC3E}">
        <p14:creationId xmlns:p14="http://schemas.microsoft.com/office/powerpoint/2010/main" val="404317435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2717</TotalTime>
  <Words>456</Words>
  <Application>Microsoft Office PowerPoint</Application>
  <PresentationFormat>On-screen Show (4:3)</PresentationFormat>
  <Paragraphs>74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Theme1</vt:lpstr>
      <vt:lpstr>Stock Tank Mixer</vt:lpstr>
      <vt:lpstr>Outline</vt:lpstr>
      <vt:lpstr>Team Goals</vt:lpstr>
      <vt:lpstr>First Hydrometer Design</vt:lpstr>
      <vt:lpstr>Modifications</vt:lpstr>
      <vt:lpstr>Working Hydrometer</vt:lpstr>
      <vt:lpstr>Calculations</vt:lpstr>
      <vt:lpstr>Calculations ctd.</vt:lpstr>
      <vt:lpstr>Method</vt:lpstr>
      <vt:lpstr>Method ctd.</vt:lpstr>
      <vt:lpstr>Previous Centrifugal Pump</vt:lpstr>
      <vt:lpstr>New Centrifugal Pump</vt:lpstr>
      <vt:lpstr>New Centrifugal Pump, ctd.</vt:lpstr>
      <vt:lpstr>Approximate Specifications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Stock Tank Mixer</dc:title>
  <dc:creator>aguaclara</dc:creator>
  <cp:lastModifiedBy>Julie</cp:lastModifiedBy>
  <cp:revision>233</cp:revision>
  <dcterms:created xsi:type="dcterms:W3CDTF">2012-03-04T19:08:11Z</dcterms:created>
  <dcterms:modified xsi:type="dcterms:W3CDTF">2012-05-18T23:34:42Z</dcterms:modified>
</cp:coreProperties>
</file>