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478" r:id="rId2"/>
    <p:sldId id="532" r:id="rId3"/>
    <p:sldId id="533" r:id="rId4"/>
    <p:sldId id="535" r:id="rId5"/>
    <p:sldId id="534" r:id="rId6"/>
    <p:sldId id="538" r:id="rId7"/>
    <p:sldId id="521" r:id="rId8"/>
    <p:sldId id="537" r:id="rId9"/>
    <p:sldId id="522" r:id="rId10"/>
    <p:sldId id="524" r:id="rId11"/>
    <p:sldId id="575" r:id="rId12"/>
    <p:sldId id="555" r:id="rId13"/>
    <p:sldId id="556" r:id="rId14"/>
    <p:sldId id="577" r:id="rId15"/>
    <p:sldId id="558" r:id="rId16"/>
    <p:sldId id="559" r:id="rId17"/>
    <p:sldId id="560" r:id="rId18"/>
    <p:sldId id="561" r:id="rId19"/>
    <p:sldId id="562" r:id="rId20"/>
    <p:sldId id="563" r:id="rId21"/>
    <p:sldId id="564" r:id="rId22"/>
    <p:sldId id="565" r:id="rId23"/>
    <p:sldId id="566" r:id="rId24"/>
    <p:sldId id="567" r:id="rId25"/>
    <p:sldId id="568" r:id="rId26"/>
    <p:sldId id="571" r:id="rId2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mc="http://schemas.openxmlformats.org/markup-compatibility/2006" xmlns:mv="urn:schemas-microsoft-com:mac:vml" xmlns="" xmlns:p14="http://schemas.microsoft.com/office/powerpoint/2010/main">
          <a:srgbClr val="FF0000"/>
        </p14:laserClr>
      </p:ext>
      <p:ext uri="{2FDB2607-1784-4EEB-B798-7EB5836EED8A}">
        <p14:showMediaCtrls xmlns:mc="http://schemas.openxmlformats.org/markup-compatibility/2006" xmlns:mv="urn:schemas-microsoft-com:mac:vml" xmlns="" xmlns:p14="http://schemas.microsoft.com/office/powerpoint/2010/main" val="1"/>
      </p:ext>
    </p:extLst>
  </p:showPr>
  <p:extLst>
    <p:ext uri="{E76CE94A-603C-4142-B9EB-6D1370010A27}">
      <p14:discardImageEditData xmlns:mc="http://schemas.openxmlformats.org/markup-compatibility/2006" xmlns:mv="urn:schemas-microsoft-com:mac:vml" xmlns="" xmlns:p14="http://schemas.microsoft.com/office/powerpoint/2010/main" val="0"/>
    </p:ext>
    <p:ext uri="{D31A062A-798A-4329-ABDD-BBA856620510}">
      <p14:defaultImageDpi xmlns:mc="http://schemas.openxmlformats.org/markup-compatibility/2006" xmlns:mv="urn:schemas-microsoft-com:mac:vml"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0" autoAdjust="0"/>
    <p:restoredTop sz="89247" autoAdjust="0"/>
  </p:normalViewPr>
  <p:slideViewPr>
    <p:cSldViewPr>
      <p:cViewPr>
        <p:scale>
          <a:sx n="66" d="100"/>
          <a:sy n="66" d="100"/>
        </p:scale>
        <p:origin x="-1254" y="-1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7"/>
  <c:chart>
    <c:title>
      <c:tx>
        <c:rich>
          <a:bodyPr/>
          <a:lstStyle/>
          <a:p>
            <a:pPr>
              <a:defRPr/>
            </a:pPr>
            <a:r>
              <a:rPr lang="en-US"/>
              <a:t>1 Revolution per Second (3.5 cm below the water level)</a:t>
            </a:r>
          </a:p>
        </c:rich>
      </c:tx>
      <c:layout/>
    </c:title>
    <c:plotArea>
      <c:layout>
        <c:manualLayout>
          <c:layoutTarget val="inner"/>
          <c:xMode val="edge"/>
          <c:yMode val="edge"/>
          <c:x val="0.16001541473982428"/>
          <c:y val="0.30895180718499005"/>
          <c:w val="0.78929675457234516"/>
          <c:h val="0.39427189016443998"/>
        </c:manualLayout>
      </c:layout>
      <c:scatterChart>
        <c:scatterStyle val="smoothMarker"/>
        <c:ser>
          <c:idx val="0"/>
          <c:order val="0"/>
          <c:tx>
            <c:strRef>
              <c:f>Sheet1!$B$9</c:f>
              <c:strCache>
                <c:ptCount val="1"/>
                <c:pt idx="0">
                  <c:v>Density (g/L)</c:v>
                </c:pt>
              </c:strCache>
            </c:strRef>
          </c:tx>
          <c:xVal>
            <c:numRef>
              <c:f>Sheet1!$A$10:$A$14</c:f>
              <c:numCache>
                <c:formatCode>General</c:formatCode>
                <c:ptCount val="5"/>
                <c:pt idx="0">
                  <c:v>0</c:v>
                </c:pt>
                <c:pt idx="1">
                  <c:v>30</c:v>
                </c:pt>
                <c:pt idx="2">
                  <c:v>60</c:v>
                </c:pt>
                <c:pt idx="3">
                  <c:v>90</c:v>
                </c:pt>
                <c:pt idx="4">
                  <c:v>120</c:v>
                </c:pt>
              </c:numCache>
            </c:numRef>
          </c:xVal>
          <c:yVal>
            <c:numRef>
              <c:f>Sheet1!$B$10:$B$14</c:f>
              <c:numCache>
                <c:formatCode>General</c:formatCode>
                <c:ptCount val="5"/>
                <c:pt idx="0">
                  <c:v>1007</c:v>
                </c:pt>
                <c:pt idx="1">
                  <c:v>1021</c:v>
                </c:pt>
                <c:pt idx="2">
                  <c:v>1036</c:v>
                </c:pt>
                <c:pt idx="3">
                  <c:v>1049</c:v>
                </c:pt>
                <c:pt idx="4">
                  <c:v>1053</c:v>
                </c:pt>
              </c:numCache>
            </c:numRef>
          </c:yVal>
          <c:smooth val="1"/>
        </c:ser>
        <c:axId val="103324672"/>
        <c:axId val="61510784"/>
      </c:scatterChart>
      <c:valAx>
        <c:axId val="103324672"/>
        <c:scaling>
          <c:orientation val="minMax"/>
        </c:scaling>
        <c:axPos val="b"/>
        <c:title>
          <c:tx>
            <c:rich>
              <a:bodyPr/>
              <a:lstStyle/>
              <a:p>
                <a:pPr>
                  <a:defRPr/>
                </a:pPr>
                <a:r>
                  <a:rPr lang="en-US"/>
                  <a:t>Number of Revolutions</a:t>
                </a:r>
              </a:p>
            </c:rich>
          </c:tx>
          <c:layout/>
        </c:title>
        <c:numFmt formatCode="General" sourceLinked="1"/>
        <c:tickLblPos val="nextTo"/>
        <c:crossAx val="61510784"/>
        <c:crosses val="autoZero"/>
        <c:crossBetween val="midCat"/>
      </c:valAx>
      <c:valAx>
        <c:axId val="61510784"/>
        <c:scaling>
          <c:orientation val="minMax"/>
        </c:scaling>
        <c:axPos val="l"/>
        <c:majorGridlines/>
        <c:title>
          <c:tx>
            <c:rich>
              <a:bodyPr rot="-5400000" vert="horz"/>
              <a:lstStyle/>
              <a:p>
                <a:pPr>
                  <a:defRPr/>
                </a:pPr>
                <a:r>
                  <a:rPr lang="en-US"/>
                  <a:t>Density (g/L)</a:t>
                </a:r>
              </a:p>
            </c:rich>
          </c:tx>
          <c:layout/>
        </c:title>
        <c:numFmt formatCode="General" sourceLinked="1"/>
        <c:tickLblPos val="nextTo"/>
        <c:crossAx val="103324672"/>
        <c:crosses val="autoZero"/>
        <c:crossBetween val="midCat"/>
      </c:valAx>
    </c:plotArea>
    <c:plotVisOnly val="1"/>
    <c:dispBlanksAs val="gap"/>
  </c:chart>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mc="http://schemas.openxmlformats.org/markup-compatibility/2006" xmlns:mv="urn:schemas-microsoft-com:mac:vml" xmlns=""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mc="http://schemas.openxmlformats.org/markup-compatibility/2006" xmlns:mv="urn:schemas-microsoft-com:mac:vml" xmlns=""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Therefore, the team is experimenting</a:t>
            </a:r>
            <a:r>
              <a:rPr lang="en-US" baseline="0" dirty="0" smtClean="0"/>
              <a:t> with </a:t>
            </a:r>
            <a:r>
              <a:rPr lang="en-US" baseline="0" dirty="0" err="1" smtClean="0"/>
              <a:t>PACl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t>
            </a:r>
            <a:r>
              <a:rPr lang="en-US" altLang="zh-CN" dirty="0" smtClean="0"/>
              <a:t>he density of the surface layer solution was 1.038 kg/L</a:t>
            </a:r>
            <a:r>
              <a:rPr lang="en-US" altLang="zh-CN" baseline="0" dirty="0" smtClean="0"/>
              <a:t> while the target density should be 1.084 kg/L. The efficient of dumping water should be mush less than 10%. </a:t>
            </a:r>
          </a:p>
          <a:p>
            <a:r>
              <a:rPr lang="en-US" altLang="zh-CN" baseline="0" dirty="0" smtClean="0"/>
              <a:t>The experiment showed that the solution taken up by the flow would settle down again at the bottom. Meaning that the energy dissipation rate of dumping water is not high enough to break the two liquid into smaller units and mix them up, so that molecular diffusion can finish the mixing process before the solution settle down again. Typically the energy dissipation rate should be greater than 1 W/kg for rapid mixing.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110</a:t>
            </a:r>
            <a:r>
              <a:rPr lang="en-US" baseline="0" dirty="0" smtClean="0"/>
              <a:t> g/L???? Or 1100?</a:t>
            </a:r>
          </a:p>
          <a:p>
            <a:endParaRPr lang="en-US" baseline="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110 g/L concentration, </a:t>
            </a:r>
            <a:r>
              <a:rPr lang="en-US" altLang="zh-CN" dirty="0" err="1" smtClean="0"/>
              <a:t>NaCl</a:t>
            </a:r>
            <a:r>
              <a:rPr lang="en-US" altLang="zh-CN" dirty="0" smtClean="0"/>
              <a:t> solution (≈ 360 g/L solubility limit). </a:t>
            </a:r>
            <a:r>
              <a:rPr lang="en-US" altLang="zh-CN" smtClean="0"/>
              <a:t>Using a tube with 1.5 inch diameter and 1 revolution per 2 seconds.</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stir per one second.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possible to visually judge if mixing is complete.</a:t>
            </a:r>
          </a:p>
          <a:p>
            <a:r>
              <a:rPr lang="en-US" b="1" dirty="0" smtClean="0"/>
              <a:t>Guidelines are needed.</a:t>
            </a:r>
          </a:p>
          <a:p>
            <a:endParaRPr lang="en-US" dirty="0" smtClean="0"/>
          </a:p>
          <a:p>
            <a:r>
              <a:rPr lang="en-US" dirty="0" smtClean="0"/>
              <a:t>Left these out.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extLst>
      <p:ext uri="{BB962C8B-B14F-4D97-AF65-F5344CB8AC3E}">
        <p14:creationId xmlns:p14="http://schemas.microsoft.com/office/powerpoint/2010/main" xmlns="" val="2966781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t>
            </a:r>
            <a:r>
              <a:rPr lang="en-US" altLang="zh-CN" dirty="0" smtClean="0"/>
              <a:t>ource</a:t>
            </a:r>
            <a:r>
              <a:rPr lang="zh-CN" altLang="en-US" dirty="0" smtClean="0"/>
              <a:t>：</a:t>
            </a:r>
            <a:r>
              <a:rPr lang="en-US" altLang="zh-CN" dirty="0" smtClean="0"/>
              <a:t>http://</a:t>
            </a:r>
            <a:r>
              <a:rPr lang="en-US" altLang="zh-CN" dirty="0" err="1" smtClean="0"/>
              <a:t>www.tonglou.com.cn/space.php?uid</a:t>
            </a:r>
            <a:r>
              <a:rPr lang="en-US" altLang="zh-CN" dirty="0" smtClean="0"/>
              <a:t>=9356584&amp;do=</a:t>
            </a:r>
            <a:r>
              <a:rPr lang="en-US" altLang="zh-CN" dirty="0" err="1" smtClean="0"/>
              <a:t>blog&amp;id</a:t>
            </a:r>
            <a:r>
              <a:rPr lang="en-US" altLang="zh-CN" dirty="0" smtClean="0"/>
              <a:t>=578777</a:t>
            </a:r>
          </a:p>
          <a:p>
            <a:r>
              <a:rPr lang="en-US" dirty="0" smtClean="0"/>
              <a:t>               http://</a:t>
            </a:r>
            <a:r>
              <a:rPr lang="en-US" dirty="0" err="1" smtClean="0"/>
              <a:t>www.photographersdirect.com/buyers/stockphoto.asp?imageid</a:t>
            </a:r>
            <a:r>
              <a:rPr lang="en-US" dirty="0" smtClean="0"/>
              <a:t>=1198788</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PACl</a:t>
            </a:r>
            <a:r>
              <a:rPr lang="en-US" baseline="0" dirty="0" smtClean="0"/>
              <a:t> </a:t>
            </a:r>
            <a:r>
              <a:rPr lang="en-US" b="1" baseline="0" dirty="0" smtClean="0"/>
              <a:t>solution </a:t>
            </a:r>
            <a:r>
              <a:rPr lang="en-US" b="0" baseline="0" dirty="0" smtClean="0"/>
              <a:t>more dense than water.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dumping </a:t>
            </a:r>
            <a:r>
              <a:rPr lang="en-US" dirty="0" err="1" smtClean="0"/>
              <a:t>PACl</a:t>
            </a:r>
            <a:r>
              <a:rPr lang="en-US" baseline="0" dirty="0" smtClean="0"/>
              <a:t> granules, only molecular diffusion, no concentration gradient yet.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Speed dumped </a:t>
            </a:r>
            <a:r>
              <a:rPr lang="en-US" dirty="0" err="1" smtClean="0"/>
              <a:t>pacl</a:t>
            </a:r>
            <a:r>
              <a:rPr lang="en-US" dirty="0" smtClean="0"/>
              <a:t>,</a:t>
            </a:r>
            <a:r>
              <a:rPr lang="en-US" baseline="0" dirty="0" smtClean="0"/>
              <a:t> two distinct concentrations.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distinct layers.</a:t>
            </a:r>
            <a:r>
              <a:rPr lang="en-US" baseline="0" dirty="0" smtClean="0"/>
              <a:t> No energy dissipation (pure mixing)  assuming density of </a:t>
            </a:r>
            <a:r>
              <a:rPr lang="en-US" baseline="0" dirty="0" err="1" smtClean="0"/>
              <a:t>soln</a:t>
            </a:r>
            <a:r>
              <a:rPr lang="en-US" baseline="0" dirty="0" smtClean="0"/>
              <a:t> will be determining factor in calculation of mixing process than </a:t>
            </a:r>
            <a:r>
              <a:rPr lang="en-US" baseline="0" dirty="0" err="1" smtClean="0"/>
              <a:t>diffusi</a:t>
            </a:r>
            <a:endParaRPr lang="en-US" baseline="0" dirty="0" smtClean="0"/>
          </a:p>
          <a:p>
            <a:endParaRPr lang="en-US" baseline="0" dirty="0" smtClean="0"/>
          </a:p>
          <a:p>
            <a:r>
              <a:rPr lang="en-US" baseline="0" dirty="0" smtClean="0"/>
              <a:t>Turbulence matters instead of molecular diffusion. </a:t>
            </a:r>
          </a:p>
          <a:p>
            <a:endParaRPr lang="en-US" baseline="0" dirty="0" smtClean="0"/>
          </a:p>
          <a:p>
            <a:r>
              <a:rPr lang="en-US" baseline="0" dirty="0" smtClean="0"/>
              <a:t>So for gradient it is the turbulence that matters rather than molecular diffusion. The turbulence is determined by how much energy inputted and energy required is a </a:t>
            </a:r>
            <a:r>
              <a:rPr lang="en-US" baseline="0" dirty="0" err="1" smtClean="0"/>
              <a:t>fxn</a:t>
            </a:r>
            <a:r>
              <a:rPr lang="en-US" baseline="0" dirty="0" smtClean="0"/>
              <a:t> of density. </a:t>
            </a:r>
          </a:p>
          <a:p>
            <a:endParaRPr lang="en-US" baseline="0" dirty="0" smtClean="0"/>
          </a:p>
          <a:p>
            <a:r>
              <a:rPr lang="en-US" baseline="0" dirty="0" smtClean="0"/>
              <a:t>Therefore, we can use salt.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Pictures of each system</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 different scale between Potential E</a:t>
            </a:r>
            <a:r>
              <a:rPr lang="en-US" altLang="zh-CN" dirty="0" smtClean="0"/>
              <a:t>nergy Difference and Energy Input</a:t>
            </a:r>
            <a:r>
              <a:rPr lang="en-US" dirty="0" smtClean="0"/>
              <a:t>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oleObject" Target="file:///\\bridge\EWRS\bm393\Desktop\Stock_Tank_Mixing_Spring_2011_updated2.xmcd\Selection%20579%202131%201065%202510" TargetMode="External"/><Relationship Id="rId4" Type="http://schemas.openxmlformats.org/officeDocument/2006/relationships/oleObject" Target="file:///\\bridge\EWRS\bm393\Desktop\Stock_Tank_Mixing_Spring_2011_updated2.xmcd\Selection%20635%201675%201165%20209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oleObject" Target="file:///\\bridge\EWRS\bm393\Desktop\Stock_Tank_Mixing_Spring_2011_updated2.xmcd\Selection%20491%203195%201016%203614" TargetMode="External"/><Relationship Id="rId4" Type="http://schemas.openxmlformats.org/officeDocument/2006/relationships/image" Target="../media/image21.wmf"/></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410200"/>
            <a:ext cx="4343400" cy="533400"/>
          </a:xfrm>
        </p:spPr>
        <p:txBody>
          <a:bodyPr>
            <a:noAutofit/>
          </a:bodyPr>
          <a:lstStyle/>
          <a:p>
            <a:r>
              <a:rPr lang="en-US" sz="2000" b="1" dirty="0" smtClean="0"/>
              <a:t>Jae Lim, Chris </a:t>
            </a:r>
            <a:r>
              <a:rPr lang="en-US" sz="2000" b="1" dirty="0" err="1" smtClean="0"/>
              <a:t>Inferrera</a:t>
            </a:r>
            <a:r>
              <a:rPr lang="en-US" sz="2000" b="1" dirty="0" smtClean="0"/>
              <a:t>, </a:t>
            </a:r>
            <a:r>
              <a:rPr lang="en-US" sz="2000" b="1" dirty="0" err="1" smtClean="0"/>
              <a:t>Boyang</a:t>
            </a:r>
            <a:r>
              <a:rPr lang="en-US" sz="2000" b="1" dirty="0" smtClean="0"/>
              <a:t> Mao</a:t>
            </a:r>
            <a:endParaRPr lang="en-US" sz="2000" b="1" dirty="0"/>
          </a:p>
        </p:txBody>
      </p:sp>
      <p:sp>
        <p:nvSpPr>
          <p:cNvPr id="2" name="Title 1"/>
          <p:cNvSpPr>
            <a:spLocks noGrp="1"/>
          </p:cNvSpPr>
          <p:nvPr>
            <p:ph type="ctrTitle" sz="quarter"/>
          </p:nvPr>
        </p:nvSpPr>
        <p:spPr>
          <a:xfrm>
            <a:off x="304800" y="1066800"/>
            <a:ext cx="8534400" cy="1470025"/>
          </a:xfrm>
        </p:spPr>
        <p:txBody>
          <a:bodyPr/>
          <a:lstStyle/>
          <a:p>
            <a:r>
              <a:rPr lang="en-US" sz="6000" dirty="0" smtClean="0">
                <a:solidFill>
                  <a:schemeClr val="tx1"/>
                </a:solidFill>
              </a:rPr>
              <a:t>Stock Tank Mixing </a:t>
            </a:r>
            <a:br>
              <a:rPr lang="en-US" sz="6000" dirty="0" smtClean="0">
                <a:solidFill>
                  <a:schemeClr val="tx1"/>
                </a:solidFill>
              </a:rPr>
            </a:br>
            <a:r>
              <a:rPr lang="en-US" sz="6000" dirty="0" smtClean="0">
                <a:solidFill>
                  <a:schemeClr val="tx1"/>
                </a:solidFill>
              </a:rPr>
              <a:t>Spring 2011</a:t>
            </a:r>
            <a:endParaRPr lang="en-US" sz="6000" dirty="0">
              <a:solidFill>
                <a:schemeClr val="tx1"/>
              </a:solidFill>
            </a:endParaRPr>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How This Assumption Helps</a:t>
            </a:r>
            <a:endParaRPr lang="en-US" dirty="0"/>
          </a:p>
        </p:txBody>
      </p:sp>
      <p:sp>
        <p:nvSpPr>
          <p:cNvPr id="6" name="Content Placeholder 5"/>
          <p:cNvSpPr>
            <a:spLocks noGrp="1"/>
          </p:cNvSpPr>
          <p:nvPr>
            <p:ph idx="1"/>
          </p:nvPr>
        </p:nvSpPr>
        <p:spPr>
          <a:xfrm>
            <a:off x="457200" y="1600200"/>
            <a:ext cx="8229600" cy="4648200"/>
          </a:xfrm>
        </p:spPr>
        <p:txBody>
          <a:bodyPr/>
          <a:lstStyle/>
          <a:p>
            <a:r>
              <a:rPr lang="en-US" dirty="0" smtClean="0"/>
              <a:t>Gives the worst situation </a:t>
            </a:r>
            <a:r>
              <a:rPr lang="en-US" altLang="zh-CN" dirty="0" smtClean="0"/>
              <a:t>for mixing.</a:t>
            </a:r>
          </a:p>
          <a:p>
            <a:r>
              <a:rPr lang="en-US" dirty="0" smtClean="0"/>
              <a:t>E</a:t>
            </a:r>
            <a:r>
              <a:rPr lang="en-US" altLang="zh-CN" dirty="0" smtClean="0"/>
              <a:t>asy to calculate the potential energy difference, which is the threshold for mixing calculations.</a:t>
            </a:r>
          </a:p>
          <a:p>
            <a:r>
              <a:rPr lang="en-US" dirty="0" smtClean="0"/>
              <a:t>Turbulence </a:t>
            </a:r>
            <a:r>
              <a:rPr lang="en-US" dirty="0" smtClean="0"/>
              <a:t>introduced to the solution </a:t>
            </a:r>
            <a:r>
              <a:rPr lang="en-US" dirty="0" smtClean="0"/>
              <a:t>is the key </a:t>
            </a:r>
            <a:r>
              <a:rPr lang="en-US" dirty="0" smtClean="0"/>
              <a:t>factor.</a:t>
            </a:r>
            <a:endParaRPr lang="en-US" altLang="zh-CN" dirty="0" smtClean="0"/>
          </a:p>
          <a:p>
            <a:r>
              <a:rPr lang="en-US" dirty="0" smtClean="0"/>
              <a:t>This allows us to </a:t>
            </a:r>
            <a:r>
              <a:rPr lang="en-US" dirty="0" smtClean="0"/>
              <a:t>focus on m</a:t>
            </a:r>
            <a:r>
              <a:rPr lang="en-US" dirty="0" smtClean="0"/>
              <a:t>ixing introduced by the device (rather than diffusion).</a:t>
            </a:r>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Worst Case Scenario</a:t>
            </a:r>
            <a:endParaRPr lang="en-US" dirty="0"/>
          </a:p>
        </p:txBody>
      </p:sp>
      <p:sp>
        <p:nvSpPr>
          <p:cNvPr id="3" name="Content Placeholder 2"/>
          <p:cNvSpPr>
            <a:spLocks noGrp="1"/>
          </p:cNvSpPr>
          <p:nvPr>
            <p:ph idx="1"/>
          </p:nvPr>
        </p:nvSpPr>
        <p:spPr>
          <a:xfrm>
            <a:off x="457200" y="1600200"/>
            <a:ext cx="3886200" cy="4525963"/>
          </a:xfrm>
        </p:spPr>
        <p:txBody>
          <a:bodyPr/>
          <a:lstStyle/>
          <a:p>
            <a:r>
              <a:rPr lang="en-US" dirty="0" smtClean="0"/>
              <a:t>Theoretical so it can only be used for calculations.</a:t>
            </a:r>
          </a:p>
          <a:p>
            <a:r>
              <a:rPr lang="en-US" dirty="0" smtClean="0"/>
              <a:t>We made a practical worst case scenario that is used for experimentation.</a:t>
            </a:r>
          </a:p>
        </p:txBody>
      </p:sp>
      <p:pic>
        <p:nvPicPr>
          <p:cNvPr id="5" name="Picture 4"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5" descr="20110513223354.jpg"/>
          <p:cNvPicPr>
            <a:picLocks noChangeAspect="1"/>
          </p:cNvPicPr>
          <p:nvPr/>
        </p:nvPicPr>
        <p:blipFill>
          <a:blip r:embed="rId4" cstate="print"/>
          <a:stretch>
            <a:fillRect/>
          </a:stretch>
        </p:blipFill>
        <p:spPr>
          <a:xfrm>
            <a:off x="4495800" y="1524000"/>
            <a:ext cx="3828188" cy="4724400"/>
          </a:xfrm>
          <a:prstGeom prst="rect">
            <a:avLst/>
          </a:prstGeom>
        </p:spPr>
      </p:pic>
      <p:pic>
        <p:nvPicPr>
          <p:cNvPr id="7"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Mixing Systems</a:t>
            </a:r>
            <a:endParaRPr lang="en-US" dirty="0"/>
          </a:p>
        </p:txBody>
      </p:sp>
      <p:sp>
        <p:nvSpPr>
          <p:cNvPr id="3" name="Content Placeholder 2"/>
          <p:cNvSpPr>
            <a:spLocks noGrp="1"/>
          </p:cNvSpPr>
          <p:nvPr>
            <p:ph idx="1"/>
          </p:nvPr>
        </p:nvSpPr>
        <p:spPr>
          <a:xfrm>
            <a:off x="457200" y="1600201"/>
            <a:ext cx="8229600" cy="2133599"/>
          </a:xfrm>
        </p:spPr>
        <p:txBody>
          <a:bodyPr/>
          <a:lstStyle/>
          <a:p>
            <a:r>
              <a:rPr lang="en-US" dirty="0" smtClean="0"/>
              <a:t>Pouring water on top of solution</a:t>
            </a:r>
            <a:endParaRPr lang="en-US" altLang="zh-CN" dirty="0" smtClean="0"/>
          </a:p>
          <a:p>
            <a:r>
              <a:rPr lang="en-US" dirty="0" smtClean="0"/>
              <a:t>Simple s</a:t>
            </a:r>
            <a:r>
              <a:rPr lang="en-US" altLang="zh-CN" dirty="0" smtClean="0"/>
              <a:t>tirrer (“stick stirring”)</a:t>
            </a:r>
            <a:endParaRPr lang="en-US" dirty="0" smtClean="0"/>
          </a:p>
          <a:p>
            <a:r>
              <a:rPr lang="en-US" dirty="0" smtClean="0"/>
              <a:t>Centrifugal </a:t>
            </a:r>
            <a:r>
              <a:rPr lang="en-US" dirty="0"/>
              <a:t>p</a:t>
            </a:r>
            <a:r>
              <a:rPr lang="en-US" dirty="0" smtClean="0"/>
              <a:t>ump</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0" y="3581399"/>
            <a:ext cx="3581400" cy="2954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p:nvPr/>
        </p:nvPicPr>
        <p:blipFill>
          <a:blip r:embed="rId4" cstate="print"/>
          <a:srcRect/>
          <a:stretch>
            <a:fillRect/>
          </a:stretch>
        </p:blipFill>
        <p:spPr bwMode="auto">
          <a:xfrm>
            <a:off x="4572000" y="2667000"/>
            <a:ext cx="3866322" cy="3561620"/>
          </a:xfrm>
          <a:prstGeom prst="rect">
            <a:avLst/>
          </a:prstGeom>
          <a:noFill/>
          <a:ln w="9525">
            <a:noFill/>
            <a:miter lim="800000"/>
            <a:headEnd/>
            <a:tailEnd/>
          </a:ln>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Pouring Water onto Solution</a:t>
            </a:r>
            <a:endParaRPr lang="en-US" dirty="0"/>
          </a:p>
        </p:txBody>
      </p:sp>
      <p:sp>
        <p:nvSpPr>
          <p:cNvPr id="3" name="Content Placeholder 2"/>
          <p:cNvSpPr>
            <a:spLocks noGrp="1"/>
          </p:cNvSpPr>
          <p:nvPr>
            <p:ph idx="1"/>
          </p:nvPr>
        </p:nvSpPr>
        <p:spPr/>
        <p:txBody>
          <a:bodyPr/>
          <a:lstStyle/>
          <a:p>
            <a:r>
              <a:rPr lang="en-US" dirty="0" smtClean="0"/>
              <a:t>First, create a concentrated solution and fill the tank halfway with it.</a:t>
            </a:r>
          </a:p>
          <a:p>
            <a:r>
              <a:rPr lang="en-US" dirty="0" smtClean="0"/>
              <a:t>Pour the pure water onto the concentrated solution.</a:t>
            </a:r>
          </a:p>
          <a:p>
            <a:r>
              <a:rPr lang="en-US" dirty="0" smtClean="0"/>
              <a:t>This will create some mixing.</a:t>
            </a:r>
            <a:endParaRPr lang="en-US" dirty="0"/>
          </a:p>
        </p:txBody>
      </p:sp>
      <p:pic>
        <p:nvPicPr>
          <p:cNvPr id="4" name="Picture 3"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xmlns="" val="105187252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Dumping Water into Solution</a:t>
            </a:r>
            <a:endParaRPr lang="en-US" dirty="0"/>
          </a:p>
        </p:txBody>
      </p:sp>
      <p:graphicFrame>
        <p:nvGraphicFramePr>
          <p:cNvPr id="1030" name="Object 6"/>
          <p:cNvGraphicFramePr>
            <a:graphicFrameLocks noChangeAspect="1"/>
          </p:cNvGraphicFramePr>
          <p:nvPr/>
        </p:nvGraphicFramePr>
        <p:xfrm>
          <a:off x="4648200" y="1981200"/>
          <a:ext cx="4495800" cy="3733800"/>
        </p:xfrm>
        <a:graphic>
          <a:graphicData uri="http://schemas.openxmlformats.org/presentationml/2006/ole">
            <p:oleObj spid="_x0000_s21506" name="Mathcad" r:id="rId4" imgW="5048280" imgH="3990960" progId="Mathcad">
              <p:link updateAutomatic="1"/>
            </p:oleObj>
          </a:graphicData>
        </a:graphic>
      </p:graphicFrame>
      <p:graphicFrame>
        <p:nvGraphicFramePr>
          <p:cNvPr id="1031" name="Object 7"/>
          <p:cNvGraphicFramePr>
            <a:graphicFrameLocks noChangeAspect="1"/>
          </p:cNvGraphicFramePr>
          <p:nvPr/>
        </p:nvGraphicFramePr>
        <p:xfrm>
          <a:off x="0" y="1905000"/>
          <a:ext cx="4572000" cy="3838575"/>
        </p:xfrm>
        <a:graphic>
          <a:graphicData uri="http://schemas.openxmlformats.org/presentationml/2006/ole">
            <p:oleObj spid="_x0000_s21507" name="Mathcad" r:id="rId5" imgW="4629240" imgH="3610080" progId="Mathcad">
              <p:link updateAutomatic="1"/>
            </p:oleObj>
          </a:graphicData>
        </a:graphic>
      </p:graphicFrame>
      <p:pic>
        <p:nvPicPr>
          <p:cNvPr id="5" name="Picture 4" descr="b"/>
          <p:cNvPicPr>
            <a:picLocks noChangeAspect="1" noChangeArrowheads="1"/>
          </p:cNvPicPr>
          <p:nvPr/>
        </p:nvPicPr>
        <p:blipFill>
          <a:blip r:embed="rId6"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6" descr="a"/>
          <p:cNvPicPr>
            <a:picLocks noChangeAspect="1" noChangeArrowheads="1"/>
          </p:cNvPicPr>
          <p:nvPr/>
        </p:nvPicPr>
        <p:blipFill>
          <a:blip r:embed="rId7"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1143000"/>
          </a:xfrm>
        </p:spPr>
        <p:txBody>
          <a:bodyPr/>
          <a:lstStyle/>
          <a:p>
            <a:r>
              <a:rPr lang="en-US" dirty="0" smtClean="0"/>
              <a:t>Pouring Water Experiment</a:t>
            </a:r>
            <a:endParaRPr lang="en-US" dirty="0"/>
          </a:p>
        </p:txBody>
      </p:sp>
      <p:sp>
        <p:nvSpPr>
          <p:cNvPr id="3" name="Content Placeholder 2"/>
          <p:cNvSpPr>
            <a:spLocks noGrp="1"/>
          </p:cNvSpPr>
          <p:nvPr>
            <p:ph idx="1"/>
          </p:nvPr>
        </p:nvSpPr>
        <p:spPr/>
        <p:txBody>
          <a:bodyPr/>
          <a:lstStyle/>
          <a:p>
            <a:r>
              <a:rPr lang="en-US" dirty="0" smtClean="0"/>
              <a:t>Theoretical density: 1084 g/L</a:t>
            </a:r>
          </a:p>
          <a:p>
            <a:r>
              <a:rPr lang="en-US" dirty="0" smtClean="0"/>
              <a:t>Experiment density: 1038 g/L</a:t>
            </a:r>
          </a:p>
          <a:p>
            <a:r>
              <a:rPr lang="en-US" b="1" dirty="0" smtClean="0"/>
              <a:t>&lt;10% mixing efficiency!</a:t>
            </a:r>
          </a:p>
          <a:p>
            <a:r>
              <a:rPr lang="en-US" dirty="0" smtClean="0"/>
              <a:t>Energy </a:t>
            </a:r>
            <a:r>
              <a:rPr lang="en-US" dirty="0" smtClean="0"/>
              <a:t>dissipation </a:t>
            </a:r>
            <a:r>
              <a:rPr lang="en-US" dirty="0" smtClean="0"/>
              <a:t>rate too low to enable complete </a:t>
            </a:r>
            <a:r>
              <a:rPr lang="en-US" dirty="0" smtClean="0"/>
              <a:t>molecular diffusion.</a:t>
            </a:r>
          </a:p>
          <a:p>
            <a:pPr lvl="1"/>
            <a:endParaRPr lang="en-US" dirty="0" smtClean="0"/>
          </a:p>
          <a:p>
            <a:endParaRPr lang="en-US" b="1" dirty="0" smtClean="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Stirrer</a:t>
            </a:r>
            <a:endParaRPr lang="en-US" dirty="0"/>
          </a:p>
        </p:txBody>
      </p:sp>
      <p:sp>
        <p:nvSpPr>
          <p:cNvPr id="3" name="Content Placeholder 2"/>
          <p:cNvSpPr>
            <a:spLocks noGrp="1"/>
          </p:cNvSpPr>
          <p:nvPr>
            <p:ph idx="1"/>
          </p:nvPr>
        </p:nvSpPr>
        <p:spPr>
          <a:xfrm>
            <a:off x="457200" y="1600200"/>
            <a:ext cx="8229600" cy="4648200"/>
          </a:xfrm>
        </p:spPr>
        <p:txBody>
          <a:bodyPr/>
          <a:lstStyle/>
          <a:p>
            <a:r>
              <a:rPr lang="en-US" dirty="0" smtClean="0"/>
              <a:t>Calculations are based on:</a:t>
            </a:r>
          </a:p>
          <a:p>
            <a:pPr lvl="1"/>
            <a:r>
              <a:rPr lang="en-US" dirty="0" smtClean="0"/>
              <a:t>a 55 gallon dr</a:t>
            </a:r>
            <a:r>
              <a:rPr lang="en-US" altLang="zh-CN" dirty="0" smtClean="0"/>
              <a:t>um, 1.5” diameter stirrer</a:t>
            </a:r>
          </a:p>
          <a:p>
            <a:pPr lvl="1"/>
            <a:r>
              <a:rPr lang="en-US" altLang="zh-CN" dirty="0" smtClean="0"/>
              <a:t>Concentrated </a:t>
            </a:r>
            <a:r>
              <a:rPr lang="en-US" altLang="zh-CN" dirty="0" err="1" smtClean="0"/>
              <a:t>NaCl</a:t>
            </a:r>
            <a:r>
              <a:rPr lang="en-US" altLang="zh-CN" dirty="0" smtClean="0"/>
              <a:t> solution (~</a:t>
            </a:r>
            <a:r>
              <a:rPr lang="en-US" altLang="zh-CN" dirty="0" smtClean="0"/>
              <a:t>360 </a:t>
            </a:r>
            <a:r>
              <a:rPr lang="en-US" altLang="zh-CN" dirty="0" smtClean="0"/>
              <a:t>g/L).</a:t>
            </a:r>
          </a:p>
          <a:p>
            <a:pPr lvl="1"/>
            <a:r>
              <a:rPr lang="en-US" altLang="zh-CN" dirty="0" smtClean="0"/>
              <a:t>1 revolution per 2 seconds.</a:t>
            </a:r>
          </a:p>
          <a:p>
            <a:r>
              <a:rPr lang="en-US" altLang="zh-CN" dirty="0" smtClean="0"/>
              <a:t>Energy input of the stirrer: drag force × moving distance.</a:t>
            </a:r>
          </a:p>
          <a:p>
            <a:r>
              <a:rPr lang="en-US" altLang="zh-CN" dirty="0" smtClean="0"/>
              <a:t>Calculation results showed that 2 stirs would have a energy input greater than the potential energy difference.</a:t>
            </a:r>
          </a:p>
          <a:p>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Tube Stirrer Experiment</a:t>
            </a:r>
            <a:endParaRPr lang="en-US" dirty="0"/>
          </a:p>
        </p:txBody>
      </p:sp>
      <p:sp>
        <p:nvSpPr>
          <p:cNvPr id="3" name="Content Placeholder 2"/>
          <p:cNvSpPr>
            <a:spLocks noGrp="1"/>
          </p:cNvSpPr>
          <p:nvPr>
            <p:ph idx="1"/>
          </p:nvPr>
        </p:nvSpPr>
        <p:spPr>
          <a:xfrm>
            <a:off x="152400" y="1676400"/>
            <a:ext cx="4038600" cy="4648200"/>
          </a:xfrm>
        </p:spPr>
        <p:txBody>
          <a:bodyPr/>
          <a:lstStyle/>
          <a:p>
            <a:r>
              <a:rPr lang="en-US" sz="2800" dirty="0" smtClean="0"/>
              <a:t>Experimental setup:</a:t>
            </a:r>
          </a:p>
          <a:p>
            <a:pPr lvl="1"/>
            <a:r>
              <a:rPr lang="en-US" sz="2400" dirty="0" smtClean="0"/>
              <a:t> 5 gallon bucket with a 1.25 cm tube stirrer.</a:t>
            </a:r>
          </a:p>
          <a:p>
            <a:pPr lvl="1"/>
            <a:r>
              <a:rPr lang="en-US" sz="2400" dirty="0" smtClean="0"/>
              <a:t>1 revolution per 1 second.</a:t>
            </a:r>
          </a:p>
          <a:p>
            <a:r>
              <a:rPr lang="en-US" sz="2800" dirty="0" smtClean="0"/>
              <a:t>Final density: 1052.5 g/L</a:t>
            </a:r>
          </a:p>
          <a:p>
            <a:r>
              <a:rPr lang="en-US" sz="2800" b="1" dirty="0" smtClean="0"/>
              <a:t>~120 </a:t>
            </a:r>
            <a:r>
              <a:rPr lang="en-US" sz="2800" b="1" dirty="0" smtClean="0"/>
              <a:t>revolutions </a:t>
            </a:r>
            <a:r>
              <a:rPr lang="en-US" sz="2800" b="1" dirty="0" smtClean="0"/>
              <a:t>needed!</a:t>
            </a:r>
          </a:p>
        </p:txBody>
      </p:sp>
      <p:pic>
        <p:nvPicPr>
          <p:cNvPr id="4" name="Picture 3"/>
          <p:cNvPicPr/>
          <p:nvPr/>
        </p:nvPicPr>
        <p:blipFill>
          <a:blip r:embed="rId3"/>
          <a:srcRect/>
          <a:stretch>
            <a:fillRect/>
          </a:stretch>
        </p:blipFill>
        <p:spPr bwMode="auto">
          <a:xfrm>
            <a:off x="4343400" y="1676400"/>
            <a:ext cx="4648200" cy="1828800"/>
          </a:xfrm>
          <a:prstGeom prst="rect">
            <a:avLst/>
          </a:prstGeom>
          <a:noFill/>
          <a:ln w="9525">
            <a:noFill/>
            <a:miter lim="800000"/>
            <a:headEnd/>
            <a:tailEnd/>
          </a:ln>
        </p:spPr>
      </p:pic>
      <p:graphicFrame>
        <p:nvGraphicFramePr>
          <p:cNvPr id="5" name="Content Placeholder 4"/>
          <p:cNvGraphicFramePr>
            <a:graphicFrameLocks/>
          </p:cNvGraphicFramePr>
          <p:nvPr>
            <p:extLst>
              <p:ext uri="{D42A27DB-BD31-4B8C-83A1-F6EECF244321}">
                <p14:modId xmlns:p14="http://schemas.microsoft.com/office/powerpoint/2010/main" xmlns="" val="3825056335"/>
              </p:ext>
            </p:extLst>
          </p:nvPr>
        </p:nvGraphicFramePr>
        <p:xfrm>
          <a:off x="3771900" y="3505200"/>
          <a:ext cx="5372100" cy="2819400"/>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457200" y="1600200"/>
            <a:ext cx="8229600" cy="4648200"/>
          </a:xfrm>
        </p:spPr>
        <p:txBody>
          <a:bodyPr/>
          <a:lstStyle/>
          <a:p>
            <a:r>
              <a:rPr lang="en-US" dirty="0" smtClean="0"/>
              <a:t>This set of experiments yielded 1.2% efficiency. </a:t>
            </a:r>
          </a:p>
          <a:p>
            <a:r>
              <a:rPr lang="en-US" dirty="0" smtClean="0"/>
              <a:t>For </a:t>
            </a:r>
            <a:r>
              <a:rPr lang="en-US" dirty="0" smtClean="0"/>
              <a:t>a larger </a:t>
            </a:r>
            <a:r>
              <a:rPr lang="en-US" dirty="0"/>
              <a:t>scale, it is </a:t>
            </a:r>
            <a:r>
              <a:rPr lang="en-US" dirty="0" smtClean="0"/>
              <a:t>more likely </a:t>
            </a:r>
            <a:r>
              <a:rPr lang="en-US" dirty="0"/>
              <a:t>to </a:t>
            </a:r>
            <a:r>
              <a:rPr lang="en-US" dirty="0" smtClean="0"/>
              <a:t>have a larger tank </a:t>
            </a:r>
            <a:r>
              <a:rPr lang="en-US" dirty="0"/>
              <a:t>diameter </a:t>
            </a:r>
            <a:r>
              <a:rPr lang="en-US" dirty="0" smtClean="0"/>
              <a:t>to tube diameter ratio</a:t>
            </a:r>
            <a:r>
              <a:rPr lang="en-US" dirty="0"/>
              <a:t>, </a:t>
            </a:r>
            <a:r>
              <a:rPr lang="en-US" dirty="0" smtClean="0"/>
              <a:t>making </a:t>
            </a:r>
            <a:r>
              <a:rPr lang="en-US" dirty="0"/>
              <a:t>the efficiency would be even lower. </a:t>
            </a:r>
            <a:endParaRPr lang="en-US" dirty="0" smtClean="0"/>
          </a:p>
          <a:p>
            <a:r>
              <a:rPr lang="en-US" b="1" dirty="0" smtClean="0"/>
              <a:t>The simple stirrer is a highly inefficient mixer!</a:t>
            </a:r>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Centrifugal Pump</a:t>
            </a:r>
            <a:endParaRPr lang="en-US" dirty="0"/>
          </a:p>
        </p:txBody>
      </p:sp>
      <p:sp>
        <p:nvSpPr>
          <p:cNvPr id="3" name="Content Placeholder 2"/>
          <p:cNvSpPr>
            <a:spLocks noGrp="1"/>
          </p:cNvSpPr>
          <p:nvPr>
            <p:ph idx="1"/>
          </p:nvPr>
        </p:nvSpPr>
        <p:spPr/>
        <p:txBody>
          <a:bodyPr/>
          <a:lstStyle/>
          <a:p>
            <a:r>
              <a:rPr lang="en-US" dirty="0" smtClean="0"/>
              <a:t>Why a pump?</a:t>
            </a:r>
          </a:p>
          <a:p>
            <a:r>
              <a:rPr lang="en-US" dirty="0" smtClean="0"/>
              <a:t>How does it work</a:t>
            </a:r>
          </a:p>
          <a:p>
            <a:endParaRPr lang="en-US" dirty="0" smtClean="0"/>
          </a:p>
          <a:p>
            <a:endParaRPr lang="en-US" dirty="0" smtClean="0"/>
          </a:p>
          <a:p>
            <a:pPr>
              <a:buNone/>
            </a:pPr>
            <a:endParaRPr lang="en-US" dirty="0" smtClean="0"/>
          </a:p>
        </p:txBody>
      </p:sp>
      <p:pic>
        <p:nvPicPr>
          <p:cNvPr id="4" name="Picture 3"/>
          <p:cNvPicPr/>
          <p:nvPr/>
        </p:nvPicPr>
        <p:blipFill>
          <a:blip r:embed="rId2" cstate="print"/>
          <a:srcRect/>
          <a:stretch>
            <a:fillRect/>
          </a:stretch>
        </p:blipFill>
        <p:spPr bwMode="auto">
          <a:xfrm>
            <a:off x="4724400" y="1676400"/>
            <a:ext cx="4038600" cy="4495800"/>
          </a:xfrm>
          <a:prstGeom prst="rect">
            <a:avLst/>
          </a:prstGeom>
          <a:noFill/>
          <a:ln w="9525">
            <a:noFill/>
            <a:miter lim="800000"/>
            <a:headEnd/>
            <a:tailEnd/>
          </a:ln>
        </p:spPr>
      </p:pic>
      <p:pic>
        <p:nvPicPr>
          <p:cNvPr id="5" name="Picture 4"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pPr lvl="1"/>
            <a:r>
              <a:rPr lang="en-US" b="1" dirty="0" smtClean="0"/>
              <a:t>The team’s purpose:</a:t>
            </a:r>
            <a:r>
              <a:rPr lang="en-US" dirty="0" smtClean="0"/>
              <a:t>  To improve stock tank mixing at </a:t>
            </a:r>
            <a:r>
              <a:rPr lang="en-US" dirty="0" err="1" smtClean="0"/>
              <a:t>AguaClara</a:t>
            </a:r>
            <a:r>
              <a:rPr lang="en-US" dirty="0" smtClean="0"/>
              <a:t> plants in Honduras.</a:t>
            </a:r>
            <a:endParaRPr lang="en-US" dirty="0"/>
          </a:p>
        </p:txBody>
      </p:sp>
      <p:pic>
        <p:nvPicPr>
          <p:cNvPr id="4" name="Picture 3" descr="466.JPG"/>
          <p:cNvPicPr>
            <a:picLocks noChangeAspect="1"/>
          </p:cNvPicPr>
          <p:nvPr/>
        </p:nvPicPr>
        <p:blipFill>
          <a:blip r:embed="rId2" cstate="print"/>
          <a:stretch>
            <a:fillRect/>
          </a:stretch>
        </p:blipFill>
        <p:spPr>
          <a:xfrm>
            <a:off x="4724400" y="2895600"/>
            <a:ext cx="4202382" cy="2813261"/>
          </a:xfrm>
          <a:prstGeom prst="rect">
            <a:avLst/>
          </a:prstGeom>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DSCN1188.JPG"/>
          <p:cNvPicPr>
            <a:picLocks noChangeAspect="1"/>
          </p:cNvPicPr>
          <p:nvPr/>
        </p:nvPicPr>
        <p:blipFill>
          <a:blip r:embed="rId5" cstate="print"/>
          <a:stretch>
            <a:fillRect/>
          </a:stretch>
        </p:blipFill>
        <p:spPr>
          <a:xfrm>
            <a:off x="392382" y="2895600"/>
            <a:ext cx="3860800" cy="2895600"/>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Centrifugal Pump Calculation</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pic>
        <p:nvPicPr>
          <p:cNvPr id="6" name="Picture 5"/>
          <p:cNvPicPr/>
          <p:nvPr/>
        </p:nvPicPr>
        <p:blipFill>
          <a:blip r:embed="rId4"/>
          <a:srcRect/>
          <a:stretch>
            <a:fillRect/>
          </a:stretch>
        </p:blipFill>
        <p:spPr bwMode="auto">
          <a:xfrm>
            <a:off x="4648200" y="2057400"/>
            <a:ext cx="4495800" cy="4191000"/>
          </a:xfrm>
          <a:prstGeom prst="rect">
            <a:avLst/>
          </a:prstGeom>
          <a:noFill/>
          <a:ln w="9525">
            <a:noFill/>
            <a:miter lim="800000"/>
            <a:headEnd/>
            <a:tailEnd/>
          </a:ln>
        </p:spPr>
      </p:pic>
      <p:graphicFrame>
        <p:nvGraphicFramePr>
          <p:cNvPr id="15367" name="Object 7"/>
          <p:cNvGraphicFramePr>
            <a:graphicFrameLocks noChangeAspect="1"/>
          </p:cNvGraphicFramePr>
          <p:nvPr/>
        </p:nvGraphicFramePr>
        <p:xfrm>
          <a:off x="1" y="1981200"/>
          <a:ext cx="4724399" cy="4343400"/>
        </p:xfrm>
        <a:graphic>
          <a:graphicData uri="http://schemas.openxmlformats.org/presentationml/2006/ole">
            <p:oleObj spid="_x0000_s20482" name="Mathcad" r:id="rId5" imgW="5000760" imgH="3990960" progId="Mathcad">
              <p:link updateAutomatic="1"/>
            </p:oleObj>
          </a:graphicData>
        </a:graphic>
      </p:graphicFrame>
      <p:pic>
        <p:nvPicPr>
          <p:cNvPr id="7" name="Picture 6" descr="b"/>
          <p:cNvPicPr>
            <a:picLocks noChangeAspect="1" noChangeArrowheads="1"/>
          </p:cNvPicPr>
          <p:nvPr/>
        </p:nvPicPr>
        <p:blipFill>
          <a:blip r:embed="rId6" cstate="print"/>
          <a:srcRect/>
          <a:stretch>
            <a:fillRect/>
          </a:stretch>
        </p:blipFill>
        <p:spPr bwMode="auto">
          <a:xfrm>
            <a:off x="7209971" y="6283098"/>
            <a:ext cx="1934029" cy="574902"/>
          </a:xfrm>
          <a:prstGeom prst="rect">
            <a:avLst/>
          </a:prstGeom>
          <a:noFill/>
          <a:ln w="9525">
            <a:noFill/>
            <a:miter lim="800000"/>
            <a:headEnd/>
            <a:tailEnd/>
          </a:ln>
        </p:spPr>
      </p:pic>
      <p:pic>
        <p:nvPicPr>
          <p:cNvPr id="8" name="Picture 6" descr="a"/>
          <p:cNvPicPr>
            <a:picLocks noChangeAspect="1" noChangeArrowheads="1"/>
          </p:cNvPicPr>
          <p:nvPr/>
        </p:nvPicPr>
        <p:blipFill>
          <a:blip r:embed="rId7"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Centrifugal Pump Calculation</a:t>
            </a:r>
            <a:endParaRPr lang="en-US" dirty="0"/>
          </a:p>
        </p:txBody>
      </p:sp>
      <p:pic>
        <p:nvPicPr>
          <p:cNvPr id="19458" name="Picture 2"/>
          <p:cNvPicPr>
            <a:picLocks noChangeAspect="1" noChangeArrowheads="1"/>
          </p:cNvPicPr>
          <p:nvPr/>
        </p:nvPicPr>
        <p:blipFill>
          <a:blip r:embed="rId2"/>
          <a:srcRect/>
          <a:stretch>
            <a:fillRect/>
          </a:stretch>
        </p:blipFill>
        <p:spPr bwMode="auto">
          <a:xfrm>
            <a:off x="1143000" y="1600200"/>
            <a:ext cx="6877050" cy="4962525"/>
          </a:xfrm>
          <a:prstGeom prst="rect">
            <a:avLst/>
          </a:prstGeom>
          <a:noFill/>
          <a:ln w="9525">
            <a:noFill/>
            <a:miter lim="800000"/>
            <a:headEnd/>
            <a:tailEnd/>
          </a:ln>
          <a:effectLst/>
        </p:spPr>
      </p:pic>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p:txBody>
          <a:bodyPr/>
          <a:lstStyle/>
          <a:p>
            <a:r>
              <a:rPr lang="en-US" dirty="0" smtClean="0"/>
              <a:t>The centrifugal pump is a good idea for mixing concentration gradient.</a:t>
            </a:r>
          </a:p>
          <a:p>
            <a:endParaRPr lang="en-US" dirty="0" smtClean="0"/>
          </a:p>
          <a:p>
            <a:r>
              <a:rPr lang="en-US" dirty="0" smtClean="0"/>
              <a:t>A satisfying flow rate could be obtained with relatively slow rotating speed.</a:t>
            </a:r>
          </a:p>
          <a:p>
            <a:endParaRPr lang="en-US" dirty="0" smtClean="0"/>
          </a:p>
          <a:p>
            <a:r>
              <a:rPr lang="en-US" dirty="0" smtClean="0"/>
              <a:t>A high energy dissipation rate could be obtained with the pump.</a:t>
            </a:r>
            <a:endParaRPr lang="en-US" dirty="0"/>
          </a:p>
        </p:txBody>
      </p:sp>
      <p:pic>
        <p:nvPicPr>
          <p:cNvPr id="4" name="Picture 3"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Remarks</a:t>
            </a:r>
            <a:endParaRPr lang="en-US" dirty="0"/>
          </a:p>
        </p:txBody>
      </p:sp>
      <p:sp>
        <p:nvSpPr>
          <p:cNvPr id="3" name="Content Placeholder 2"/>
          <p:cNvSpPr>
            <a:spLocks noGrp="1"/>
          </p:cNvSpPr>
          <p:nvPr>
            <p:ph idx="1"/>
          </p:nvPr>
        </p:nvSpPr>
        <p:spPr>
          <a:xfrm>
            <a:off x="457200" y="1600200"/>
            <a:ext cx="8229600" cy="4572000"/>
          </a:xfrm>
        </p:spPr>
        <p:txBody>
          <a:bodyPr/>
          <a:lstStyle/>
          <a:p>
            <a:r>
              <a:rPr lang="en-US" dirty="0" smtClean="0"/>
              <a:t>Concentration </a:t>
            </a:r>
            <a:r>
              <a:rPr lang="en-US" dirty="0" smtClean="0"/>
              <a:t>gradient the major issue with mixing </a:t>
            </a:r>
            <a:r>
              <a:rPr lang="en-US" dirty="0" err="1" smtClean="0"/>
              <a:t>PACl</a:t>
            </a:r>
            <a:r>
              <a:rPr lang="en-US" dirty="0" smtClean="0"/>
              <a:t> solution</a:t>
            </a:r>
          </a:p>
          <a:p>
            <a:r>
              <a:rPr lang="en-US" dirty="0" smtClean="0"/>
              <a:t>Current mixing system is not efficient for mixing the concentration gradient. Centrifugal Pump is a promising option</a:t>
            </a:r>
            <a:r>
              <a:rPr lang="en-US" dirty="0" smtClean="0"/>
              <a:t>.</a:t>
            </a:r>
          </a:p>
          <a:p>
            <a:r>
              <a:rPr lang="en-US" dirty="0" smtClean="0"/>
              <a:t>It is important to enable the operator to know when the mixing is </a:t>
            </a:r>
            <a:r>
              <a:rPr lang="en-US" smtClean="0"/>
              <a:t>done</a:t>
            </a:r>
            <a:r>
              <a:rPr lang="en-US" smtClean="0"/>
              <a:t>.</a:t>
            </a:r>
            <a:endParaRPr lang="en-US" smtClean="0"/>
          </a:p>
        </p:txBody>
      </p:sp>
      <p:pic>
        <p:nvPicPr>
          <p:cNvPr id="4" name="Picture 3" descr="aguaclara.png"/>
          <p:cNvPicPr>
            <a:picLocks noChangeAspect="1"/>
          </p:cNvPicPr>
          <p:nvPr/>
        </p:nvPicPr>
        <p:blipFill>
          <a:blip r:embed="rId2" cstate="print"/>
          <a:stretch>
            <a:fillRect/>
          </a:stretch>
        </p:blipFill>
        <p:spPr>
          <a:xfrm>
            <a:off x="7857945" y="6353104"/>
            <a:ext cx="1286055" cy="504896"/>
          </a:xfrm>
          <a:prstGeom prst="rect">
            <a:avLst/>
          </a:prstGeom>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 xmlns:p14="http://schemas.microsoft.com/office/powerpoint/2010/main" val="781118062"/>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Centrifugal Pump</a:t>
            </a:r>
          </a:p>
          <a:p>
            <a:endParaRPr lang="en-US" dirty="0" smtClean="0"/>
          </a:p>
          <a:p>
            <a:r>
              <a:rPr lang="en-US" dirty="0" smtClean="0"/>
              <a:t>Find a way to tell when done mixing</a:t>
            </a:r>
          </a:p>
          <a:p>
            <a:pPr lvl="1"/>
            <a:r>
              <a:rPr lang="en-US" dirty="0" smtClean="0"/>
              <a:t>Test solution</a:t>
            </a:r>
          </a:p>
          <a:p>
            <a:pPr lvl="1"/>
            <a:r>
              <a:rPr lang="en-US" dirty="0" smtClean="0"/>
              <a:t>System design</a:t>
            </a:r>
          </a:p>
          <a:p>
            <a:pPr lvl="1"/>
            <a:r>
              <a:rPr lang="en-US" dirty="0" smtClean="0"/>
              <a:t>Mixing Guidelines</a:t>
            </a:r>
          </a:p>
          <a:p>
            <a:pPr lvl="1"/>
            <a:endParaRPr lang="en-US" dirty="0" smtClean="0"/>
          </a:p>
          <a:p>
            <a:r>
              <a:rPr lang="en-US" dirty="0" smtClean="0"/>
              <a:t>Impeller – May be efficient for larger tanks</a:t>
            </a:r>
          </a:p>
        </p:txBody>
      </p:sp>
      <p:pic>
        <p:nvPicPr>
          <p:cNvPr id="4" name="Picture 3"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guaclara.png"/>
          <p:cNvPicPr>
            <a:picLocks noChangeAspect="1"/>
          </p:cNvPicPr>
          <p:nvPr/>
        </p:nvPicPr>
        <p:blipFill>
          <a:blip r:embed="rId3" cstate="print"/>
          <a:stretch>
            <a:fillRect/>
          </a:stretch>
        </p:blipFill>
        <p:spPr>
          <a:xfrm>
            <a:off x="7857945" y="6353104"/>
            <a:ext cx="1286055" cy="504896"/>
          </a:xfrm>
          <a:prstGeom prst="rect">
            <a:avLst/>
          </a:prstGeom>
        </p:spPr>
      </p:pic>
      <p:pic>
        <p:nvPicPr>
          <p:cNvPr id="4"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
        <p:nvSpPr>
          <p:cNvPr id="2" name="Title 1"/>
          <p:cNvSpPr>
            <a:spLocks noGrp="1"/>
          </p:cNvSpPr>
          <p:nvPr>
            <p:ph type="title"/>
          </p:nvPr>
        </p:nvSpPr>
        <p:spPr>
          <a:xfrm>
            <a:off x="457200" y="2362200"/>
            <a:ext cx="8229600" cy="1143000"/>
          </a:xfrm>
        </p:spPr>
        <p:txBody>
          <a:bodyPr/>
          <a:lstStyle/>
          <a:p>
            <a:pPr algn="ctr"/>
            <a:r>
              <a:rPr lang="en-US" dirty="0" smtClean="0"/>
              <a:t>Questions?</a:t>
            </a:r>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Concentration Gradient</a:t>
            </a:r>
            <a:endParaRPr lang="en-US" dirty="0"/>
          </a:p>
        </p:txBody>
      </p:sp>
      <p:pic>
        <p:nvPicPr>
          <p:cNvPr id="4" name="Content Placeholder 3" descr="9356584_1234768616uzWD.jpg"/>
          <p:cNvPicPr>
            <a:picLocks noGrp="1" noChangeAspect="1"/>
          </p:cNvPicPr>
          <p:nvPr>
            <p:ph idx="1"/>
          </p:nvPr>
        </p:nvPicPr>
        <p:blipFill>
          <a:blip r:embed="rId3"/>
          <a:srcRect l="-106185" r="-106185"/>
          <a:stretch>
            <a:fillRect/>
          </a:stretch>
        </p:blipFill>
        <p:spPr>
          <a:xfrm>
            <a:off x="-2133600" y="1600200"/>
            <a:ext cx="8229600" cy="4525963"/>
          </a:xfrm>
        </p:spPr>
      </p:pic>
      <p:pic>
        <p:nvPicPr>
          <p:cNvPr id="5" name="Picture 4" descr="pd1198788.jpg"/>
          <p:cNvPicPr>
            <a:picLocks noChangeAspect="1"/>
          </p:cNvPicPr>
          <p:nvPr/>
        </p:nvPicPr>
        <p:blipFill>
          <a:blip r:embed="rId4"/>
          <a:stretch>
            <a:fillRect/>
          </a:stretch>
        </p:blipFill>
        <p:spPr>
          <a:xfrm>
            <a:off x="3429000" y="2057400"/>
            <a:ext cx="5449627" cy="3651250"/>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Current mixing system (“stick mixing”) is inefficient</a:t>
            </a:r>
          </a:p>
          <a:p>
            <a:r>
              <a:rPr lang="en-US" dirty="0" smtClean="0"/>
              <a:t>No way to tell when the solution is homogenized</a:t>
            </a:r>
          </a:p>
          <a:p>
            <a:pPr lvl="1">
              <a:buNone/>
            </a:pPr>
            <a:endParaRPr lang="en-US" dirty="0" smtClean="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8" name="Picture 7" descr="IMG_4174.JPG"/>
          <p:cNvPicPr>
            <a:picLocks noChangeAspect="1"/>
          </p:cNvPicPr>
          <p:nvPr/>
        </p:nvPicPr>
        <p:blipFill>
          <a:blip r:embed="rId4" cstate="print"/>
          <a:srcRect t="7895"/>
          <a:stretch>
            <a:fillRect/>
          </a:stretch>
        </p:blipFill>
        <p:spPr>
          <a:xfrm>
            <a:off x="2362200" y="3810000"/>
            <a:ext cx="4343400" cy="2667000"/>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focus on </a:t>
            </a:r>
            <a:r>
              <a:rPr lang="en-US" dirty="0" err="1" smtClean="0"/>
              <a:t>PACl</a:t>
            </a:r>
            <a:r>
              <a:rPr lang="en-US" dirty="0" smtClean="0"/>
              <a:t>?</a:t>
            </a:r>
            <a:endParaRPr lang="en-US" dirty="0"/>
          </a:p>
        </p:txBody>
      </p:sp>
      <p:sp>
        <p:nvSpPr>
          <p:cNvPr id="3" name="Content Placeholder 2"/>
          <p:cNvSpPr>
            <a:spLocks noGrp="1"/>
          </p:cNvSpPr>
          <p:nvPr>
            <p:ph idx="1"/>
          </p:nvPr>
        </p:nvSpPr>
        <p:spPr/>
        <p:txBody>
          <a:bodyPr/>
          <a:lstStyle/>
          <a:p>
            <a:r>
              <a:rPr lang="en-US" dirty="0" err="1" smtClean="0"/>
              <a:t>AguaClara</a:t>
            </a:r>
            <a:r>
              <a:rPr lang="en-US" dirty="0" smtClean="0"/>
              <a:t> plants are gradually switching to </a:t>
            </a:r>
            <a:r>
              <a:rPr lang="en-US" dirty="0" err="1" smtClean="0"/>
              <a:t>PACl</a:t>
            </a:r>
            <a:r>
              <a:rPr lang="en-US" dirty="0" smtClean="0"/>
              <a:t>.</a:t>
            </a:r>
          </a:p>
          <a:p>
            <a:r>
              <a:rPr lang="en-US" dirty="0" smtClean="0"/>
              <a:t>More cost efficient than alum.</a:t>
            </a:r>
          </a:p>
          <a:p>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5" descr="201096181737851.jpg"/>
          <p:cNvPicPr>
            <a:picLocks noChangeAspect="1"/>
          </p:cNvPicPr>
          <p:nvPr/>
        </p:nvPicPr>
        <p:blipFill>
          <a:blip r:embed="rId5" cstate="print"/>
          <a:stretch>
            <a:fillRect/>
          </a:stretch>
        </p:blipFill>
        <p:spPr>
          <a:xfrm>
            <a:off x="2743200" y="3124200"/>
            <a:ext cx="3987800" cy="2990850"/>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800600" y="1600200"/>
            <a:ext cx="3733800" cy="4619381"/>
          </a:xfrm>
          <a:prstGeom prst="rect">
            <a:avLst/>
          </a:prstGeom>
        </p:spPr>
      </p:pic>
      <p:sp>
        <p:nvSpPr>
          <p:cNvPr id="2" name="Title 1"/>
          <p:cNvSpPr>
            <a:spLocks noGrp="1"/>
          </p:cNvSpPr>
          <p:nvPr>
            <p:ph type="title"/>
          </p:nvPr>
        </p:nvSpPr>
        <p:spPr/>
        <p:txBody>
          <a:bodyPr/>
          <a:lstStyle/>
          <a:p>
            <a:r>
              <a:rPr lang="en-US" dirty="0" smtClean="0"/>
              <a:t>Why focus on </a:t>
            </a:r>
            <a:r>
              <a:rPr lang="en-US" dirty="0" err="1" smtClean="0"/>
              <a:t>PACl</a:t>
            </a:r>
            <a:r>
              <a:rPr lang="en-US" dirty="0" smtClean="0"/>
              <a:t>?</a:t>
            </a:r>
            <a:endParaRPr lang="en-US" dirty="0"/>
          </a:p>
        </p:txBody>
      </p:sp>
      <p:sp>
        <p:nvSpPr>
          <p:cNvPr id="3" name="Content Placeholder 2"/>
          <p:cNvSpPr>
            <a:spLocks noGrp="1"/>
          </p:cNvSpPr>
          <p:nvPr>
            <p:ph idx="1"/>
          </p:nvPr>
        </p:nvSpPr>
        <p:spPr>
          <a:xfrm>
            <a:off x="228600" y="1600200"/>
            <a:ext cx="4191000" cy="4525963"/>
          </a:xfrm>
        </p:spPr>
        <p:txBody>
          <a:bodyPr>
            <a:normAutofit/>
          </a:bodyPr>
          <a:lstStyle/>
          <a:p>
            <a:r>
              <a:rPr lang="en-US" dirty="0" smtClean="0"/>
              <a:t>Mixes more readily than alum.</a:t>
            </a:r>
          </a:p>
          <a:p>
            <a:r>
              <a:rPr lang="en-US" dirty="0" smtClean="0"/>
              <a:t>Less dense than water!</a:t>
            </a:r>
          </a:p>
        </p:txBody>
      </p:sp>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Phases to Mixing</a:t>
            </a:r>
            <a:endParaRPr lang="en-US" dirty="0"/>
          </a:p>
        </p:txBody>
      </p:sp>
      <p:sp>
        <p:nvSpPr>
          <p:cNvPr id="3" name="Content Placeholder 2"/>
          <p:cNvSpPr>
            <a:spLocks noGrp="1"/>
          </p:cNvSpPr>
          <p:nvPr>
            <p:ph idx="1"/>
          </p:nvPr>
        </p:nvSpPr>
        <p:spPr/>
        <p:txBody>
          <a:bodyPr/>
          <a:lstStyle/>
          <a:p>
            <a:r>
              <a:rPr lang="en-US" dirty="0" smtClean="0"/>
              <a:t>1: The dissolution of the solid.</a:t>
            </a:r>
          </a:p>
          <a:p>
            <a:r>
              <a:rPr lang="en-US" dirty="0" smtClean="0"/>
              <a:t>2: The elimination of the concentration gradient.</a:t>
            </a:r>
          </a:p>
          <a:p>
            <a:r>
              <a:rPr lang="en-US" dirty="0" err="1" smtClean="0"/>
              <a:t>PACl</a:t>
            </a:r>
            <a:r>
              <a:rPr lang="en-US" dirty="0" smtClean="0"/>
              <a:t> dissolves readily, but the concentration gradient is a problem!</a:t>
            </a:r>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Concentration Gradient?</a:t>
            </a:r>
            <a:endParaRPr lang="en-US" dirty="0"/>
          </a:p>
        </p:txBody>
      </p:sp>
      <p:pic>
        <p:nvPicPr>
          <p:cNvPr id="4" name="Picture 3" descr="pd1198788.jpg"/>
          <p:cNvPicPr>
            <a:picLocks noChangeAspect="1"/>
          </p:cNvPicPr>
          <p:nvPr/>
        </p:nvPicPr>
        <p:blipFill>
          <a:blip r:embed="rId2"/>
          <a:stretch>
            <a:fillRect/>
          </a:stretch>
        </p:blipFill>
        <p:spPr>
          <a:xfrm>
            <a:off x="4267200" y="1981200"/>
            <a:ext cx="4459027" cy="3505200"/>
          </a:xfrm>
          <a:prstGeom prst="rect">
            <a:avLst/>
          </a:prstGeom>
        </p:spPr>
      </p:pic>
      <p:pic>
        <p:nvPicPr>
          <p:cNvPr id="5" name="Picture 4"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a:xfrm>
            <a:off x="457200" y="1600200"/>
            <a:ext cx="3810000" cy="5257800"/>
          </a:xfrm>
        </p:spPr>
        <p:txBody>
          <a:bodyPr/>
          <a:lstStyle/>
          <a:p>
            <a:r>
              <a:rPr lang="en-US" sz="2800" dirty="0" smtClean="0"/>
              <a:t>Most of the dissolved </a:t>
            </a:r>
            <a:r>
              <a:rPr lang="en-US" sz="2800" dirty="0" err="1" smtClean="0"/>
              <a:t>PACl</a:t>
            </a:r>
            <a:r>
              <a:rPr lang="en-US" sz="2800" dirty="0" smtClean="0"/>
              <a:t> will settle down to the bottom of the tank and create a gradient.</a:t>
            </a:r>
          </a:p>
          <a:p>
            <a:r>
              <a:rPr lang="en-US" sz="2800" dirty="0" smtClean="0"/>
              <a:t>Result: High concentration at bottom low concentration at the top.</a:t>
            </a:r>
            <a:endParaRPr lang="en-US" sz="28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get rid of the Concentration Gradient?</a:t>
            </a:r>
            <a:endParaRPr lang="en-US" dirty="0"/>
          </a:p>
        </p:txBody>
      </p:sp>
      <p:sp>
        <p:nvSpPr>
          <p:cNvPr id="3" name="Content Placeholder 2"/>
          <p:cNvSpPr>
            <a:spLocks noGrp="1"/>
          </p:cNvSpPr>
          <p:nvPr>
            <p:ph idx="1"/>
          </p:nvPr>
        </p:nvSpPr>
        <p:spPr>
          <a:xfrm>
            <a:off x="457200" y="1600200"/>
            <a:ext cx="4038600" cy="5029199"/>
          </a:xfrm>
        </p:spPr>
        <p:txBody>
          <a:bodyPr/>
          <a:lstStyle/>
          <a:p>
            <a:r>
              <a:rPr lang="en-US" dirty="0" smtClean="0"/>
              <a:t>Too big of a job for Molecular Diffusion</a:t>
            </a:r>
            <a:endParaRPr lang="en-US" dirty="0" smtClean="0"/>
          </a:p>
          <a:p>
            <a:r>
              <a:rPr lang="en-US" dirty="0" smtClean="0"/>
              <a:t>We need more energy!</a:t>
            </a:r>
          </a:p>
          <a:p>
            <a:r>
              <a:rPr lang="en-US" dirty="0" smtClean="0"/>
              <a:t>We need a mixing device!</a:t>
            </a:r>
          </a:p>
          <a:p>
            <a:endParaRPr lang="en-US" dirty="0"/>
          </a:p>
        </p:txBody>
      </p:sp>
      <p:pic>
        <p:nvPicPr>
          <p:cNvPr id="4" name="Content Placeholder 3" descr="9356584_1234768616uzWD.jpg"/>
          <p:cNvPicPr>
            <a:picLocks noChangeAspect="1"/>
          </p:cNvPicPr>
          <p:nvPr/>
        </p:nvPicPr>
        <p:blipFill>
          <a:blip r:embed="rId3"/>
          <a:srcRect l="-2518" r="-4111"/>
          <a:stretch>
            <a:fillRect/>
          </a:stretch>
        </p:blipFill>
        <p:spPr bwMode="auto">
          <a:xfrm>
            <a:off x="5257800" y="1600200"/>
            <a:ext cx="2743200" cy="4419600"/>
          </a:xfrm>
          <a:prstGeom prst="rect">
            <a:avLst/>
          </a:prstGeom>
          <a:noFill/>
          <a:ln w="9525">
            <a:noFill/>
            <a:miter lim="800000"/>
            <a:headEnd/>
            <a:tailEnd/>
          </a:ln>
          <a:effectLst/>
        </p:spPr>
      </p:pic>
      <p:pic>
        <p:nvPicPr>
          <p:cNvPr id="5" name="Picture 4"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Worst Case Scenario Assumption</a:t>
            </a:r>
            <a:endParaRPr lang="en-US" dirty="0"/>
          </a:p>
        </p:txBody>
      </p:sp>
      <p:sp>
        <p:nvSpPr>
          <p:cNvPr id="5" name="Content Placeholder 4"/>
          <p:cNvSpPr>
            <a:spLocks noGrp="1"/>
          </p:cNvSpPr>
          <p:nvPr>
            <p:ph sz="half" idx="1"/>
          </p:nvPr>
        </p:nvSpPr>
        <p:spPr>
          <a:xfrm>
            <a:off x="304800" y="1600200"/>
            <a:ext cx="4038600" cy="4525963"/>
          </a:xfrm>
        </p:spPr>
        <p:txBody>
          <a:bodyPr/>
          <a:lstStyle/>
          <a:p>
            <a:r>
              <a:rPr lang="en-US" sz="2500" dirty="0" smtClean="0"/>
              <a:t>Purpose: To create the largest possible concentration gradient.</a:t>
            </a:r>
          </a:p>
          <a:p>
            <a:r>
              <a:rPr lang="en-US" sz="2500" dirty="0" smtClean="0"/>
              <a:t>Assume highly concentrated solution on the bottom, pure water on the top, with no mixing in between.</a:t>
            </a:r>
          </a:p>
          <a:p>
            <a:r>
              <a:rPr lang="en-US" sz="2500" dirty="0" smtClean="0"/>
              <a:t>Theoretical.</a:t>
            </a:r>
            <a:endParaRPr lang="en-US" sz="2500" dirty="0"/>
          </a:p>
        </p:txBody>
      </p:sp>
      <p:pic>
        <p:nvPicPr>
          <p:cNvPr id="23555" name="Picture 3"/>
          <p:cNvPicPr>
            <a:picLocks noChangeAspect="1" noChangeArrowheads="1"/>
          </p:cNvPicPr>
          <p:nvPr/>
        </p:nvPicPr>
        <p:blipFill>
          <a:blip r:embed="rId3"/>
          <a:srcRect/>
          <a:stretch>
            <a:fillRect/>
          </a:stretch>
        </p:blipFill>
        <p:spPr bwMode="auto">
          <a:xfrm>
            <a:off x="3886200" y="1524000"/>
            <a:ext cx="4905375" cy="4581525"/>
          </a:xfrm>
          <a:prstGeom prst="rect">
            <a:avLst/>
          </a:prstGeom>
          <a:noFill/>
          <a:ln w="9525">
            <a:noFill/>
            <a:miter lim="800000"/>
            <a:headEnd/>
            <a:tailEnd/>
          </a:ln>
          <a:effectLst/>
        </p:spPr>
      </p:pic>
      <p:pic>
        <p:nvPicPr>
          <p:cNvPr id="8" name="Picture 7"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9"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5476</TotalTime>
  <Words>980</Words>
  <Application>Microsoft Macintosh PowerPoint</Application>
  <PresentationFormat>On-screen Show (4:3)</PresentationFormat>
  <Paragraphs>138</Paragraphs>
  <Slides>26</Slides>
  <Notes>16</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26</vt:i4>
      </vt:variant>
    </vt:vector>
  </HeadingPairs>
  <TitlesOfParts>
    <vt:vector size="30" baseType="lpstr">
      <vt:lpstr>1_AguaClara the road</vt:lpstr>
      <vt:lpstr>\\bridge\EWRS\bm393\Desktop\Stock_Tank_Mixing_Spring_2011_updated2.xmcd\Selection 491 3195 1016 3614</vt:lpstr>
      <vt:lpstr>\\bridge\EWRS\bm393\Desktop\Stock_Tank_Mixing_Spring_2011_updated2.xmcd\Selection 635 1675 1165 2094</vt:lpstr>
      <vt:lpstr>\\bridge\EWRS\bm393\Desktop\Stock_Tank_Mixing_Spring_2011_updated2.xmcd\Selection 579 2131 1065 2510</vt:lpstr>
      <vt:lpstr>Stock Tank Mixing  Spring 2011</vt:lpstr>
      <vt:lpstr>Introduction</vt:lpstr>
      <vt:lpstr>Introduction</vt:lpstr>
      <vt:lpstr>Why focus on PACl?</vt:lpstr>
      <vt:lpstr>Why focus on PACl?</vt:lpstr>
      <vt:lpstr>Two Phases to Mixing</vt:lpstr>
      <vt:lpstr>What is a Concentration Gradient?</vt:lpstr>
      <vt:lpstr>How do we get rid of the Concentration Gradient?</vt:lpstr>
      <vt:lpstr>Worst Case Scenario Assumption</vt:lpstr>
      <vt:lpstr>How This Assumption Helps</vt:lpstr>
      <vt:lpstr>Practical Worst Case Scenario</vt:lpstr>
      <vt:lpstr>Mixing Systems</vt:lpstr>
      <vt:lpstr>Pouring Water onto Solution</vt:lpstr>
      <vt:lpstr>Dumping Water into Solution</vt:lpstr>
      <vt:lpstr>Pouring Water Experiment</vt:lpstr>
      <vt:lpstr>Simple Stirrer</vt:lpstr>
      <vt:lpstr>Tube Stirrer Experiment</vt:lpstr>
      <vt:lpstr>Results</vt:lpstr>
      <vt:lpstr>The Centrifugal Pump</vt:lpstr>
      <vt:lpstr>Centrifugal Pump Calculation</vt:lpstr>
      <vt:lpstr>Centrifugal Pump Calculation</vt:lpstr>
      <vt:lpstr>Results</vt:lpstr>
      <vt:lpstr>Remarks</vt:lpstr>
      <vt:lpstr>Future Work</vt:lpstr>
      <vt:lpstr>Questions?</vt:lpstr>
      <vt:lpstr>Concentration Gradient</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Chris</cp:lastModifiedBy>
  <cp:revision>370</cp:revision>
  <dcterms:created xsi:type="dcterms:W3CDTF">2011-05-12T08:11:40Z</dcterms:created>
  <dcterms:modified xsi:type="dcterms:W3CDTF">2011-05-14T21:54:51Z</dcterms:modified>
</cp:coreProperties>
</file>