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3"/>
  </p:notesMasterIdLst>
  <p:sldIdLst>
    <p:sldId id="256" r:id="rId2"/>
    <p:sldId id="355" r:id="rId3"/>
    <p:sldId id="359" r:id="rId4"/>
    <p:sldId id="369" r:id="rId5"/>
    <p:sldId id="372" r:id="rId6"/>
    <p:sldId id="375" r:id="rId7"/>
    <p:sldId id="376" r:id="rId8"/>
    <p:sldId id="377" r:id="rId9"/>
    <p:sldId id="378" r:id="rId10"/>
    <p:sldId id="364" r:id="rId11"/>
    <p:sldId id="3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1638" autoAdjust="0"/>
  </p:normalViewPr>
  <p:slideViewPr>
    <p:cSldViewPr>
      <p:cViewPr varScale="1">
        <p:scale>
          <a:sx n="87" d="100"/>
          <a:sy n="87" d="100"/>
        </p:scale>
        <p:origin x="-15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Relationship Id="rId2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3/18/14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2964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3/18/14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5953125"/>
            <a:ext cx="9296400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3/18/14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3/18/14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3/18/14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3/18/14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3/18/14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3/18/14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3/18/14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oleObject" Target="../embeddings/oleObject1.bin"/><Relationship Id="rId5" Type="http://schemas.openxmlformats.org/officeDocument/2006/relationships/image" Target="../media/image15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1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5029200"/>
            <a:ext cx="3962400" cy="624673"/>
          </a:xfrm>
        </p:spPr>
        <p:txBody>
          <a:bodyPr/>
          <a:lstStyle/>
          <a:p>
            <a:r>
              <a:rPr lang="es-HN" sz="2000" dirty="0" smtClean="0"/>
              <a:t>Alexandra Cheng</a:t>
            </a:r>
          </a:p>
          <a:p>
            <a:r>
              <a:rPr lang="es-HN" sz="2000" dirty="0" smtClean="0"/>
              <a:t>Apoorv Gupta</a:t>
            </a:r>
            <a:endParaRPr lang="es-HN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Stock Tank Mixing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Finalize design schematics for full-scale water injection system and plate mixer</a:t>
            </a:r>
          </a:p>
          <a:p>
            <a:r>
              <a:rPr lang="en-US" dirty="0" smtClean="0"/>
              <a:t>Continue researching devices to be used for chlorine density measurement and test effectiveness and reliability</a:t>
            </a:r>
          </a:p>
        </p:txBody>
      </p:sp>
    </p:spTree>
    <p:extLst>
      <p:ext uri="{BB962C8B-B14F-4D97-AF65-F5344CB8AC3E}">
        <p14:creationId xmlns:p14="http://schemas.microsoft.com/office/powerpoint/2010/main" val="301721210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4" name="Picture 4" descr="http://upload.wikimedia.org/wikipedia/en/4/44/Question_mark_(black_on_white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018" y="1600200"/>
            <a:ext cx="3815982" cy="481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09809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Semester Goals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Stock Tank Mixing </a:t>
            </a:r>
            <a:r>
              <a:rPr lang="en-US" dirty="0"/>
              <a:t>Pump</a:t>
            </a:r>
          </a:p>
          <a:p>
            <a:pPr lvl="1"/>
            <a:r>
              <a:rPr lang="en-US" dirty="0" smtClean="0"/>
              <a:t>Design high efficiency device to uniformly mix stock solutions</a:t>
            </a:r>
          </a:p>
          <a:p>
            <a:pPr lvl="1"/>
            <a:r>
              <a:rPr lang="en-US" dirty="0" smtClean="0"/>
              <a:t>Perform small-scale testing and make design adjustments</a:t>
            </a:r>
            <a:endParaRPr lang="en-US" dirty="0"/>
          </a:p>
          <a:p>
            <a:pPr lvl="1"/>
            <a:r>
              <a:rPr lang="en-US" dirty="0" smtClean="0"/>
              <a:t>Provide </a:t>
            </a:r>
            <a:r>
              <a:rPr lang="en-US" dirty="0"/>
              <a:t>design </a:t>
            </a:r>
            <a:r>
              <a:rPr lang="en-US" dirty="0" smtClean="0"/>
              <a:t>schematic </a:t>
            </a:r>
            <a:r>
              <a:rPr lang="en-US" dirty="0"/>
              <a:t>for full-size </a:t>
            </a:r>
            <a:r>
              <a:rPr lang="en-US" dirty="0" smtClean="0"/>
              <a:t>pump</a:t>
            </a:r>
          </a:p>
          <a:p>
            <a:r>
              <a:rPr lang="en-US" dirty="0" smtClean="0"/>
              <a:t>Hydrometer</a:t>
            </a:r>
          </a:p>
          <a:p>
            <a:pPr lvl="1"/>
            <a:r>
              <a:rPr lang="en-US" dirty="0" smtClean="0"/>
              <a:t>Chlorine density measurement</a:t>
            </a:r>
          </a:p>
        </p:txBody>
      </p:sp>
    </p:spTree>
    <p:extLst>
      <p:ext uri="{BB962C8B-B14F-4D97-AF65-F5344CB8AC3E}">
        <p14:creationId xmlns:p14="http://schemas.microsoft.com/office/powerpoint/2010/main" val="116930195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2013 Pump Design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4572000" cy="4724400"/>
          </a:xfrm>
        </p:spPr>
        <p:txBody>
          <a:bodyPr/>
          <a:lstStyle/>
          <a:p>
            <a:r>
              <a:rPr lang="en-US" dirty="0" smtClean="0"/>
              <a:t>Centrifugal pump</a:t>
            </a:r>
          </a:p>
          <a:p>
            <a:r>
              <a:rPr lang="en-US" dirty="0" smtClean="0"/>
              <a:t>Raise dense solution to higher elevation using pressure gradient</a:t>
            </a:r>
          </a:p>
          <a:p>
            <a:endParaRPr lang="en-US" dirty="0"/>
          </a:p>
        </p:txBody>
      </p:sp>
      <p:pic>
        <p:nvPicPr>
          <p:cNvPr id="4" name="Picture 3" descr="Pump and Plat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41800" y="2260600"/>
            <a:ext cx="5080000" cy="3810000"/>
          </a:xfrm>
          <a:prstGeom prst="rect">
            <a:avLst/>
          </a:prstGeom>
        </p:spPr>
      </p:pic>
      <p:pic>
        <p:nvPicPr>
          <p:cNvPr id="5" name="Picture 4" descr="PumpWood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0" y="3886200"/>
            <a:ext cx="1932710" cy="2362200"/>
          </a:xfrm>
          <a:prstGeom prst="rect">
            <a:avLst/>
          </a:prstGeom>
        </p:spPr>
      </p:pic>
      <p:pic>
        <p:nvPicPr>
          <p:cNvPr id="6" name="Picture 6" descr="N:\RESEARCH\Stock Tank\Fall 2013\Photos\Photo Oct 24, 13 02 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11018" r="10857" b="3130"/>
          <a:stretch/>
        </p:blipFill>
        <p:spPr bwMode="auto">
          <a:xfrm rot="5400000">
            <a:off x="2455346" y="4172544"/>
            <a:ext cx="2362201" cy="178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16777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Bucket Mixer Design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4545760" cy="4876800"/>
          </a:xfrm>
        </p:spPr>
        <p:txBody>
          <a:bodyPr/>
          <a:lstStyle/>
          <a:p>
            <a:r>
              <a:rPr lang="en-US" sz="2700" dirty="0" smtClean="0"/>
              <a:t>Bucket with 16 0.156” diameter holes</a:t>
            </a:r>
          </a:p>
          <a:p>
            <a:r>
              <a:rPr lang="en-US" sz="2700" dirty="0"/>
              <a:t>Base projected area approximately 33% of tank base </a:t>
            </a:r>
            <a:r>
              <a:rPr lang="en-US" sz="2700" dirty="0" smtClean="0"/>
              <a:t>area</a:t>
            </a:r>
          </a:p>
          <a:p>
            <a:r>
              <a:rPr lang="en-US" sz="2700" dirty="0" smtClean="0"/>
              <a:t>Designed to be 80% filled with dense solution at end of cycle</a:t>
            </a:r>
          </a:p>
          <a:p>
            <a:r>
              <a:rPr lang="en-US" sz="2700" dirty="0" smtClean="0"/>
              <a:t>Raise bucket from bottom to top of tank in 5s, wait for bucket to empty and plunge back down</a:t>
            </a:r>
          </a:p>
        </p:txBody>
      </p:sp>
      <p:pic>
        <p:nvPicPr>
          <p:cNvPr id="7170" name="Picture 2" descr="Y:\RESEARCH\Stock Tank\Spring 2014\Reports\20140221\Images\Bucket Mix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65"/>
          <a:stretch/>
        </p:blipFill>
        <p:spPr bwMode="auto">
          <a:xfrm>
            <a:off x="5002960" y="1683945"/>
            <a:ext cx="3912441" cy="284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Y:\RESEARCH\Stock Tank\Spring 2014\Reports\20140221\Images\BucketTestPhot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960" y="4648200"/>
            <a:ext cx="3912441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934424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Mixer Design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4545760" cy="4876800"/>
          </a:xfrm>
        </p:spPr>
        <p:txBody>
          <a:bodyPr/>
          <a:lstStyle/>
          <a:p>
            <a:r>
              <a:rPr lang="en-US" dirty="0" smtClean="0"/>
              <a:t>1” PVC plate, 33% of tank base area</a:t>
            </a:r>
          </a:p>
          <a:p>
            <a:r>
              <a:rPr lang="en-US" dirty="0" smtClean="0"/>
              <a:t>Create jets and turbulence to encourage mixing</a:t>
            </a:r>
          </a:p>
          <a:p>
            <a:r>
              <a:rPr lang="en-US" dirty="0" smtClean="0"/>
              <a:t>Lift mixer within the height of the dense solution and plunge up and down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194" name="Picture 2" descr="Y:\RESEARCH\Stock Tank\Spring 2014\Plate Pump Photos\Plate Mix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90" y="1606235"/>
            <a:ext cx="3529979" cy="2926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Y:\RESEARCH\Stock Tank\Spring 2014\Reports\20140307\Images\PlateTestPhot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90" y="4603750"/>
            <a:ext cx="3529979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44757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 Comparison: Bucket vs. Plate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837099"/>
            <a:ext cx="8077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878951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Base-Level Water Injection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4545760" cy="4876800"/>
          </a:xfrm>
        </p:spPr>
        <p:txBody>
          <a:bodyPr/>
          <a:lstStyle/>
          <a:p>
            <a:r>
              <a:rPr lang="en-US" dirty="0" smtClean="0"/>
              <a:t>Inject water into the bottom of the stock tank containing dense solution</a:t>
            </a:r>
          </a:p>
          <a:p>
            <a:r>
              <a:rPr lang="en-US" dirty="0" smtClean="0"/>
              <a:t>HL = 2.1 cm due to injection, 31.9 cm due to water transport</a:t>
            </a:r>
            <a:endParaRPr lang="en-US" dirty="0"/>
          </a:p>
        </p:txBody>
      </p:sp>
      <p:pic>
        <p:nvPicPr>
          <p:cNvPr id="9218" name="Picture 2" descr="Y:\RESEARCH\Stock Tank\Spring 2014\Reports\20140411\Images\WaterInjectSetu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76401"/>
            <a:ext cx="3544078" cy="495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2801447"/>
              </p:ext>
            </p:extLst>
          </p:nvPr>
        </p:nvGraphicFramePr>
        <p:xfrm>
          <a:off x="218296" y="5486400"/>
          <a:ext cx="2220104" cy="834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Equation" r:id="rId4" imgW="1334520" imgH="493560" progId="Equation.DSMT4">
                  <p:embed/>
                </p:oleObj>
              </mc:Choice>
              <mc:Fallback>
                <p:oleObj name="Equation" r:id="rId4" imgW="1334520" imgH="4935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296" y="5486400"/>
                        <a:ext cx="2220104" cy="8345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5567959"/>
              </p:ext>
            </p:extLst>
          </p:nvPr>
        </p:nvGraphicFramePr>
        <p:xfrm>
          <a:off x="2819400" y="5553075"/>
          <a:ext cx="233032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Equation" r:id="rId6" imgW="1398600" imgH="456840" progId="Equation.DSMT4">
                  <p:embed/>
                </p:oleObj>
              </mc:Choice>
              <mc:Fallback>
                <p:oleObj name="Equation" r:id="rId6" imgW="1398600" imgH="4568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553075"/>
                        <a:ext cx="2330320" cy="771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2873013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Injection Results</a:t>
            </a:r>
            <a:endParaRPr lang="en-US" dirty="0"/>
          </a:p>
        </p:txBody>
      </p:sp>
      <p:pic>
        <p:nvPicPr>
          <p:cNvPr id="4098" name="Picture 2" descr="S:\RESEARCH\Stock Tank\Spring 2014\Reports\20140411\Images\WaterInjectTes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05000"/>
            <a:ext cx="80772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336311"/>
      </p:ext>
    </p:extLst>
  </p:cSld>
  <p:clrMapOvr>
    <a:masterClrMapping/>
  </p:clrMapOvr>
  <p:transition xmlns:p14="http://schemas.microsoft.com/office/powerpoint/2010/main"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Injection Full-Scale Schematic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Head Loss due to injection set at 50 cm</a:t>
            </a:r>
          </a:p>
          <a:p>
            <a:r>
              <a:rPr lang="en-US" dirty="0" smtClean="0"/>
              <a:t>Total Head Loss 1.332 m</a:t>
            </a:r>
          </a:p>
          <a:p>
            <a:r>
              <a:rPr lang="en-US" dirty="0" smtClean="0"/>
              <a:t>Required orifice size = 2.143 mm diameter</a:t>
            </a:r>
          </a:p>
          <a:p>
            <a:r>
              <a:rPr lang="en-US" dirty="0" smtClean="0"/>
              <a:t>Best procedure: </a:t>
            </a:r>
          </a:p>
          <a:p>
            <a:pPr lvl="1"/>
            <a:r>
              <a:rPr lang="en-US" dirty="0" smtClean="0"/>
              <a:t>30% of water + stirred in coagulant</a:t>
            </a:r>
          </a:p>
          <a:p>
            <a:pPr lvl="1"/>
            <a:r>
              <a:rPr lang="en-US" dirty="0" smtClean="0"/>
              <a:t>Remaining 70% of water injected at base level</a:t>
            </a:r>
          </a:p>
          <a:p>
            <a:pPr lvl="1"/>
            <a:r>
              <a:rPr lang="en-US" dirty="0" smtClean="0"/>
              <a:t>Complete mixing using the plate mixer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328149"/>
      </p:ext>
    </p:extLst>
  </p:cSld>
  <p:clrMapOvr>
    <a:masterClrMapping/>
  </p:clrMapOvr>
  <p:transition xmlns:p14="http://schemas.microsoft.com/office/powerpoint/2010/main" spd="slow">
    <p:push dir="u"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2566</TotalTime>
  <Words>272</Words>
  <Application>Microsoft Macintosh PowerPoint</Application>
  <PresentationFormat>On-screen Show (4:3)</PresentationFormat>
  <Paragraphs>40</Paragraphs>
  <Slides>11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AguaClara English</vt:lpstr>
      <vt:lpstr>Equation</vt:lpstr>
      <vt:lpstr>Stock Tank Mixing</vt:lpstr>
      <vt:lpstr>Semester Goals</vt:lpstr>
      <vt:lpstr>Fall 2013 Pump Design</vt:lpstr>
      <vt:lpstr>Bucket Mixer Design</vt:lpstr>
      <vt:lpstr>Plate Mixer Design</vt:lpstr>
      <vt:lpstr>Result Comparison: Bucket vs. Plate</vt:lpstr>
      <vt:lpstr>Base-Level Water Injection</vt:lpstr>
      <vt:lpstr>Water Injection Results</vt:lpstr>
      <vt:lpstr>Water Injection Full-Scale Schematic</vt:lpstr>
      <vt:lpstr>Future Work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Alyx</cp:lastModifiedBy>
  <cp:revision>78</cp:revision>
  <dcterms:created xsi:type="dcterms:W3CDTF">2013-12-01T20:00:38Z</dcterms:created>
  <dcterms:modified xsi:type="dcterms:W3CDTF">2014-03-18T17:52:21Z</dcterms:modified>
</cp:coreProperties>
</file>