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3"/>
  </p:notesMasterIdLst>
  <p:sldIdLst>
    <p:sldId id="256" r:id="rId2"/>
    <p:sldId id="355" r:id="rId3"/>
    <p:sldId id="368" r:id="rId4"/>
    <p:sldId id="369" r:id="rId5"/>
    <p:sldId id="370" r:id="rId6"/>
    <p:sldId id="379" r:id="rId7"/>
    <p:sldId id="371" r:id="rId8"/>
    <p:sldId id="372" r:id="rId9"/>
    <p:sldId id="373" r:id="rId10"/>
    <p:sldId id="377" r:id="rId11"/>
    <p:sldId id="3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1638" autoAdjust="0"/>
  </p:normalViewPr>
  <p:slideViewPr>
    <p:cSldViewPr>
      <p:cViewPr varScale="1">
        <p:scale>
          <a:sx n="64" d="100"/>
          <a:sy n="64" d="100"/>
        </p:scale>
        <p:origin x="-102" y="-8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2964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953125"/>
            <a:ext cx="9296400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10/05/2014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5029200"/>
            <a:ext cx="3962400" cy="624673"/>
          </a:xfrm>
        </p:spPr>
        <p:txBody>
          <a:bodyPr/>
          <a:lstStyle/>
          <a:p>
            <a:r>
              <a:rPr lang="es-HN" sz="2000" dirty="0" smtClean="0"/>
              <a:t>Alexandra Cheng</a:t>
            </a:r>
          </a:p>
          <a:p>
            <a:r>
              <a:rPr lang="es-HN" sz="2000" dirty="0" smtClean="0"/>
              <a:t>Apoorv Gupta</a:t>
            </a:r>
            <a:endParaRPr lang="es-HN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Stock Tank Mixing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Implement mixing system in San Nicolas and make necessary adjustments</a:t>
            </a:r>
          </a:p>
          <a:p>
            <a:r>
              <a:rPr lang="en-US" dirty="0" smtClean="0"/>
              <a:t>Add mixer and injection process to the design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28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4" name="Picture 4" descr="http://upload.wikimedia.org/wikipedia/en/4/44/Question_mark_(black_on_white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018" y="1600200"/>
            <a:ext cx="3815982" cy="481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98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Semester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a new stock solution mixing system</a:t>
            </a:r>
          </a:p>
          <a:p>
            <a:r>
              <a:rPr lang="en-US" dirty="0" smtClean="0"/>
              <a:t>Perform small-scale testing and assess inefficiencies to make appropriate adjustments</a:t>
            </a:r>
          </a:p>
          <a:p>
            <a:r>
              <a:rPr lang="en-US" dirty="0" smtClean="0"/>
              <a:t>Provide design blueprint for full-size system</a:t>
            </a:r>
          </a:p>
        </p:txBody>
      </p:sp>
    </p:spTree>
    <p:extLst>
      <p:ext uri="{BB962C8B-B14F-4D97-AF65-F5344CB8AC3E}">
        <p14:creationId xmlns:p14="http://schemas.microsoft.com/office/powerpoint/2010/main" val="1169301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Bucket Mixer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4545760" cy="4876800"/>
          </a:xfrm>
        </p:spPr>
        <p:txBody>
          <a:bodyPr/>
          <a:lstStyle/>
          <a:p>
            <a:r>
              <a:rPr lang="en-US" dirty="0" smtClean="0"/>
              <a:t>Bucket with 16 0.156” diameter holes</a:t>
            </a:r>
          </a:p>
          <a:p>
            <a:r>
              <a:rPr lang="en-US" dirty="0"/>
              <a:t>Base projected area approximately 33% of tank base </a:t>
            </a:r>
            <a:r>
              <a:rPr lang="en-US" dirty="0" smtClean="0"/>
              <a:t>area</a:t>
            </a:r>
          </a:p>
          <a:p>
            <a:r>
              <a:rPr lang="en-US" dirty="0" smtClean="0"/>
              <a:t>Drain dense solution at the top of the free surface</a:t>
            </a:r>
            <a:endParaRPr lang="en-US" dirty="0" smtClean="0"/>
          </a:p>
        </p:txBody>
      </p:sp>
      <p:pic>
        <p:nvPicPr>
          <p:cNvPr id="7170" name="Picture 2" descr="Y:\RESEARCH\Stock Tank\Spring 2014\Reports\20140221\Images\Bucket Mix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65"/>
          <a:stretch/>
        </p:blipFill>
        <p:spPr bwMode="auto">
          <a:xfrm>
            <a:off x="5002960" y="1676400"/>
            <a:ext cx="3912441" cy="2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Y:\RESEARCH\Stock Tank\Spring 2014\Reports\20140221\Images\BucketTestPho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959" y="4648200"/>
            <a:ext cx="391244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064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Mixer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4545760" cy="4876800"/>
          </a:xfrm>
        </p:spPr>
        <p:txBody>
          <a:bodyPr/>
          <a:lstStyle/>
          <a:p>
            <a:r>
              <a:rPr lang="en-US" dirty="0" smtClean="0"/>
              <a:t>1” PVC plate, 33% of tank base area</a:t>
            </a:r>
          </a:p>
          <a:p>
            <a:r>
              <a:rPr lang="en-US" dirty="0" smtClean="0"/>
              <a:t>Create jets and turbulence to encourage mixing</a:t>
            </a:r>
          </a:p>
          <a:p>
            <a:r>
              <a:rPr lang="en-US" dirty="0" smtClean="0"/>
              <a:t>Lift mixer within the height of the dense solution and plunge up and down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Y:\RESEARCH\Stock Tank\Spring 2014\Plate Pump Photos\Plate Mix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190" y="1606235"/>
            <a:ext cx="3529979" cy="292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Y:\RESEARCH\Stock Tank\Spring 2014\Reports\20140307\Images\PlateTestPho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190" y="4603750"/>
            <a:ext cx="3529979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847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Comparison: Bucket vs. Plate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57" y="1752600"/>
            <a:ext cx="7309485" cy="4547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810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Test Demo</a:t>
            </a:r>
            <a:endParaRPr lang="en-US" dirty="0"/>
          </a:p>
        </p:txBody>
      </p:sp>
      <p:pic>
        <p:nvPicPr>
          <p:cNvPr id="3" name="20140220_Plate_Test_Trial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71600" y="1981200"/>
            <a:ext cx="6199094" cy="351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943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Base-Level Water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4545760" cy="4876800"/>
          </a:xfrm>
        </p:spPr>
        <p:txBody>
          <a:bodyPr/>
          <a:lstStyle/>
          <a:p>
            <a:r>
              <a:rPr lang="en-US" dirty="0" smtClean="0"/>
              <a:t>Inject water into the bottom of the stock tank containing dense solution</a:t>
            </a:r>
          </a:p>
          <a:p>
            <a:r>
              <a:rPr lang="en-US" dirty="0" smtClean="0"/>
              <a:t>H = 2.1 cm due to injection, 1.9 cm from water transport</a:t>
            </a:r>
            <a:endParaRPr lang="en-US" dirty="0"/>
          </a:p>
        </p:txBody>
      </p:sp>
      <p:pic>
        <p:nvPicPr>
          <p:cNvPr id="9218" name="Picture 2" descr="Y:\RESEARCH\Stock Tank\Spring 2014\Reports\20140411\Images\WaterInjectSetu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76401"/>
            <a:ext cx="3544078" cy="49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200" y="5588000"/>
                <a:ext cx="2534220" cy="79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𝐼𝑛𝑗𝑒𝑐𝑡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𝑄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𝑜𝑟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 smtClean="0">
                                          <a:latin typeface="Cambria Math"/>
                                          <a:ea typeface="Cambria Math"/>
                                        </a:rPr>
                                        <m:t>Π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𝑉𝐶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5588000"/>
                <a:ext cx="2534220" cy="79387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29101" y="5649203"/>
                <a:ext cx="2911117" cy="671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𝑇𝑎𝑛𝑘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𝐹𝑖𝑛𝑎𝑙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𝐹𝑟𝑒𝑒𝑆𝑢𝑟𝑓𝑎𝑐𝑒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𝑊𝑎𝑡𝑒𝑟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>
                  <a:latin typeface="+mn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101" y="5649203"/>
                <a:ext cx="2911117" cy="6714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6558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Injection Results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" y="1852930"/>
            <a:ext cx="7078345" cy="4547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4148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Injection Full-Scale Schematic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Head due to injection set at 50 cm</a:t>
            </a:r>
          </a:p>
          <a:p>
            <a:r>
              <a:rPr lang="en-US" dirty="0" smtClean="0"/>
              <a:t>Total Head 54.3 cm (difference from original RAM pump setup)</a:t>
            </a:r>
          </a:p>
          <a:p>
            <a:r>
              <a:rPr lang="en-US" dirty="0" smtClean="0"/>
              <a:t>Required orifice size = 2.1 mm diameter</a:t>
            </a:r>
          </a:p>
          <a:p>
            <a:r>
              <a:rPr lang="en-US" dirty="0" smtClean="0"/>
              <a:t>Best procedure: </a:t>
            </a:r>
          </a:p>
          <a:p>
            <a:pPr lvl="1"/>
            <a:r>
              <a:rPr lang="en-US" dirty="0" smtClean="0"/>
              <a:t>30% of water + stirred in coagulant</a:t>
            </a:r>
          </a:p>
          <a:p>
            <a:pPr lvl="1"/>
            <a:r>
              <a:rPr lang="en-US" dirty="0" smtClean="0"/>
              <a:t>Remaining 70% of water injected at base level</a:t>
            </a:r>
          </a:p>
          <a:p>
            <a:pPr lvl="1"/>
            <a:r>
              <a:rPr lang="en-US" dirty="0" smtClean="0"/>
              <a:t>Complete mixing using the plate mixer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427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2508</TotalTime>
  <Words>256</Words>
  <Application>Microsoft Office PowerPoint</Application>
  <PresentationFormat>On-screen Show (4:3)</PresentationFormat>
  <Paragraphs>36</Paragraphs>
  <Slides>11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AguaClara English</vt:lpstr>
      <vt:lpstr>Stock Tank Mixing</vt:lpstr>
      <vt:lpstr>Semester Goals</vt:lpstr>
      <vt:lpstr>Bucket Mixer Design</vt:lpstr>
      <vt:lpstr>Plate Mixer Design</vt:lpstr>
      <vt:lpstr>Result Comparison: Bucket vs. Plate</vt:lpstr>
      <vt:lpstr>Plate Test Demo</vt:lpstr>
      <vt:lpstr>Base-Level Water Injection</vt:lpstr>
      <vt:lpstr>Water Injection Results</vt:lpstr>
      <vt:lpstr>Water Injection Full-Scale Schematic</vt:lpstr>
      <vt:lpstr>Future Work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ceeadmin</cp:lastModifiedBy>
  <cp:revision>80</cp:revision>
  <dcterms:created xsi:type="dcterms:W3CDTF">2013-12-01T20:00:38Z</dcterms:created>
  <dcterms:modified xsi:type="dcterms:W3CDTF">2014-05-10T17:17:02Z</dcterms:modified>
</cp:coreProperties>
</file>