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2.xml" ContentType="application/vnd.openxmlformats-officedocument.presentationml.notesSlide+xml"/>
  <Override PartName="/ppt/embeddings/oleObject4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6"/>
  </p:notesMasterIdLst>
  <p:sldIdLst>
    <p:sldId id="256" r:id="rId2"/>
    <p:sldId id="355" r:id="rId3"/>
    <p:sldId id="356" r:id="rId4"/>
    <p:sldId id="357" r:id="rId5"/>
    <p:sldId id="358" r:id="rId6"/>
    <p:sldId id="359" r:id="rId7"/>
    <p:sldId id="360" r:id="rId8"/>
    <p:sldId id="361" r:id="rId9"/>
    <p:sldId id="362" r:id="rId10"/>
    <p:sldId id="363" r:id="rId11"/>
    <p:sldId id="367" r:id="rId12"/>
    <p:sldId id="366" r:id="rId13"/>
    <p:sldId id="364" r:id="rId14"/>
    <p:sldId id="3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1638" autoAdjust="0"/>
  </p:normalViewPr>
  <p:slideViewPr>
    <p:cSldViewPr>
      <p:cViewPr>
        <p:scale>
          <a:sx n="105" d="100"/>
          <a:sy n="105" d="100"/>
        </p:scale>
        <p:origin x="-108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5" Type="http://schemas.openxmlformats.org/officeDocument/2006/relationships/image" Target="../media/image31.emf"/><Relationship Id="rId6" Type="http://schemas.openxmlformats.org/officeDocument/2006/relationships/image" Target="../media/image32.emf"/><Relationship Id="rId7" Type="http://schemas.openxmlformats.org/officeDocument/2006/relationships/image" Target="../media/image33.emf"/><Relationship Id="rId8" Type="http://schemas.openxmlformats.org/officeDocument/2006/relationships/image" Target="../media/image34.emf"/><Relationship Id="rId1" Type="http://schemas.openxmlformats.org/officeDocument/2006/relationships/image" Target="../media/image27.emf"/><Relationship Id="rId2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picture of straw arm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654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illustrations/indications</a:t>
            </a:r>
            <a:r>
              <a:rPr lang="en-US" baseline="0" dirty="0" smtClean="0"/>
              <a:t> of what the pump geometry looked like?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8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84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Picture? Or adjust transition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76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2964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12/14/13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5953125"/>
            <a:ext cx="9296400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12/14/13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12/14/13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12/14/13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12/14/13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12/14/13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12/14/13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12/14/13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emf"/><Relationship Id="rId20" Type="http://schemas.openxmlformats.org/officeDocument/2006/relationships/image" Target="../media/image34.emf"/><Relationship Id="rId21" Type="http://schemas.openxmlformats.org/officeDocument/2006/relationships/image" Target="../media/image36.JPG"/><Relationship Id="rId10" Type="http://schemas.openxmlformats.org/officeDocument/2006/relationships/oleObject" Target="../embeddings/oleObject8.bin"/><Relationship Id="rId11" Type="http://schemas.openxmlformats.org/officeDocument/2006/relationships/image" Target="../media/image30.emf"/><Relationship Id="rId12" Type="http://schemas.openxmlformats.org/officeDocument/2006/relationships/image" Target="../media/image35.JPG"/><Relationship Id="rId13" Type="http://schemas.openxmlformats.org/officeDocument/2006/relationships/oleObject" Target="../embeddings/oleObject9.bin"/><Relationship Id="rId14" Type="http://schemas.openxmlformats.org/officeDocument/2006/relationships/image" Target="../media/image31.emf"/><Relationship Id="rId15" Type="http://schemas.openxmlformats.org/officeDocument/2006/relationships/oleObject" Target="../embeddings/oleObject10.bin"/><Relationship Id="rId16" Type="http://schemas.openxmlformats.org/officeDocument/2006/relationships/image" Target="../media/image32.emf"/><Relationship Id="rId17" Type="http://schemas.openxmlformats.org/officeDocument/2006/relationships/oleObject" Target="../embeddings/oleObject11.bin"/><Relationship Id="rId18" Type="http://schemas.openxmlformats.org/officeDocument/2006/relationships/image" Target="../media/image33.emf"/><Relationship Id="rId19" Type="http://schemas.openxmlformats.org/officeDocument/2006/relationships/oleObject" Target="../embeddings/oleObject12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27.emf"/><Relationship Id="rId6" Type="http://schemas.openxmlformats.org/officeDocument/2006/relationships/oleObject" Target="../embeddings/oleObject6.bin"/><Relationship Id="rId7" Type="http://schemas.openxmlformats.org/officeDocument/2006/relationships/image" Target="../media/image28.emf"/><Relationship Id="rId8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7.emf"/><Relationship Id="rId6" Type="http://schemas.openxmlformats.org/officeDocument/2006/relationships/image" Target="../media/image9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1.emf"/><Relationship Id="rId5" Type="http://schemas.openxmlformats.org/officeDocument/2006/relationships/image" Target="../media/image12.jpe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16.emf"/><Relationship Id="rId6" Type="http://schemas.openxmlformats.org/officeDocument/2006/relationships/image" Target="../media/image17.jpeg"/><Relationship Id="rId7" Type="http://schemas.openxmlformats.org/officeDocument/2006/relationships/image" Target="../media/image18.jpeg"/><Relationship Id="rId8" Type="http://schemas.openxmlformats.org/officeDocument/2006/relationships/image" Target="../media/image19.JP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5.jpeg"/><Relationship Id="rId6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5029200"/>
            <a:ext cx="3962400" cy="624673"/>
          </a:xfrm>
        </p:spPr>
        <p:txBody>
          <a:bodyPr/>
          <a:lstStyle/>
          <a:p>
            <a:r>
              <a:rPr lang="es-HN" sz="2000" dirty="0" smtClean="0"/>
              <a:t>Alexandra Cheng</a:t>
            </a:r>
          </a:p>
          <a:p>
            <a:r>
              <a:rPr lang="es-HN" sz="2000" dirty="0" smtClean="0"/>
              <a:t>Apoorv Gupta</a:t>
            </a:r>
            <a:endParaRPr lang="es-HN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Stock Tank Mixing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&amp; Torque Power Requirements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42106" y="13716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Flow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760913" y="13716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Torque</a:t>
            </a:r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861647"/>
              </p:ext>
            </p:extLst>
          </p:nvPr>
        </p:nvGraphicFramePr>
        <p:xfrm>
          <a:off x="1104900" y="2133600"/>
          <a:ext cx="2514600" cy="920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7" name="Equation" r:id="rId4" imgW="1803400" imgH="660400" progId="Equation.3">
                  <p:embed/>
                </p:oleObj>
              </mc:Choice>
              <mc:Fallback>
                <p:oleObj name="Equation" r:id="rId4" imgW="1803400" imgH="660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04900" y="2133600"/>
                        <a:ext cx="2514600" cy="9208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765611"/>
              </p:ext>
            </p:extLst>
          </p:nvPr>
        </p:nvGraphicFramePr>
        <p:xfrm>
          <a:off x="228600" y="3048000"/>
          <a:ext cx="179363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" name="Equation" r:id="rId6" imgW="1295400" imgH="495300" progId="Equation.3">
                  <p:embed/>
                </p:oleObj>
              </mc:Choice>
              <mc:Fallback>
                <p:oleObj name="Equation" r:id="rId6" imgW="1295400" imgH="495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8600" y="3048000"/>
                        <a:ext cx="1793631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8590086"/>
              </p:ext>
            </p:extLst>
          </p:nvPr>
        </p:nvGraphicFramePr>
        <p:xfrm>
          <a:off x="2590800" y="3048000"/>
          <a:ext cx="189497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" name="Equation" r:id="rId8" imgW="1333500" imgH="482600" progId="Equation.3">
                  <p:embed/>
                </p:oleObj>
              </mc:Choice>
              <mc:Fallback>
                <p:oleObj name="Equation" r:id="rId8" imgW="13335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90800" y="3048000"/>
                        <a:ext cx="1894974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565761"/>
              </p:ext>
            </p:extLst>
          </p:nvPr>
        </p:nvGraphicFramePr>
        <p:xfrm>
          <a:off x="891117" y="6248400"/>
          <a:ext cx="294216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" name="Equation" r:id="rId10" imgW="1765300" imgH="228600" progId="Equation.3">
                  <p:embed/>
                </p:oleObj>
              </mc:Choice>
              <mc:Fallback>
                <p:oleObj name="Equation" r:id="rId10" imgW="17653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91117" y="6248400"/>
                        <a:ext cx="2942167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 descr="PowerDimSketchNew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720" y="3728058"/>
            <a:ext cx="1844961" cy="244414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52400" y="1600200"/>
            <a:ext cx="4419600" cy="51816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572000" y="1600200"/>
            <a:ext cx="4419600" cy="51816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160215"/>
              </p:ext>
            </p:extLst>
          </p:nvPr>
        </p:nvGraphicFramePr>
        <p:xfrm>
          <a:off x="5370871" y="2133600"/>
          <a:ext cx="282185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" name="Equation" r:id="rId13" imgW="2082800" imgH="393700" progId="Equation.3">
                  <p:embed/>
                </p:oleObj>
              </mc:Choice>
              <mc:Fallback>
                <p:oleObj name="Equation" r:id="rId13" imgW="20828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370871" y="2133600"/>
                        <a:ext cx="2821858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5259639"/>
              </p:ext>
            </p:extLst>
          </p:nvPr>
        </p:nvGraphicFramePr>
        <p:xfrm>
          <a:off x="5372100" y="2743200"/>
          <a:ext cx="2819400" cy="446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" name="Equation" r:id="rId15" imgW="2006600" imgH="317500" progId="Equation.3">
                  <p:embed/>
                </p:oleObj>
              </mc:Choice>
              <mc:Fallback>
                <p:oleObj name="Equation" r:id="rId15" imgW="20066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372100" y="2743200"/>
                        <a:ext cx="2819400" cy="446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613188"/>
              </p:ext>
            </p:extLst>
          </p:nvPr>
        </p:nvGraphicFramePr>
        <p:xfrm>
          <a:off x="5582265" y="3200400"/>
          <a:ext cx="2399071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" name="Equation" r:id="rId17" imgW="1549400" imgH="393700" progId="Equation.3">
                  <p:embed/>
                </p:oleObj>
              </mc:Choice>
              <mc:Fallback>
                <p:oleObj name="Equation" r:id="rId17" imgW="1549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582265" y="3200400"/>
                        <a:ext cx="2399071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694224"/>
              </p:ext>
            </p:extLst>
          </p:nvPr>
        </p:nvGraphicFramePr>
        <p:xfrm>
          <a:off x="5211097" y="6149788"/>
          <a:ext cx="3170904" cy="578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" name="Equation" r:id="rId19" imgW="2159000" imgH="393700" progId="Equation.3">
                  <p:embed/>
                </p:oleObj>
              </mc:Choice>
              <mc:Fallback>
                <p:oleObj name="Equation" r:id="rId19" imgW="21590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211097" y="6149788"/>
                        <a:ext cx="3170904" cy="578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881878"/>
            <a:ext cx="3810000" cy="229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7520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&amp; Torque Power:</a:t>
            </a:r>
            <a:br>
              <a:rPr lang="en-US" dirty="0" smtClean="0"/>
            </a:br>
            <a:r>
              <a:rPr lang="en-US" dirty="0" smtClean="0"/>
              <a:t>Honduran Pipe Sizes</a:t>
            </a:r>
            <a:endParaRPr lang="en-US" dirty="0"/>
          </a:p>
        </p:txBody>
      </p:sp>
      <p:pic>
        <p:nvPicPr>
          <p:cNvPr id="8" name="Picture 7" descr="HondurasPumpDia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98" y="1571788"/>
            <a:ext cx="6842602" cy="521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4869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1.5” Pipe Analysis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114800" cy="4724400"/>
          </a:xfrm>
        </p:spPr>
        <p:txBody>
          <a:bodyPr/>
          <a:lstStyle/>
          <a:p>
            <a:r>
              <a:rPr lang="en-US" dirty="0" smtClean="0"/>
              <a:t>Dominated by power lost to drag</a:t>
            </a:r>
          </a:p>
          <a:p>
            <a:r>
              <a:rPr lang="en-US" dirty="0" smtClean="0"/>
              <a:t>Adjust drag coefficient (1.2)</a:t>
            </a:r>
          </a:p>
          <a:p>
            <a:r>
              <a:rPr lang="en-US" dirty="0" smtClean="0"/>
              <a:t>75 W input: 27.5 rpm for 15 minutes with reduced drag coefficient (0.04)</a:t>
            </a:r>
            <a:endParaRPr lang="en-US" dirty="0"/>
          </a:p>
        </p:txBody>
      </p:sp>
      <p:pic>
        <p:nvPicPr>
          <p:cNvPr id="9" name="Picture 8" descr="PumpPower1.5Dia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681" y="2200100"/>
            <a:ext cx="4404186" cy="33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79051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Polycarbonate hydrometer or other device for chlorine solution</a:t>
            </a:r>
          </a:p>
          <a:p>
            <a:r>
              <a:rPr lang="en-US" dirty="0" smtClean="0"/>
              <a:t>Understand source of error in current pump design</a:t>
            </a:r>
          </a:p>
          <a:p>
            <a:r>
              <a:rPr lang="en-US" dirty="0" smtClean="0"/>
              <a:t>Adjust current pump setup or completely redesign</a:t>
            </a:r>
          </a:p>
          <a:p>
            <a:pPr lvl="1"/>
            <a:r>
              <a:rPr lang="en-US" dirty="0" smtClean="0"/>
              <a:t>Reverse flow of water</a:t>
            </a:r>
          </a:p>
          <a:p>
            <a:pPr lvl="1"/>
            <a:r>
              <a:rPr lang="en-US" dirty="0" smtClean="0"/>
              <a:t>Rotating blades</a:t>
            </a:r>
          </a:p>
          <a:p>
            <a:pPr lvl="1"/>
            <a:r>
              <a:rPr lang="en-US" dirty="0" smtClean="0"/>
              <a:t>Baffles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21210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4" name="Picture 4" descr="http://upload.wikimedia.org/wikipedia/en/4/44/Question_mark_(black_on_white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018" y="1600200"/>
            <a:ext cx="3815982" cy="481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09809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Hydrometer</a:t>
            </a:r>
          </a:p>
          <a:p>
            <a:pPr lvl="1"/>
            <a:r>
              <a:rPr lang="en-US" dirty="0" err="1" smtClean="0"/>
              <a:t>PACl</a:t>
            </a:r>
            <a:endParaRPr lang="en-US" dirty="0" smtClean="0"/>
          </a:p>
          <a:p>
            <a:pPr lvl="1"/>
            <a:r>
              <a:rPr lang="en-US" dirty="0" smtClean="0"/>
              <a:t>Chlorine</a:t>
            </a:r>
          </a:p>
          <a:p>
            <a:r>
              <a:rPr lang="en-US" dirty="0" smtClean="0"/>
              <a:t>Centrifugal Pump</a:t>
            </a:r>
          </a:p>
          <a:p>
            <a:pPr lvl="1"/>
            <a:r>
              <a:rPr lang="en-US" dirty="0" smtClean="0"/>
              <a:t>Small-scale testing</a:t>
            </a:r>
          </a:p>
          <a:p>
            <a:pPr lvl="1"/>
            <a:r>
              <a:rPr lang="en-US" dirty="0" smtClean="0"/>
              <a:t>Assess inefficiencies and adjust design</a:t>
            </a:r>
          </a:p>
          <a:p>
            <a:pPr lvl="1"/>
            <a:r>
              <a:rPr lang="en-US" dirty="0" smtClean="0"/>
              <a:t>Provide design blueprint for full-size pump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30195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Hydrometer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1.000-1.220 specific gravity range required</a:t>
            </a:r>
          </a:p>
          <a:p>
            <a:r>
              <a:rPr lang="en-US" dirty="0" err="1" smtClean="0"/>
              <a:t>Krackeler</a:t>
            </a:r>
            <a:r>
              <a:rPr lang="en-US" dirty="0" smtClean="0"/>
              <a:t> Scientific Polycarbonate Model: $74</a:t>
            </a:r>
          </a:p>
          <a:p>
            <a:r>
              <a:rPr lang="en-US" dirty="0"/>
              <a:t> </a:t>
            </a:r>
            <a:endParaRPr lang="en-US" dirty="0" smtClean="0"/>
          </a:p>
        </p:txBody>
      </p:sp>
      <p:pic>
        <p:nvPicPr>
          <p:cNvPr id="4" name="Picture 3" descr="PAClDensConcExp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18" y="3534001"/>
            <a:ext cx="4492782" cy="2777066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109461"/>
              </p:ext>
            </p:extLst>
          </p:nvPr>
        </p:nvGraphicFramePr>
        <p:xfrm>
          <a:off x="914400" y="2743200"/>
          <a:ext cx="3585634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4" imgW="1536700" imgH="228600" progId="Equation.3">
                  <p:embed/>
                </p:oleObj>
              </mc:Choice>
              <mc:Fallback>
                <p:oleObj name="Equation" r:id="rId4" imgW="15367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2743200"/>
                        <a:ext cx="3585634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PAClRefGraph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3531070"/>
            <a:ext cx="4038601" cy="27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8491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Chlorine Hydrometer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Calcium Hypochlorite:</a:t>
            </a:r>
          </a:p>
          <a:p>
            <a:r>
              <a:rPr lang="en-US" dirty="0" smtClean="0"/>
              <a:t> 0.013 kg/L solution concentration</a:t>
            </a:r>
          </a:p>
          <a:p>
            <a:r>
              <a:rPr lang="en-US" dirty="0" smtClean="0"/>
              <a:t>1.012 kg/L &lt; Density &lt; 1.013 kg/L</a:t>
            </a:r>
          </a:p>
          <a:p>
            <a:r>
              <a:rPr lang="en-US" dirty="0" smtClean="0"/>
              <a:t>Cole Parmer Glass Hydrometer</a:t>
            </a:r>
          </a:p>
          <a:p>
            <a:pPr lvl="1"/>
            <a:r>
              <a:rPr lang="en-US" dirty="0" smtClean="0"/>
              <a:t>1.000-1.050 SG Range</a:t>
            </a:r>
          </a:p>
          <a:p>
            <a:pPr lvl="1"/>
            <a:r>
              <a:rPr lang="en-US" dirty="0" smtClean="0"/>
              <a:t>0.0005 Divisions</a:t>
            </a:r>
          </a:p>
          <a:p>
            <a:pPr lvl="1"/>
            <a:r>
              <a:rPr lang="en-US" dirty="0" smtClean="0"/>
              <a:t>$33.50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9328500"/>
              </p:ext>
            </p:extLst>
          </p:nvPr>
        </p:nvGraphicFramePr>
        <p:xfrm>
          <a:off x="4572000" y="1600200"/>
          <a:ext cx="1619250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Equation" r:id="rId3" imgW="647700" imgH="241300" progId="Equation.3">
                  <p:embed/>
                </p:oleObj>
              </mc:Choice>
              <mc:Fallback>
                <p:oleObj name="Equation" r:id="rId3" imgW="6477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0" y="1600200"/>
                        <a:ext cx="1619250" cy="60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90406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Tests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For pump tests </a:t>
            </a:r>
            <a:r>
              <a:rPr lang="en-US" dirty="0" smtClean="0">
                <a:sym typeface="Wingdings"/>
              </a:rPr>
              <a:t> reduced environmental impact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334026"/>
              </p:ext>
            </p:extLst>
          </p:nvPr>
        </p:nvGraphicFramePr>
        <p:xfrm>
          <a:off x="914400" y="2590800"/>
          <a:ext cx="3674534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3" imgW="1574800" imgH="228600" progId="Equation.3">
                  <p:embed/>
                </p:oleObj>
              </mc:Choice>
              <mc:Fallback>
                <p:oleObj name="Equation" r:id="rId3" imgW="15748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2590800"/>
                        <a:ext cx="3674534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SugarConcDen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166296"/>
            <a:ext cx="6316134" cy="363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608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Pump Redesign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Small scale test tank</a:t>
            </a:r>
          </a:p>
          <a:p>
            <a:r>
              <a:rPr lang="en-US" dirty="0" smtClean="0"/>
              <a:t>Stabilizing additions</a:t>
            </a:r>
          </a:p>
          <a:p>
            <a:endParaRPr lang="en-US" dirty="0"/>
          </a:p>
        </p:txBody>
      </p:sp>
      <p:pic>
        <p:nvPicPr>
          <p:cNvPr id="4" name="Picture 3" descr="Pump and Plat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1800" y="2260600"/>
            <a:ext cx="5080000" cy="3810000"/>
          </a:xfrm>
          <a:prstGeom prst="rect">
            <a:avLst/>
          </a:prstGeom>
        </p:spPr>
      </p:pic>
      <p:pic>
        <p:nvPicPr>
          <p:cNvPr id="5" name="Picture 4" descr="PumpWood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0" y="3429000"/>
            <a:ext cx="1932710" cy="2362200"/>
          </a:xfrm>
          <a:prstGeom prst="rect">
            <a:avLst/>
          </a:prstGeom>
        </p:spPr>
      </p:pic>
      <p:pic>
        <p:nvPicPr>
          <p:cNvPr id="6" name="Picture 6" descr="N:\RESEARCH\Stock Tank\Fall 2013\Photos\Photo Oct 24, 13 02 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11018" r="10857" b="3130"/>
          <a:stretch/>
        </p:blipFill>
        <p:spPr bwMode="auto">
          <a:xfrm rot="5400000">
            <a:off x="2455346" y="3716854"/>
            <a:ext cx="2362201" cy="178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16777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Lift vs. RPM: Procedure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Dense sugar solution with Red Dye #40</a:t>
            </a:r>
          </a:p>
          <a:p>
            <a:r>
              <a:rPr lang="en-US" dirty="0" smtClean="0"/>
              <a:t>Stratified solution</a:t>
            </a:r>
          </a:p>
          <a:p>
            <a:r>
              <a:rPr lang="en-US" dirty="0" smtClean="0"/>
              <a:t>Human operation with metronome</a:t>
            </a:r>
          </a:p>
          <a:p>
            <a:r>
              <a:rPr lang="en-US" dirty="0"/>
              <a:t>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5846588"/>
              </p:ext>
            </p:extLst>
          </p:nvPr>
        </p:nvGraphicFramePr>
        <p:xfrm>
          <a:off x="914400" y="3188340"/>
          <a:ext cx="2349500" cy="709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4" imgW="1765300" imgH="533400" progId="Equation.3">
                  <p:embed/>
                </p:oleObj>
              </mc:Choice>
              <mc:Fallback>
                <p:oleObj name="Equation" r:id="rId4" imgW="1765300" imgH="533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4400" y="3188340"/>
                        <a:ext cx="2349500" cy="709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StratSolnSetup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947556"/>
            <a:ext cx="2438400" cy="2834244"/>
          </a:xfrm>
          <a:prstGeom prst="rect">
            <a:avLst/>
          </a:prstGeom>
        </p:spPr>
      </p:pic>
      <p:pic>
        <p:nvPicPr>
          <p:cNvPr id="6" name="Picture 5" descr="ElbowPump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5175" y="4314825"/>
            <a:ext cx="2819400" cy="2114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50166"/>
            <a:ext cx="2724149" cy="343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0393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Lift vs. RPM: Results</a:t>
            </a:r>
            <a:endParaRPr lang="en-US" dirty="0"/>
          </a:p>
        </p:txBody>
      </p:sp>
      <p:pic>
        <p:nvPicPr>
          <p:cNvPr id="4" name="Picture 3" descr="ElbowArmRPMLiftTest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752600"/>
            <a:ext cx="3048000" cy="2731851"/>
          </a:xfrm>
          <a:prstGeom prst="rect">
            <a:avLst/>
          </a:prstGeom>
        </p:spPr>
      </p:pic>
      <p:pic>
        <p:nvPicPr>
          <p:cNvPr id="5" name="Picture 4" descr="OpenArmRPMLiftTest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38" y="1752600"/>
            <a:ext cx="3060662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5769" y="14594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n-lt"/>
              </a:rPr>
              <a:t>Open Arm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72100" y="14594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Elbow</a:t>
            </a:r>
            <a:r>
              <a:rPr lang="en-US" b="1" dirty="0" smtClean="0">
                <a:latin typeface="+mn-lt"/>
              </a:rPr>
              <a:t> Arm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5200" y="43550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n-lt"/>
              </a:rPr>
              <a:t>Straw Arm</a:t>
            </a:r>
          </a:p>
        </p:txBody>
      </p:sp>
      <p:pic>
        <p:nvPicPr>
          <p:cNvPr id="3" name="Picture 2" descr="StrawArmRPMLiftTest.jpe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724400"/>
            <a:ext cx="29718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0631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Lift vs. RPM: Efficiency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Sources of Error:</a:t>
            </a:r>
          </a:p>
          <a:p>
            <a:pPr lvl="1"/>
            <a:r>
              <a:rPr lang="en-US" dirty="0" smtClean="0"/>
              <a:t>Leaking rotating joint</a:t>
            </a:r>
          </a:p>
          <a:p>
            <a:pPr lvl="1"/>
            <a:r>
              <a:rPr lang="en-US" dirty="0" smtClean="0"/>
              <a:t>Leaking tee at rotating arm</a:t>
            </a:r>
          </a:p>
          <a:p>
            <a:pPr lvl="1"/>
            <a:r>
              <a:rPr lang="en-US" dirty="0" smtClean="0"/>
              <a:t>Fluid rotation</a:t>
            </a:r>
          </a:p>
          <a:p>
            <a:pPr lvl="1"/>
            <a:endParaRPr lang="en-US" dirty="0"/>
          </a:p>
        </p:txBody>
      </p:sp>
      <p:pic>
        <p:nvPicPr>
          <p:cNvPr id="4" name="Picture 3" descr="Baffl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600200"/>
            <a:ext cx="2673576" cy="2057400"/>
          </a:xfrm>
          <a:prstGeom prst="rect">
            <a:avLst/>
          </a:prstGeom>
        </p:spPr>
      </p:pic>
      <p:pic>
        <p:nvPicPr>
          <p:cNvPr id="5" name="Picture 4" descr="BaffleTest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0" y="3733800"/>
            <a:ext cx="4398460" cy="3124200"/>
          </a:xfrm>
          <a:prstGeom prst="rect">
            <a:avLst/>
          </a:prstGeom>
        </p:spPr>
      </p:pic>
      <p:pic>
        <p:nvPicPr>
          <p:cNvPr id="6" name="Picture 5" descr="PressureChangeGraph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733799"/>
            <a:ext cx="4256850" cy="3131071"/>
          </a:xfrm>
          <a:prstGeom prst="rect">
            <a:avLst/>
          </a:prstGeom>
        </p:spPr>
      </p:pic>
      <p:pic>
        <p:nvPicPr>
          <p:cNvPr id="7" name="Picture 6" descr="BaffleTestCorrected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746833"/>
            <a:ext cx="4267200" cy="311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7543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2393</TotalTime>
  <Words>259</Words>
  <Application>Microsoft Macintosh PowerPoint</Application>
  <PresentationFormat>On-screen Show (4:3)</PresentationFormat>
  <Paragraphs>67</Paragraphs>
  <Slides>14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AguaClara English</vt:lpstr>
      <vt:lpstr>Equation</vt:lpstr>
      <vt:lpstr>Stock Tank Mixing</vt:lpstr>
      <vt:lpstr>Semester Goals</vt:lpstr>
      <vt:lpstr>PACl Hydrometer</vt:lpstr>
      <vt:lpstr>Chlorine Hydrometer</vt:lpstr>
      <vt:lpstr>Sugar Tests</vt:lpstr>
      <vt:lpstr>Pump Redesign</vt:lpstr>
      <vt:lpstr>Lift vs. RPM: Procedure</vt:lpstr>
      <vt:lpstr>Lift vs. RPM: Results</vt:lpstr>
      <vt:lpstr>Lift vs. RPM: Efficiency</vt:lpstr>
      <vt:lpstr>Flow &amp; Torque Power Requirements</vt:lpstr>
      <vt:lpstr>Flow &amp; Torque Power: Honduran Pipe Sizes</vt:lpstr>
      <vt:lpstr>1.5” Pipe Analysis</vt:lpstr>
      <vt:lpstr>Future Work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Alyx</cp:lastModifiedBy>
  <cp:revision>63</cp:revision>
  <dcterms:created xsi:type="dcterms:W3CDTF">2013-12-01T20:00:38Z</dcterms:created>
  <dcterms:modified xsi:type="dcterms:W3CDTF">2013-12-14T17:09:28Z</dcterms:modified>
</cp:coreProperties>
</file>