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475" r:id="rId2"/>
    <p:sldId id="488" r:id="rId3"/>
    <p:sldId id="477" r:id="rId4"/>
    <p:sldId id="478" r:id="rId5"/>
    <p:sldId id="480" r:id="rId6"/>
    <p:sldId id="481" r:id="rId7"/>
    <p:sldId id="482" r:id="rId8"/>
    <p:sldId id="483" r:id="rId9"/>
    <p:sldId id="484" r:id="rId10"/>
    <p:sldId id="485" r:id="rId11"/>
    <p:sldId id="486" r:id="rId12"/>
    <p:sldId id="487" r:id="rId13"/>
    <p:sldId id="492" r:id="rId14"/>
    <p:sldId id="489" r:id="rId15"/>
    <p:sldId id="494" r:id="rId16"/>
    <p:sldId id="490" r:id="rId17"/>
    <p:sldId id="495" r:id="rId18"/>
    <p:sldId id="491" r:id="rId19"/>
    <p:sldId id="493" r:id="rId20"/>
    <p:sldId id="496" r:id="rId2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096" autoAdjust="0"/>
  </p:normalViewPr>
  <p:slideViewPr>
    <p:cSldViewPr>
      <p:cViewPr>
        <p:scale>
          <a:sx n="54" d="100"/>
          <a:sy n="54" d="100"/>
        </p:scale>
        <p:origin x="-17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51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8600" y="5638800"/>
            <a:ext cx="7162800" cy="1219200"/>
          </a:xfrm>
        </p:spPr>
        <p:txBody>
          <a:bodyPr/>
          <a:lstStyle/>
          <a:p>
            <a:r>
              <a:rPr lang="en-US" dirty="0" smtClean="0"/>
              <a:t>Harrison Gill, </a:t>
            </a:r>
            <a:r>
              <a:rPr lang="en-US" dirty="0" smtClean="0"/>
              <a:t>Julie Silva, Michael Walsh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Fabrication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Bolt Assembly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Washers replace PVC disks with ease</a:t>
            </a:r>
          </a:p>
          <a:p>
            <a:r>
              <a:rPr lang="en-US" dirty="0" smtClean="0"/>
              <a:t>Bolt conveniently tightens assembly into rod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77080"/>
            <a:ext cx="8229600" cy="324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56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Creating the Gasket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Lathe PVC pipe of same inner diameter into “cookie cutter”</a:t>
            </a:r>
          </a:p>
          <a:p>
            <a:r>
              <a:rPr lang="en-US" dirty="0" smtClean="0"/>
              <a:t>Apply pressure/spin into sheet rubber to create cut.</a:t>
            </a:r>
          </a:p>
          <a:p>
            <a:r>
              <a:rPr lang="en-US" dirty="0" smtClean="0"/>
              <a:t>Cut out inner hole</a:t>
            </a:r>
          </a:p>
          <a:p>
            <a:pPr>
              <a:buNone/>
            </a:pPr>
            <a:r>
              <a:rPr lang="en-US" dirty="0" smtClean="0"/>
              <a:t>    to quarter inch </a:t>
            </a:r>
          </a:p>
          <a:p>
            <a:pPr>
              <a:buNone/>
            </a:pPr>
            <a:r>
              <a:rPr lang="en-US" dirty="0" smtClean="0"/>
              <a:t>    for bolt </a:t>
            </a:r>
          </a:p>
        </p:txBody>
      </p:sp>
      <p:pic>
        <p:nvPicPr>
          <p:cNvPr id="4" name="Picture 3" descr="Cookie Cutter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355" y="3420533"/>
            <a:ext cx="4109156" cy="308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974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Current Design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Rubber </a:t>
            </a:r>
            <a:r>
              <a:rPr lang="en-US" dirty="0">
                <a:solidFill>
                  <a:schemeClr val="accent2"/>
                </a:solidFill>
              </a:rPr>
              <a:t>g</a:t>
            </a:r>
            <a:r>
              <a:rPr lang="en-US" dirty="0" smtClean="0">
                <a:solidFill>
                  <a:schemeClr val="accent2"/>
                </a:solidFill>
              </a:rPr>
              <a:t>asket and washers on PVC rod.</a:t>
            </a:r>
          </a:p>
          <a:p>
            <a:r>
              <a:rPr lang="en-US" dirty="0" smtClean="0"/>
              <a:t>Essentially air tight</a:t>
            </a:r>
          </a:p>
          <a:p>
            <a:r>
              <a:rPr lang="en-US" dirty="0" smtClean="0"/>
              <a:t>Easy to assemble</a:t>
            </a:r>
          </a:p>
          <a:p>
            <a:r>
              <a:rPr lang="en-US" dirty="0" smtClean="0"/>
              <a:t>Toughest machining: </a:t>
            </a:r>
          </a:p>
          <a:p>
            <a:pPr lvl="1"/>
            <a:r>
              <a:rPr lang="en-US" dirty="0" smtClean="0"/>
              <a:t>Requires tapping PVC rod with 1/4</a:t>
            </a:r>
            <a:r>
              <a:rPr lang="en-US" baseline="30000" dirty="0" smtClean="0"/>
              <a:t>th</a:t>
            </a:r>
            <a:r>
              <a:rPr lang="en-US" dirty="0" smtClean="0"/>
              <a:t> – 20 thread</a:t>
            </a:r>
          </a:p>
          <a:p>
            <a:r>
              <a:rPr lang="en-US" dirty="0" smtClean="0"/>
              <a:t>Possibility of doubling gasket width for extra seal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Still a work in progress!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4625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 Stub Valve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3600"/>
            <a:ext cx="4505508" cy="3822522"/>
          </a:xfrm>
        </p:spPr>
      </p:pic>
      <p:sp>
        <p:nvSpPr>
          <p:cNvPr id="5" name="TextBox 4"/>
          <p:cNvSpPr txBox="1"/>
          <p:nvPr/>
        </p:nvSpPr>
        <p:spPr>
          <a:xfrm>
            <a:off x="5029200" y="33528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Pipe stub valves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435049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Finished Valve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final designs incorporates elements from the flat plate design and pipe stub design.</a:t>
            </a:r>
          </a:p>
          <a:p>
            <a:pPr lvl="1"/>
            <a:r>
              <a:rPr lang="en-US" dirty="0" smtClean="0"/>
              <a:t>Includes a very short pipe stub to guide the valve</a:t>
            </a:r>
          </a:p>
          <a:p>
            <a:pPr lvl="1"/>
            <a:r>
              <a:rPr lang="en-US" dirty="0" smtClean="0"/>
              <a:t>Flat plate and gasket assembly to seal on the coupling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4012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Valve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7238999" cy="5334000"/>
          </a:xfrm>
        </p:spPr>
      </p:pic>
    </p:spTree>
    <p:extLst>
      <p:ext uri="{BB962C8B-B14F-4D97-AF65-F5344CB8AC3E}">
        <p14:creationId xmlns:p14="http://schemas.microsoft.com/office/powerpoint/2010/main" val="318316115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Hydrometer </a:t>
            </a:r>
            <a:r>
              <a:rPr lang="en-US" sz="2800" dirty="0"/>
              <a:t>Fabrication </a:t>
            </a:r>
            <a:r>
              <a:rPr lang="en-US" sz="2800" dirty="0" smtClean="0"/>
              <a:t>Method</a:t>
            </a:r>
          </a:p>
          <a:p>
            <a:r>
              <a:rPr lang="en-US" sz="2800" dirty="0" smtClean="0"/>
              <a:t>Find </a:t>
            </a:r>
            <a:r>
              <a:rPr lang="en-US" sz="2800" dirty="0"/>
              <a:t>a container that will be </a:t>
            </a:r>
            <a:r>
              <a:rPr lang="en-US" sz="2800" dirty="0" err="1"/>
              <a:t>bouyant</a:t>
            </a:r>
            <a:r>
              <a:rPr lang="en-US" sz="2800" dirty="0"/>
              <a:t> even supporting weight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800" dirty="0" smtClean="0"/>
              <a:t>Attach </a:t>
            </a:r>
            <a:r>
              <a:rPr lang="en-US" sz="2800" dirty="0"/>
              <a:t>a thin rod to the cap, make watertight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Create </a:t>
            </a:r>
            <a:r>
              <a:rPr lang="en-US" sz="2800" dirty="0"/>
              <a:t>a solution with a 1.0114 specific </a:t>
            </a:r>
            <a:r>
              <a:rPr lang="en-US" sz="2800" dirty="0" smtClean="0"/>
              <a:t>gravity.</a:t>
            </a:r>
          </a:p>
          <a:p>
            <a:r>
              <a:rPr lang="en-US" sz="2800" dirty="0" smtClean="0"/>
              <a:t>Add </a:t>
            </a:r>
            <a:r>
              <a:rPr lang="en-US" sz="2800" dirty="0"/>
              <a:t>weights until the container/"chamber" is </a:t>
            </a:r>
            <a:r>
              <a:rPr lang="en-US" sz="2800" dirty="0" smtClean="0"/>
              <a:t>submerged.</a:t>
            </a:r>
          </a:p>
          <a:p>
            <a:r>
              <a:rPr lang="en-US" sz="2800" dirty="0" smtClean="0"/>
              <a:t>Mark </a:t>
            </a:r>
            <a:r>
              <a:rPr lang="en-US" sz="2800" dirty="0"/>
              <a:t>this line on the rod.  This is optimal concentration.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0812703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Hydrometer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010896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Reverser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designs use a drain channel and cover</a:t>
            </a:r>
          </a:p>
          <a:p>
            <a:r>
              <a:rPr lang="en-US" dirty="0" smtClean="0"/>
              <a:t>Moving to a drain pipe which allows jet reverser to be integrated with the drain system</a:t>
            </a:r>
          </a:p>
          <a:p>
            <a:r>
              <a:rPr lang="en-US" dirty="0" smtClean="0"/>
              <a:t>Methods to connect the jet reverser to the drain pipe.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1665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Reverser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53298157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4186"/>
            <a:ext cx="9144000" cy="144361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dirty="0" smtClean="0">
                <a:solidFill>
                  <a:srgbClr val="1F497D"/>
                </a:solidFill>
              </a:rPr>
              <a:t>Alum </a:t>
            </a:r>
            <a:br>
              <a:rPr lang="en-US" dirty="0" smtClean="0">
                <a:solidFill>
                  <a:srgbClr val="1F497D"/>
                </a:solidFill>
              </a:rPr>
            </a:br>
            <a:r>
              <a:rPr lang="en-US" dirty="0" smtClean="0">
                <a:solidFill>
                  <a:srgbClr val="1F497D"/>
                </a:solidFill>
              </a:rPr>
              <a:t>Dose Distribution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685800" y="3886200"/>
            <a:ext cx="36918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Revision for high flow dosing</a:t>
            </a:r>
            <a:endParaRPr lang="en-US" dirty="0"/>
          </a:p>
        </p:txBody>
      </p:sp>
      <p:pic>
        <p:nvPicPr>
          <p:cNvPr id="6" name="Picture 5" descr="Doser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821199"/>
            <a:ext cx="3606626" cy="480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0309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-23446"/>
            <a:ext cx="5257799" cy="680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10251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16555" y="149389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Scope of project	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82406"/>
            <a:ext cx="8229600" cy="4525963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ritical in inducing efficient flocculation.</a:t>
            </a:r>
          </a:p>
          <a:p>
            <a:r>
              <a:rPr lang="en-US" dirty="0" smtClean="0"/>
              <a:t>Dosage range: </a:t>
            </a:r>
            <a:r>
              <a:rPr lang="en-US" dirty="0" smtClean="0">
                <a:solidFill>
                  <a:schemeClr val="accent2"/>
                </a:solidFill>
              </a:rPr>
              <a:t>10-60 mg/</a:t>
            </a:r>
            <a:r>
              <a:rPr lang="en-US" dirty="0">
                <a:solidFill>
                  <a:schemeClr val="accent2"/>
                </a:solidFill>
              </a:rPr>
              <a:t>L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Proper portion of alum to influent </a:t>
            </a:r>
          </a:p>
          <a:p>
            <a:r>
              <a:rPr lang="en-US" dirty="0" smtClean="0"/>
              <a:t>Manually adjustable flow through a lateral pipe.</a:t>
            </a:r>
          </a:p>
          <a:p>
            <a:endParaRPr lang="en-US" dirty="0"/>
          </a:p>
        </p:txBody>
      </p:sp>
      <p:pic>
        <p:nvPicPr>
          <p:cNvPr id="6" name="Picture 5" descr="telesco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957" y="-179475"/>
            <a:ext cx="4210750" cy="421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606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100 HOLES of UNIFORMITY</a:t>
            </a:r>
            <a:endParaRPr lang="en-US" dirty="0">
              <a:solidFill>
                <a:srgbClr val="1F497D"/>
              </a:solidFill>
            </a:endParaRPr>
          </a:p>
        </p:txBody>
      </p:sp>
      <p:pic>
        <p:nvPicPr>
          <p:cNvPr id="4" name="Content Placeholder 3" descr="Doser1Dose Controller 100 Hol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69375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7704615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1" y="0"/>
            <a:ext cx="4385733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Machining…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 descr="Mill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608667" y="0"/>
            <a:ext cx="8229600" cy="4525963"/>
          </a:xfrm>
        </p:spPr>
      </p:pic>
      <p:pic>
        <p:nvPicPr>
          <p:cNvPr id="5" name="Picture 4" descr="Screen shot 2012-07-30 at 2.48.5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2357"/>
            <a:ext cx="9144000" cy="2845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6533" y="1273146"/>
            <a:ext cx="44365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Mill for precision </a:t>
            </a:r>
          </a:p>
          <a:p>
            <a:r>
              <a:rPr lang="en-US" sz="2200" dirty="0" smtClean="0"/>
              <a:t>(2mm spacing)</a:t>
            </a:r>
          </a:p>
          <a:p>
            <a:endParaRPr lang="en-US" sz="2200" dirty="0" smtClean="0"/>
          </a:p>
          <a:p>
            <a:r>
              <a:rPr lang="en-US" sz="2200" dirty="0" smtClean="0"/>
              <a:t>3/64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inch drill bit</a:t>
            </a:r>
          </a:p>
          <a:p>
            <a:endParaRPr lang="en-US" sz="2200" dirty="0" smtClean="0"/>
          </a:p>
          <a:p>
            <a:r>
              <a:rPr lang="en-US" sz="2200" dirty="0" smtClean="0"/>
              <a:t>Starter drill bit required </a:t>
            </a:r>
          </a:p>
          <a:p>
            <a:r>
              <a:rPr lang="en-US" sz="2200" dirty="0" smtClean="0"/>
              <a:t>to avoid </a:t>
            </a:r>
            <a:r>
              <a:rPr lang="en-US" sz="2200" dirty="0" err="1" smtClean="0"/>
              <a:t>wabble</a:t>
            </a:r>
            <a:endParaRPr lang="en-US" sz="2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898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F497D"/>
                </a:solidFill>
              </a:rPr>
              <a:t>With holes completed needed a way to adjust how many are open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073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IDEAS:</a:t>
            </a:r>
          </a:p>
          <a:p>
            <a:r>
              <a:rPr lang="en-US" dirty="0" smtClean="0"/>
              <a:t>PVC disks</a:t>
            </a:r>
          </a:p>
          <a:p>
            <a:r>
              <a:rPr lang="en-US" dirty="0" smtClean="0"/>
              <a:t>Tape PVC dowel</a:t>
            </a:r>
          </a:p>
          <a:p>
            <a:r>
              <a:rPr lang="en-US" dirty="0" smtClean="0"/>
              <a:t>Rubber gasket</a:t>
            </a:r>
          </a:p>
          <a:p>
            <a:r>
              <a:rPr lang="en-US" dirty="0" smtClean="0"/>
              <a:t>Lathe PVC rod to exact diameter</a:t>
            </a:r>
          </a:p>
          <a:p>
            <a:pPr>
              <a:buNone/>
            </a:pPr>
            <a:r>
              <a:rPr lang="en-US" dirty="0" smtClean="0">
                <a:solidFill>
                  <a:srgbClr val="C0504D"/>
                </a:solidFill>
              </a:rPr>
              <a:t>Obstacles:</a:t>
            </a:r>
          </a:p>
          <a:p>
            <a:r>
              <a:rPr lang="en-US" dirty="0" smtClean="0"/>
              <a:t>Non-uniform inner diameter</a:t>
            </a:r>
          </a:p>
          <a:p>
            <a:r>
              <a:rPr lang="en-US" dirty="0" smtClean="0"/>
              <a:t>Water tight seal needed</a:t>
            </a:r>
          </a:p>
          <a:p>
            <a:endParaRPr lang="en-US" dirty="0"/>
          </a:p>
        </p:txBody>
      </p:sp>
      <p:pic>
        <p:nvPicPr>
          <p:cNvPr id="4" name="Picture 3" descr="LightBul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394" y="1417638"/>
            <a:ext cx="2739406" cy="273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6335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PVC disks compressing rubber gasket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machining… realized it was not as easy to make really small plates.</a:t>
            </a:r>
          </a:p>
          <a:p>
            <a:r>
              <a:rPr lang="en-US" dirty="0" smtClean="0"/>
              <a:t>Moved on…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336" y="3571081"/>
            <a:ext cx="5054876" cy="301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694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Electrical Tape to correct diameter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Simple design – Use PVC </a:t>
            </a:r>
          </a:p>
          <a:p>
            <a:pPr>
              <a:buNone/>
            </a:pPr>
            <a:r>
              <a:rPr lang="en-US" dirty="0" smtClean="0"/>
              <a:t>rod and enlarge with tape </a:t>
            </a:r>
          </a:p>
          <a:p>
            <a:pPr>
              <a:buNone/>
            </a:pPr>
            <a:r>
              <a:rPr lang="en-US" dirty="0" smtClean="0"/>
              <a:t>to fit inner diameter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dirty="0" err="1" smtClean="0"/>
              <a:t>df</a:t>
            </a:r>
            <a:endParaRPr lang="en-US" dirty="0"/>
          </a:p>
        </p:txBody>
      </p:sp>
      <p:pic>
        <p:nvPicPr>
          <p:cNvPr id="5" name="Picture 4" descr="Doser2electrical tape configur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1" y="3632200"/>
            <a:ext cx="3606800" cy="2705100"/>
          </a:xfrm>
          <a:prstGeom prst="rect">
            <a:avLst/>
          </a:prstGeom>
        </p:spPr>
      </p:pic>
      <p:pic>
        <p:nvPicPr>
          <p:cNvPr id="6" name="Picture 5" descr="Doser3Etape and dose controller assembl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073" y="1417638"/>
            <a:ext cx="3381727" cy="2536295"/>
          </a:xfrm>
          <a:prstGeom prst="rect">
            <a:avLst/>
          </a:prstGeom>
        </p:spPr>
      </p:pic>
      <p:sp>
        <p:nvSpPr>
          <p:cNvPr id="8" name="Bent-Up Arrow 7"/>
          <p:cNvSpPr/>
          <p:nvPr/>
        </p:nvSpPr>
        <p:spPr>
          <a:xfrm>
            <a:off x="4385733" y="4267200"/>
            <a:ext cx="1219200" cy="101600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04933" y="4538133"/>
            <a:ext cx="377613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accent2"/>
                </a:solidFill>
              </a:rPr>
              <a:t>Ran into issues:</a:t>
            </a:r>
          </a:p>
          <a:p>
            <a:pPr>
              <a:buFont typeface="Arial"/>
              <a:buChar char="•"/>
            </a:pPr>
            <a:r>
              <a:rPr lang="en-US" sz="2500" dirty="0" smtClean="0"/>
              <a:t>Leaks through</a:t>
            </a:r>
          </a:p>
          <a:p>
            <a:pPr>
              <a:buFont typeface="Arial"/>
              <a:buChar char="•"/>
            </a:pPr>
            <a:r>
              <a:rPr lang="en-US" sz="2500" dirty="0" smtClean="0"/>
              <a:t>Tape is easily deformed</a:t>
            </a:r>
          </a:p>
          <a:p>
            <a:pPr>
              <a:buFont typeface="Arial"/>
              <a:buChar char="•"/>
            </a:pPr>
            <a:r>
              <a:rPr lang="en-US" sz="2500" dirty="0" smtClean="0"/>
              <a:t>Gets stuck / caught on holes</a:t>
            </a:r>
          </a:p>
        </p:txBody>
      </p:sp>
    </p:spTree>
    <p:extLst>
      <p:ext uri="{BB962C8B-B14F-4D97-AF65-F5344CB8AC3E}">
        <p14:creationId xmlns:p14="http://schemas.microsoft.com/office/powerpoint/2010/main" val="3863647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Washer Gasket Combination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 descr="Doser6WasherGaske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82452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3859</TotalTime>
  <Words>395</Words>
  <Application>Microsoft Office PowerPoint</Application>
  <PresentationFormat>On-screen Show (4:3)</PresentationFormat>
  <Paragraphs>82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1_AguaClara the road</vt:lpstr>
      <vt:lpstr>Fabrication</vt:lpstr>
      <vt:lpstr>PowerPoint Presentation</vt:lpstr>
      <vt:lpstr>Scope of project </vt:lpstr>
      <vt:lpstr>100 HOLES of UNIFORMITY</vt:lpstr>
      <vt:lpstr>Machining…</vt:lpstr>
      <vt:lpstr>With holes completed needed a way to adjust how many are open</vt:lpstr>
      <vt:lpstr>PVC disks compressing rubber gasket</vt:lpstr>
      <vt:lpstr>Electrical Tape to correct diameter</vt:lpstr>
      <vt:lpstr>Washer Gasket Combination</vt:lpstr>
      <vt:lpstr>Bolt Assembly</vt:lpstr>
      <vt:lpstr>Creating the Gasket</vt:lpstr>
      <vt:lpstr>Current Design</vt:lpstr>
      <vt:lpstr>Pipe Stub Valve</vt:lpstr>
      <vt:lpstr>Finished Valve</vt:lpstr>
      <vt:lpstr>Plate Valve</vt:lpstr>
      <vt:lpstr>Hydrometer</vt:lpstr>
      <vt:lpstr>Hydrometer</vt:lpstr>
      <vt:lpstr>Jet Reverser</vt:lpstr>
      <vt:lpstr>Jet Reverser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Harrison</cp:lastModifiedBy>
  <cp:revision>263</cp:revision>
  <dcterms:created xsi:type="dcterms:W3CDTF">2008-08-26T14:48:34Z</dcterms:created>
  <dcterms:modified xsi:type="dcterms:W3CDTF">2012-08-03T17:37:49Z</dcterms:modified>
</cp:coreProperties>
</file>