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22"/>
  </p:notesMasterIdLst>
  <p:handoutMasterIdLst>
    <p:handoutMasterId r:id="rId23"/>
  </p:handoutMasterIdLst>
  <p:sldIdLst>
    <p:sldId id="475" r:id="rId2"/>
    <p:sldId id="488" r:id="rId3"/>
    <p:sldId id="477" r:id="rId4"/>
    <p:sldId id="478" r:id="rId5"/>
    <p:sldId id="480" r:id="rId6"/>
    <p:sldId id="481" r:id="rId7"/>
    <p:sldId id="482" r:id="rId8"/>
    <p:sldId id="483" r:id="rId9"/>
    <p:sldId id="484" r:id="rId10"/>
    <p:sldId id="485" r:id="rId11"/>
    <p:sldId id="486" r:id="rId12"/>
    <p:sldId id="487" r:id="rId13"/>
    <p:sldId id="492" r:id="rId14"/>
    <p:sldId id="489" r:id="rId15"/>
    <p:sldId id="494" r:id="rId16"/>
    <p:sldId id="490" r:id="rId17"/>
    <p:sldId id="495" r:id="rId18"/>
    <p:sldId id="491" r:id="rId19"/>
    <p:sldId id="493" r:id="rId20"/>
    <p:sldId id="496" r:id="rId21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096" autoAdjust="0"/>
  </p:normalViewPr>
  <p:slideViewPr>
    <p:cSldViewPr>
      <p:cViewPr>
        <p:scale>
          <a:sx n="54" d="100"/>
          <a:sy n="54" d="100"/>
        </p:scale>
        <p:origin x="-1752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9" d="100"/>
          <a:sy n="79" d="100"/>
        </p:scale>
        <p:origin x="-1200" y="-78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86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4724400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r>
              <a:rPr lang="en-US" dirty="0" smtClean="0"/>
              <a:t>CEE 4540: Sustainable Municipal Drinking Water Treatment</a:t>
            </a:r>
          </a:p>
          <a:p>
            <a:r>
              <a:rPr lang="en-US" dirty="0" smtClean="0"/>
              <a:t>Monroe Weber-Shirk</a:t>
            </a:r>
            <a:endParaRPr lang="en-US" dirty="0"/>
          </a:p>
        </p:txBody>
      </p:sp>
      <p:sp>
        <p:nvSpPr>
          <p:cNvPr id="686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E5858FC7-A491-4C1D-BE15-441EB2A2CED3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5261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Arial" charset="0"/>
              </a:defRPr>
            </a:lvl1pPr>
          </a:lstStyle>
          <a:p>
            <a:fld id="{7913D7C8-1D10-4E5B-8A9B-B2BE7F2B76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816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13D7C8-1D10-4E5B-8A9B-B2BE7F2B7605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551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7171" name="Picture 3" descr="IMG_024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</p:spPr>
        </p:pic>
        <p:pic>
          <p:nvPicPr>
            <p:cNvPr id="7172" name="Picture 4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</p:spPr>
        </p:pic>
        <p:pic>
          <p:nvPicPr>
            <p:cNvPr id="7173" name="Picture 5" descr="IMG_0249"/>
            <p:cNvPicPr>
              <a:picLocks noChangeAspect="1" noChangeArrowheads="1"/>
            </p:cNvPicPr>
            <p:nvPr userDrawn="1"/>
          </p:nvPicPr>
          <p:blipFill>
            <a:blip r:embed="rId2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</p:spPr>
        </p:pic>
      </p:grp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029200"/>
            <a:ext cx="3962400" cy="11430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fld id="{35688495-61E6-4C43-9431-EA7C184628A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178" name="Rectangle 10"/>
          <p:cNvSpPr>
            <a:spLocks noGrp="1" noChangeArrowheads="1"/>
          </p:cNvSpPr>
          <p:nvPr>
            <p:ph type="ctrTitle" sz="quarter"/>
          </p:nvPr>
        </p:nvSpPr>
        <p:spPr>
          <a:xfrm>
            <a:off x="1371600" y="990600"/>
            <a:ext cx="7772400" cy="1470025"/>
          </a:xfrm>
          <a:ln w="9525"/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7179" name="Picture 11" descr="AguaClara Logo Lar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0"/>
            <a:ext cx="4191000" cy="109378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CECB2E-A233-43CF-B1E2-6433B9CB7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0A5AD3-08CC-4598-BE40-CD82AC38916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53CF1-E184-4C42-BF06-4252E09B865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9674A-2335-4D63-923F-889337434E6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5492B4-78F1-42E2-AFF8-75AECCA8D8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426DE9-936A-4892-B48E-BC5981E69B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B7A795-0F78-44F3-A0FC-134940021A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A8437-DF20-408E-9EC8-9AD0F83404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E97E3B-4BD4-4D27-AA52-CBAF8D6425B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E4635F-EEFC-45D6-A1A7-222B36D010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F5E825E6-5608-4DD7-9AF8-76D49B509DE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ndar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5638800"/>
            <a:ext cx="7162800" cy="1219200"/>
          </a:xfrm>
        </p:spPr>
        <p:txBody>
          <a:bodyPr/>
          <a:lstStyle/>
          <a:p>
            <a:r>
              <a:rPr lang="en-US" dirty="0" smtClean="0"/>
              <a:t>Harrison Gill, </a:t>
            </a:r>
            <a:r>
              <a:rPr lang="en-US" dirty="0" smtClean="0"/>
              <a:t>Julie Silva, Michael Walsh</a:t>
            </a:r>
          </a:p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Fabrication</a:t>
            </a:r>
            <a:endParaRPr lang="en-US" dirty="0"/>
          </a:p>
        </p:txBody>
      </p:sp>
      <p:pic>
        <p:nvPicPr>
          <p:cNvPr id="5" name="Picture 6" descr="a"/>
          <p:cNvPicPr>
            <a:picLocks noChangeAspect="1" noChangeArrowheads="1"/>
          </p:cNvPicPr>
          <p:nvPr/>
        </p:nvPicPr>
        <p:blipFill>
          <a:blip r:embed="rId2" cstate="print"/>
          <a:srcRect r="4546"/>
          <a:stretch>
            <a:fillRect/>
          </a:stretch>
        </p:blipFill>
        <p:spPr bwMode="auto">
          <a:xfrm>
            <a:off x="0" y="6300788"/>
            <a:ext cx="1981200" cy="55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1F497D"/>
                </a:solidFill>
              </a:rPr>
              <a:t>Bolt Assembly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Washers replace PVC disks with ease</a:t>
            </a:r>
          </a:p>
          <a:p>
            <a:r>
              <a:rPr lang="en-US" dirty="0" smtClean="0"/>
              <a:t>Bolt conveniently tightens assembly into rod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877080"/>
            <a:ext cx="8229600" cy="3249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7564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1F497D"/>
                </a:solidFill>
              </a:rPr>
              <a:t>Creating the Gasket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Lathe PVC pipe of same inner diameter into “cookie cutter”</a:t>
            </a:r>
          </a:p>
          <a:p>
            <a:r>
              <a:rPr lang="en-US" dirty="0" smtClean="0"/>
              <a:t>Apply pressure/spin into sheet rubber to create cut.</a:t>
            </a:r>
          </a:p>
          <a:p>
            <a:r>
              <a:rPr lang="en-US" dirty="0" smtClean="0"/>
              <a:t>Cut out inner hole</a:t>
            </a:r>
          </a:p>
          <a:p>
            <a:pPr>
              <a:buNone/>
            </a:pPr>
            <a:r>
              <a:rPr lang="en-US" dirty="0" smtClean="0"/>
              <a:t>    to quarter inch </a:t>
            </a:r>
          </a:p>
          <a:p>
            <a:pPr>
              <a:buNone/>
            </a:pPr>
            <a:r>
              <a:rPr lang="en-US" dirty="0" smtClean="0"/>
              <a:t>    for bolt </a:t>
            </a:r>
          </a:p>
        </p:txBody>
      </p:sp>
      <p:pic>
        <p:nvPicPr>
          <p:cNvPr id="4" name="Picture 3" descr="Cookie Cutter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2355" y="3420533"/>
            <a:ext cx="4109156" cy="308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2974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Current Design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dirty="0" smtClean="0">
                <a:solidFill>
                  <a:schemeClr val="accent2"/>
                </a:solidFill>
              </a:rPr>
              <a:t>Rubber </a:t>
            </a:r>
            <a:r>
              <a:rPr lang="en-US" dirty="0">
                <a:solidFill>
                  <a:schemeClr val="accent2"/>
                </a:solidFill>
              </a:rPr>
              <a:t>g</a:t>
            </a:r>
            <a:r>
              <a:rPr lang="en-US" dirty="0" smtClean="0">
                <a:solidFill>
                  <a:schemeClr val="accent2"/>
                </a:solidFill>
              </a:rPr>
              <a:t>asket and washers on PVC rod.</a:t>
            </a:r>
          </a:p>
          <a:p>
            <a:r>
              <a:rPr lang="en-US" dirty="0" smtClean="0"/>
              <a:t>Essentially air tight</a:t>
            </a:r>
          </a:p>
          <a:p>
            <a:r>
              <a:rPr lang="en-US" dirty="0" smtClean="0"/>
              <a:t>Easy to assemble</a:t>
            </a:r>
          </a:p>
          <a:p>
            <a:r>
              <a:rPr lang="en-US" dirty="0" smtClean="0"/>
              <a:t>Toughest machining: </a:t>
            </a:r>
          </a:p>
          <a:p>
            <a:pPr lvl="1"/>
            <a:r>
              <a:rPr lang="en-US" dirty="0" smtClean="0"/>
              <a:t>Requires tapping PVC rod with 1/4</a:t>
            </a:r>
            <a:r>
              <a:rPr lang="en-US" baseline="30000" dirty="0" smtClean="0"/>
              <a:t>th</a:t>
            </a:r>
            <a:r>
              <a:rPr lang="en-US" dirty="0" smtClean="0"/>
              <a:t> – 20 thread</a:t>
            </a:r>
          </a:p>
          <a:p>
            <a:r>
              <a:rPr lang="en-US" dirty="0" smtClean="0"/>
              <a:t>Possibility of doubling gasket width for extra seal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Still a work in progress!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64625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Pipe Stub Valve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2133600"/>
            <a:ext cx="4505508" cy="3822522"/>
          </a:xfrm>
        </p:spPr>
      </p:pic>
      <p:sp>
        <p:nvSpPr>
          <p:cNvPr id="5" name="TextBox 4"/>
          <p:cNvSpPr txBox="1"/>
          <p:nvPr/>
        </p:nvSpPr>
        <p:spPr>
          <a:xfrm>
            <a:off x="5029200" y="3352800"/>
            <a:ext cx="381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Pipe stub valves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34350495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Finished Valve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final designs incorporates elements from the flat plate design and pipe stub design.</a:t>
            </a:r>
          </a:p>
          <a:p>
            <a:pPr lvl="1"/>
            <a:r>
              <a:rPr lang="en-US" dirty="0" smtClean="0"/>
              <a:t>Includes a very short pipe stub to guide the valve</a:t>
            </a:r>
          </a:p>
          <a:p>
            <a:pPr lvl="1"/>
            <a:r>
              <a:rPr lang="en-US" dirty="0" smtClean="0"/>
              <a:t>Flat plate and gasket assembly to seal on the coupling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540121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Plate Valve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524000"/>
            <a:ext cx="7238999" cy="5334000"/>
          </a:xfrm>
        </p:spPr>
      </p:pic>
    </p:spTree>
    <p:extLst>
      <p:ext uri="{BB962C8B-B14F-4D97-AF65-F5344CB8AC3E}">
        <p14:creationId xmlns:p14="http://schemas.microsoft.com/office/powerpoint/2010/main" val="3183161155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Hydrometer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Hydrometer </a:t>
            </a:r>
            <a:r>
              <a:rPr lang="en-US" sz="2800" dirty="0"/>
              <a:t>Fabrication </a:t>
            </a:r>
            <a:r>
              <a:rPr lang="en-US" sz="2800" dirty="0" smtClean="0"/>
              <a:t>Method</a:t>
            </a:r>
          </a:p>
          <a:p>
            <a:r>
              <a:rPr lang="en-US" sz="2800" dirty="0" smtClean="0"/>
              <a:t>Find </a:t>
            </a:r>
            <a:r>
              <a:rPr lang="en-US" sz="2800" dirty="0"/>
              <a:t>a container that will be </a:t>
            </a:r>
            <a:r>
              <a:rPr lang="en-US" sz="2800" dirty="0" err="1"/>
              <a:t>bouyant</a:t>
            </a:r>
            <a:r>
              <a:rPr lang="en-US" sz="2800" dirty="0"/>
              <a:t> even supporting weight</a:t>
            </a:r>
            <a:r>
              <a:rPr lang="en-US" sz="2800" dirty="0" smtClean="0"/>
              <a:t>.</a:t>
            </a:r>
            <a:endParaRPr lang="en-US" sz="2800" dirty="0"/>
          </a:p>
          <a:p>
            <a:r>
              <a:rPr lang="en-US" sz="2800" dirty="0" smtClean="0"/>
              <a:t>Attach </a:t>
            </a:r>
            <a:r>
              <a:rPr lang="en-US" sz="2800" dirty="0"/>
              <a:t>a thin rod to the cap, make watertight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Create </a:t>
            </a:r>
            <a:r>
              <a:rPr lang="en-US" sz="2800" dirty="0"/>
              <a:t>a solution with a 1.0114 specific </a:t>
            </a:r>
            <a:r>
              <a:rPr lang="en-US" sz="2800" dirty="0" smtClean="0"/>
              <a:t>gravity.</a:t>
            </a:r>
          </a:p>
          <a:p>
            <a:r>
              <a:rPr lang="en-US" sz="2800" dirty="0" smtClean="0"/>
              <a:t>Add </a:t>
            </a:r>
            <a:r>
              <a:rPr lang="en-US" sz="2800" dirty="0"/>
              <a:t>weights until the container/"chamber" is </a:t>
            </a:r>
            <a:r>
              <a:rPr lang="en-US" sz="2800" dirty="0" smtClean="0"/>
              <a:t>submerged.</a:t>
            </a:r>
          </a:p>
          <a:p>
            <a:r>
              <a:rPr lang="en-US" sz="2800" dirty="0" smtClean="0"/>
              <a:t>Mark </a:t>
            </a:r>
            <a:r>
              <a:rPr lang="en-US" sz="2800" dirty="0"/>
              <a:t>this line on the rod.  This is optimal concentration.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08127032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Hydrometer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8010896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 Reverser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 designs use a drain channel and cover</a:t>
            </a:r>
          </a:p>
          <a:p>
            <a:r>
              <a:rPr lang="en-US" dirty="0" smtClean="0"/>
              <a:t>Moving to a drain pipe which allows jet reverser to be integrated with the drain system</a:t>
            </a:r>
          </a:p>
          <a:p>
            <a:r>
              <a:rPr lang="en-US" dirty="0" smtClean="0"/>
              <a:t>Methods to connect the jet reverser to the drain pipe.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581665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Jet Reverser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3532981579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0" y="4186"/>
            <a:ext cx="9144000" cy="1443614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latin typeface="Candara" pitchFamily="34" charset="0"/>
              </a:defRPr>
            </a:lvl9pPr>
          </a:lstStyle>
          <a:p>
            <a:r>
              <a:rPr lang="en-US" dirty="0" smtClean="0">
                <a:solidFill>
                  <a:srgbClr val="1F497D"/>
                </a:solidFill>
              </a:rPr>
              <a:t>Alum </a:t>
            </a:r>
            <a:br>
              <a:rPr lang="en-US" dirty="0" smtClean="0">
                <a:solidFill>
                  <a:srgbClr val="1F497D"/>
                </a:solidFill>
              </a:rPr>
            </a:br>
            <a:r>
              <a:rPr lang="en-US" dirty="0" smtClean="0">
                <a:solidFill>
                  <a:srgbClr val="1F497D"/>
                </a:solidFill>
              </a:rPr>
              <a:t>Dose Distribution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 bwMode="auto">
          <a:xfrm>
            <a:off x="685800" y="3886200"/>
            <a:ext cx="3691887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Ø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US" dirty="0" smtClean="0"/>
              <a:t>Revision for high flow dosing</a:t>
            </a:r>
            <a:endParaRPr lang="en-US" dirty="0"/>
          </a:p>
        </p:txBody>
      </p:sp>
      <p:pic>
        <p:nvPicPr>
          <p:cNvPr id="6" name="Picture 5" descr="Doser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0" y="1821199"/>
            <a:ext cx="3606626" cy="480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403095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-23446"/>
            <a:ext cx="5257799" cy="6808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7102514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116555" y="1493896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Scope of project	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82406"/>
            <a:ext cx="8229600" cy="4525963"/>
          </a:xfrm>
        </p:spPr>
        <p:txBody>
          <a:bodyPr/>
          <a:lstStyle/>
          <a:p>
            <a:r>
              <a:rPr lang="en-US" dirty="0"/>
              <a:t>C</a:t>
            </a:r>
            <a:r>
              <a:rPr lang="en-US" dirty="0" smtClean="0"/>
              <a:t>ritical in inducing efficient flocculation.</a:t>
            </a:r>
          </a:p>
          <a:p>
            <a:r>
              <a:rPr lang="en-US" dirty="0" smtClean="0"/>
              <a:t>Dosage range: </a:t>
            </a:r>
            <a:r>
              <a:rPr lang="en-US" dirty="0" smtClean="0">
                <a:solidFill>
                  <a:schemeClr val="accent2"/>
                </a:solidFill>
              </a:rPr>
              <a:t>10-60 mg/</a:t>
            </a:r>
            <a:r>
              <a:rPr lang="en-US" dirty="0">
                <a:solidFill>
                  <a:schemeClr val="accent2"/>
                </a:solidFill>
              </a:rPr>
              <a:t>L</a:t>
            </a:r>
            <a:endParaRPr lang="en-US" dirty="0" smtClean="0">
              <a:solidFill>
                <a:schemeClr val="accent2"/>
              </a:solidFill>
            </a:endParaRPr>
          </a:p>
          <a:p>
            <a:r>
              <a:rPr lang="en-US" dirty="0" smtClean="0"/>
              <a:t>Proper portion of alum to influent </a:t>
            </a:r>
          </a:p>
          <a:p>
            <a:r>
              <a:rPr lang="en-US" dirty="0" smtClean="0"/>
              <a:t>Manually adjustable flow through a lateral pipe.</a:t>
            </a:r>
          </a:p>
          <a:p>
            <a:endParaRPr lang="en-US" dirty="0"/>
          </a:p>
        </p:txBody>
      </p:sp>
      <p:pic>
        <p:nvPicPr>
          <p:cNvPr id="6" name="Picture 5" descr="telesco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6957" y="-179475"/>
            <a:ext cx="4210750" cy="421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7606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1F497D"/>
                </a:solidFill>
              </a:rPr>
              <a:t>100 HOLES of UNIFORMITY</a:t>
            </a:r>
            <a:endParaRPr lang="en-US" dirty="0">
              <a:solidFill>
                <a:srgbClr val="1F497D"/>
              </a:solidFill>
            </a:endParaRPr>
          </a:p>
        </p:txBody>
      </p:sp>
      <p:pic>
        <p:nvPicPr>
          <p:cNvPr id="4" name="Content Placeholder 3" descr="Doser1Dose Controller 100 Holes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>
          <a:xfrm>
            <a:off x="457200" y="1693753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37704615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1" y="0"/>
            <a:ext cx="4385733" cy="1143000"/>
          </a:xfrm>
        </p:spPr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Machining…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4" name="Content Placeholder 3" descr="Mill.jpe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>
          <a:xfrm>
            <a:off x="-1608667" y="0"/>
            <a:ext cx="8229600" cy="4525963"/>
          </a:xfrm>
        </p:spPr>
      </p:pic>
      <p:pic>
        <p:nvPicPr>
          <p:cNvPr id="5" name="Picture 4" descr="Screen shot 2012-07-30 at 2.48.50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012357"/>
            <a:ext cx="9144000" cy="284564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06533" y="1273146"/>
            <a:ext cx="4436534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 smtClean="0"/>
              <a:t>Mill for precision </a:t>
            </a:r>
          </a:p>
          <a:p>
            <a:r>
              <a:rPr lang="en-US" sz="2200" dirty="0" smtClean="0"/>
              <a:t>(2mm spacing)</a:t>
            </a:r>
          </a:p>
          <a:p>
            <a:endParaRPr lang="en-US" sz="2200" dirty="0" smtClean="0"/>
          </a:p>
          <a:p>
            <a:r>
              <a:rPr lang="en-US" sz="2200" dirty="0" smtClean="0"/>
              <a:t>3/64</a:t>
            </a:r>
            <a:r>
              <a:rPr lang="en-US" sz="2200" baseline="30000" dirty="0" smtClean="0"/>
              <a:t>th</a:t>
            </a:r>
            <a:r>
              <a:rPr lang="en-US" sz="2200" dirty="0" smtClean="0"/>
              <a:t> inch drill bit</a:t>
            </a:r>
          </a:p>
          <a:p>
            <a:endParaRPr lang="en-US" sz="2200" dirty="0" smtClean="0"/>
          </a:p>
          <a:p>
            <a:r>
              <a:rPr lang="en-US" sz="2200" dirty="0" smtClean="0"/>
              <a:t>Starter drill bit required </a:t>
            </a:r>
          </a:p>
          <a:p>
            <a:r>
              <a:rPr lang="en-US" sz="2200" dirty="0" smtClean="0"/>
              <a:t>to avoid </a:t>
            </a:r>
            <a:r>
              <a:rPr lang="en-US" sz="2200" dirty="0" err="1" smtClean="0"/>
              <a:t>wabble</a:t>
            </a:r>
            <a:endParaRPr lang="en-US" sz="22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89827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1F497D"/>
                </a:solidFill>
              </a:rPr>
              <a:t>With holes completed needed a way to adjust how many are open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0733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chemeClr val="accent2"/>
                </a:solidFill>
              </a:rPr>
              <a:t>IDEAS:</a:t>
            </a:r>
          </a:p>
          <a:p>
            <a:r>
              <a:rPr lang="en-US" dirty="0" smtClean="0"/>
              <a:t>PVC disks</a:t>
            </a:r>
          </a:p>
          <a:p>
            <a:r>
              <a:rPr lang="en-US" dirty="0" smtClean="0"/>
              <a:t>Tape PVC dowel</a:t>
            </a:r>
          </a:p>
          <a:p>
            <a:r>
              <a:rPr lang="en-US" dirty="0" smtClean="0"/>
              <a:t>Rubber gasket</a:t>
            </a:r>
          </a:p>
          <a:p>
            <a:r>
              <a:rPr lang="en-US" dirty="0" smtClean="0"/>
              <a:t>Lathe PVC rod to exact diameter</a:t>
            </a:r>
          </a:p>
          <a:p>
            <a:pPr>
              <a:buNone/>
            </a:pPr>
            <a:r>
              <a:rPr lang="en-US" dirty="0" smtClean="0">
                <a:solidFill>
                  <a:srgbClr val="C0504D"/>
                </a:solidFill>
              </a:rPr>
              <a:t>Obstacles:</a:t>
            </a:r>
          </a:p>
          <a:p>
            <a:r>
              <a:rPr lang="en-US" dirty="0" smtClean="0"/>
              <a:t>Non-uniform inner diameter</a:t>
            </a:r>
          </a:p>
          <a:p>
            <a:r>
              <a:rPr lang="en-US" dirty="0" smtClean="0"/>
              <a:t>Water tight seal needed</a:t>
            </a:r>
          </a:p>
          <a:p>
            <a:endParaRPr lang="en-US" dirty="0"/>
          </a:p>
        </p:txBody>
      </p:sp>
      <p:pic>
        <p:nvPicPr>
          <p:cNvPr id="4" name="Picture 3" descr="LightBulb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7394" y="1417638"/>
            <a:ext cx="2739406" cy="273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6335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2"/>
                </a:solidFill>
              </a:rPr>
              <a:t>PVC disks compressing rubber gasket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Started machining… realized it was not as easy to make really small plates.</a:t>
            </a:r>
          </a:p>
          <a:p>
            <a:r>
              <a:rPr lang="en-US" dirty="0" smtClean="0"/>
              <a:t>Moved on…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7336" y="3571081"/>
            <a:ext cx="5054876" cy="301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694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1F497D"/>
                </a:solidFill>
              </a:rPr>
              <a:t>Electrical Tape to correct diameter</a:t>
            </a:r>
            <a:endParaRPr lang="en-US" dirty="0">
              <a:solidFill>
                <a:srgbClr val="1F497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Simple design – Use PVC </a:t>
            </a:r>
          </a:p>
          <a:p>
            <a:pPr>
              <a:buNone/>
            </a:pPr>
            <a:r>
              <a:rPr lang="en-US" dirty="0" smtClean="0"/>
              <a:t>rod and enlarge with tape </a:t>
            </a:r>
          </a:p>
          <a:p>
            <a:pPr>
              <a:buNone/>
            </a:pPr>
            <a:r>
              <a:rPr lang="en-US" dirty="0" smtClean="0"/>
              <a:t>to fit inner diameter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		</a:t>
            </a:r>
          </a:p>
          <a:p>
            <a:pPr>
              <a:buNone/>
            </a:pPr>
            <a:r>
              <a:rPr lang="en-US" dirty="0" smtClean="0"/>
              <a:t>                           </a:t>
            </a:r>
            <a:r>
              <a:rPr lang="en-US" dirty="0" err="1" smtClean="0"/>
              <a:t>df</a:t>
            </a:r>
            <a:endParaRPr lang="en-US" dirty="0"/>
          </a:p>
        </p:txBody>
      </p:sp>
      <p:pic>
        <p:nvPicPr>
          <p:cNvPr id="5" name="Picture 4" descr="Doser2electrical tape configurati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1" y="3632200"/>
            <a:ext cx="3606800" cy="2705100"/>
          </a:xfrm>
          <a:prstGeom prst="rect">
            <a:avLst/>
          </a:prstGeom>
        </p:spPr>
      </p:pic>
      <p:pic>
        <p:nvPicPr>
          <p:cNvPr id="6" name="Picture 5" descr="Doser3Etape and dose controller assembl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073" y="1417638"/>
            <a:ext cx="3381727" cy="2536295"/>
          </a:xfrm>
          <a:prstGeom prst="rect">
            <a:avLst/>
          </a:prstGeom>
        </p:spPr>
      </p:pic>
      <p:sp>
        <p:nvSpPr>
          <p:cNvPr id="8" name="Bent-Up Arrow 7"/>
          <p:cNvSpPr/>
          <p:nvPr/>
        </p:nvSpPr>
        <p:spPr>
          <a:xfrm>
            <a:off x="4385733" y="4267200"/>
            <a:ext cx="1219200" cy="1016000"/>
          </a:xfrm>
          <a:prstGeom prst="bent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604933" y="4538133"/>
            <a:ext cx="377613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solidFill>
                  <a:schemeClr val="accent2"/>
                </a:solidFill>
              </a:rPr>
              <a:t>Ran into issues:</a:t>
            </a:r>
          </a:p>
          <a:p>
            <a:pPr>
              <a:buFont typeface="Arial"/>
              <a:buChar char="•"/>
            </a:pPr>
            <a:r>
              <a:rPr lang="en-US" sz="2500" dirty="0" smtClean="0"/>
              <a:t>Leaks through</a:t>
            </a:r>
          </a:p>
          <a:p>
            <a:pPr>
              <a:buFont typeface="Arial"/>
              <a:buChar char="•"/>
            </a:pPr>
            <a:r>
              <a:rPr lang="en-US" sz="2500" dirty="0" smtClean="0"/>
              <a:t>Tape is easily deformed</a:t>
            </a:r>
          </a:p>
          <a:p>
            <a:pPr>
              <a:buFont typeface="Arial"/>
              <a:buChar char="•"/>
            </a:pPr>
            <a:r>
              <a:rPr lang="en-US" sz="2500" dirty="0" smtClean="0"/>
              <a:t>Gets stuck / caught on holes</a:t>
            </a:r>
          </a:p>
        </p:txBody>
      </p:sp>
    </p:spTree>
    <p:extLst>
      <p:ext uri="{BB962C8B-B14F-4D97-AF65-F5344CB8AC3E}">
        <p14:creationId xmlns:p14="http://schemas.microsoft.com/office/powerpoint/2010/main" val="38636471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2"/>
                </a:solidFill>
              </a:rPr>
              <a:t>Washer Gasket Combination</a:t>
            </a: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4" name="Content Placeholder 3" descr="Doser6WasherGasket.jpg"/>
          <p:cNvPicPr>
            <a:picLocks noGrp="1" noChangeAspect="1"/>
          </p:cNvPicPr>
          <p:nvPr>
            <p:ph idx="1"/>
          </p:nvPr>
        </p:nvPicPr>
        <p:blipFill>
          <a:blip r:embed="rId2"/>
          <a:srcRect l="-18187" r="-18187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282452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 the road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AguaClara the road">
      <a:majorFont>
        <a:latin typeface="Candara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lg" len="med"/>
          <a:tailEnd type="none" w="lg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entury Gothic" pitchFamily="34" charset="0"/>
            <a:cs typeface="Arial" charset="0"/>
          </a:defRPr>
        </a:defPPr>
      </a:lstStyle>
    </a:lnDef>
  </a:objectDefaults>
  <a:extraClrSchemeLst>
    <a:extraClrScheme>
      <a:clrScheme name="1_AguaClara the roa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the road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AguaClara the road</Template>
  <TotalTime>3859</TotalTime>
  <Words>395</Words>
  <Application>Microsoft Office PowerPoint</Application>
  <PresentationFormat>On-screen Show (4:3)</PresentationFormat>
  <Paragraphs>82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1_AguaClara the road</vt:lpstr>
      <vt:lpstr>Fabrication</vt:lpstr>
      <vt:lpstr>PowerPoint Presentation</vt:lpstr>
      <vt:lpstr>Scope of project </vt:lpstr>
      <vt:lpstr>100 HOLES of UNIFORMITY</vt:lpstr>
      <vt:lpstr>Machining…</vt:lpstr>
      <vt:lpstr>With holes completed needed a way to adjust how many are open</vt:lpstr>
      <vt:lpstr>PVC disks compressing rubber gasket</vt:lpstr>
      <vt:lpstr>Electrical Tape to correct diameter</vt:lpstr>
      <vt:lpstr>Washer Gasket Combination</vt:lpstr>
      <vt:lpstr>Bolt Assembly</vt:lpstr>
      <vt:lpstr>Creating the Gasket</vt:lpstr>
      <vt:lpstr>Current Design</vt:lpstr>
      <vt:lpstr>Pipe Stub Valve</vt:lpstr>
      <vt:lpstr>Finished Valve</vt:lpstr>
      <vt:lpstr>Plate Valve</vt:lpstr>
      <vt:lpstr>Hydrometer</vt:lpstr>
      <vt:lpstr>Hydrometer</vt:lpstr>
      <vt:lpstr>Jet Reverser</vt:lpstr>
      <vt:lpstr>Jet Reverser</vt:lpstr>
      <vt:lpstr>PowerPoint Presentation</vt:lpstr>
    </vt:vector>
  </TitlesOfParts>
  <Company>Cornell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CEE 4540: Sustainable Small-Scale Water Supplies</dc:title>
  <dc:creator>Monroe Weber-Shirk</dc:creator>
  <cp:lastModifiedBy>Harrison</cp:lastModifiedBy>
  <cp:revision>263</cp:revision>
  <dcterms:created xsi:type="dcterms:W3CDTF">2008-08-26T14:48:34Z</dcterms:created>
  <dcterms:modified xsi:type="dcterms:W3CDTF">2012-08-03T17:37:49Z</dcterms:modified>
</cp:coreProperties>
</file>