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wmv" ContentType="video/x-ms-wm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4660"/>
  </p:normalViewPr>
  <p:slideViewPr>
    <p:cSldViewPr>
      <p:cViewPr>
        <p:scale>
          <a:sx n="60" d="100"/>
          <a:sy n="60" d="100"/>
        </p:scale>
        <p:origin x="-155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F0B45-E82D-469E-A1D2-09B71714106F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453E3-CBE0-4CE8-9075-0D2E03E5A6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483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453E3-CBE0-4CE8-9075-0D2E03E5A60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69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 descr="AguaClara Logo 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01706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64066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5528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321519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573615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404062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10994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78996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930276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205347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581827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fld id="{C5EA87DF-7CE8-4BD5-AAF6-8CD8CBA2A6B1}" type="datetimeFigureOut">
              <a:rPr lang="en-US" smtClean="0"/>
              <a:pPr/>
              <a:t>7/18/2011</a:t>
            </a:fld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ndara" pitchFamily="34" charset="0"/>
              </a:defRPr>
            </a:lvl1pPr>
          </a:lstStyle>
          <a:p>
            <a:fld id="{F7831C5B-0B2D-4F7D-A01C-080CBB9CF5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800">
          <a:solidFill>
            <a:schemeClr val="tx1"/>
          </a:solidFill>
          <a:latin typeface="+mn-lt"/>
          <a:ea typeface="ＭＳ Ｐゴシック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400">
          <a:solidFill>
            <a:schemeClr val="tx1"/>
          </a:solidFill>
          <a:latin typeface="+mn-lt"/>
          <a:ea typeface="ＭＳ Ｐゴシック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000">
          <a:solidFill>
            <a:schemeClr val="tx1"/>
          </a:solidFill>
          <a:latin typeface="+mn-lt"/>
          <a:ea typeface="ＭＳ Ｐゴシック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000">
          <a:solidFill>
            <a:schemeClr val="tx1"/>
          </a:solidFill>
          <a:latin typeface="+mn-lt"/>
          <a:ea typeface="ＭＳ Ｐゴシック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1.wmv"/><Relationship Id="rId5" Type="http://schemas.openxmlformats.org/officeDocument/2006/relationships/image" Target="../media/image13.png"/><Relationship Id="rId4" Type="http://schemas.microsoft.com/office/2007/relationships/media" Target="../media/media1.wm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5486400"/>
            <a:ext cx="3962400" cy="1143000"/>
          </a:xfrm>
        </p:spPr>
        <p:txBody>
          <a:bodyPr/>
          <a:lstStyle/>
          <a:p>
            <a:r>
              <a:rPr lang="en-US" dirty="0" smtClean="0"/>
              <a:t>Juan Saavedra</a:t>
            </a:r>
          </a:p>
          <a:p>
            <a:r>
              <a:rPr lang="en-US" dirty="0" err="1" smtClean="0"/>
              <a:t>Guo</a:t>
            </a:r>
            <a:r>
              <a:rPr lang="en-US" dirty="0" smtClean="0"/>
              <a:t> </a:t>
            </a:r>
            <a:r>
              <a:rPr lang="en-US" dirty="0" err="1" smtClean="0"/>
              <a:t>Jie</a:t>
            </a:r>
            <a:r>
              <a:rPr lang="en-US" dirty="0" smtClean="0"/>
              <a:t> Chin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819400" y="914400"/>
            <a:ext cx="5867400" cy="1470025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Fabrication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58526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Lenox Speed-Slot Hole Saw</a:t>
            </a:r>
          </a:p>
          <a:p>
            <a:pPr lvl="1"/>
            <a:r>
              <a:rPr lang="en-US" sz="3000" dirty="0" smtClean="0"/>
              <a:t>Designed to facilitate removal of hole plugs</a:t>
            </a:r>
          </a:p>
          <a:p>
            <a:pPr lvl="1"/>
            <a:r>
              <a:rPr lang="en-US" sz="3000" dirty="0" smtClean="0"/>
              <a:t>Uses a step system much like our tool to provide multiple lever points</a:t>
            </a:r>
            <a:endParaRPr lang="en-U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74729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598" y="3962399"/>
            <a:ext cx="2663059" cy="266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21523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pic>
        <p:nvPicPr>
          <p:cNvPr id="3" name="My Movie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790700"/>
            <a:ext cx="6248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29578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Advantages</a:t>
            </a:r>
          </a:p>
          <a:p>
            <a:pPr lvl="1"/>
            <a:r>
              <a:rPr lang="en-US" dirty="0" smtClean="0"/>
              <a:t>Worked effectively and more efficiently</a:t>
            </a:r>
          </a:p>
          <a:p>
            <a:pPr lvl="1"/>
            <a:r>
              <a:rPr lang="en-US" dirty="0" smtClean="0"/>
              <a:t>Not much more expensive  ($10-15 more)</a:t>
            </a:r>
          </a:p>
          <a:p>
            <a:pPr lvl="1"/>
            <a:endParaRPr lang="en-US" dirty="0" smtClean="0"/>
          </a:p>
          <a:p>
            <a:r>
              <a:rPr lang="en-US" sz="3000" dirty="0" smtClean="0"/>
              <a:t>Disadvantages</a:t>
            </a:r>
          </a:p>
          <a:p>
            <a:pPr lvl="1"/>
            <a:r>
              <a:rPr lang="en-US" dirty="0" smtClean="0"/>
              <a:t>Very specialized &amp; hard to find</a:t>
            </a:r>
            <a:endParaRPr lang="en-US" dirty="0"/>
          </a:p>
        </p:txBody>
      </p:sp>
      <p:pic>
        <p:nvPicPr>
          <p:cNvPr id="1026" name="Picture 2" descr="C:\Users\Juan\Documents\AguaClara\Summer 2011\Second Draft\IMG_0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940" y="3505200"/>
            <a:ext cx="222096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15413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Current issue</a:t>
            </a:r>
          </a:p>
          <a:p>
            <a:pPr lvl="1"/>
            <a:r>
              <a:rPr lang="en-US" sz="3000" dirty="0" smtClean="0"/>
              <a:t>Difficult to align and drill holes efficiently</a:t>
            </a:r>
          </a:p>
          <a:p>
            <a:pPr lvl="1"/>
            <a:r>
              <a:rPr lang="en-US" sz="3000" dirty="0" smtClean="0"/>
              <a:t>Previous year’s team proposed using a jig to align and stack plates</a:t>
            </a:r>
          </a:p>
          <a:p>
            <a:pPr marL="393192" lvl="1" indent="0">
              <a:buNone/>
            </a:pPr>
            <a:endParaRPr lang="en-US" sz="3000" dirty="0" smtClean="0"/>
          </a:p>
          <a:p>
            <a:r>
              <a:rPr lang="en-US" sz="3000" dirty="0" smtClean="0"/>
              <a:t>Our idea is to manufacture a jig that ensures a 2cm spacing between plates</a:t>
            </a:r>
          </a:p>
          <a:p>
            <a:r>
              <a:rPr lang="en-US" sz="3000" dirty="0" smtClean="0"/>
              <a:t>Need to know height difference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321171624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Since angle of inclination is 60 degrees, a height difference of 1.15cm gives 2cm separation between plates</a:t>
            </a:r>
            <a:endParaRPr lang="en-US" sz="3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00400"/>
            <a:ext cx="4279995" cy="338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091308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Built using seven 1.15cm long strips of successively layered lamina </a:t>
            </a:r>
          </a:p>
          <a:p>
            <a:endParaRPr lang="en-US" dirty="0"/>
          </a:p>
        </p:txBody>
      </p:sp>
      <p:pic>
        <p:nvPicPr>
          <p:cNvPr id="2051" name="Picture 3" descr="C:\Users\Juan\Documents\AguaClara\Summer 2011\j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0297" y="3276600"/>
            <a:ext cx="6734503" cy="287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598849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</a:p>
          <a:p>
            <a:pPr lvl="1"/>
            <a:r>
              <a:rPr lang="en-US" sz="3000" dirty="0" smtClean="0"/>
              <a:t>Evaluate the efficiency of the jig by constructing an entire plate module</a:t>
            </a:r>
          </a:p>
          <a:p>
            <a:pPr lvl="1"/>
            <a:r>
              <a:rPr lang="en-US" sz="3000" dirty="0" smtClean="0"/>
              <a:t>Extend the jig so it is able to handle more plates at a time for larger modules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5172546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42017"/>
            <a:ext cx="9144000" cy="517396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Extend battery life of cordless drill used on site</a:t>
            </a:r>
          </a:p>
          <a:p>
            <a:r>
              <a:rPr lang="en-US" sz="2800" dirty="0" smtClean="0"/>
              <a:t>Improve hole saw cutting efficiency</a:t>
            </a:r>
          </a:p>
          <a:p>
            <a:r>
              <a:rPr lang="en-US" sz="2800" dirty="0" smtClean="0"/>
              <a:t>Implement an efficient method to construct plate settler modules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2640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421"/>
            <a:ext cx="8229600" cy="1143000"/>
          </a:xfrm>
        </p:spPr>
        <p:txBody>
          <a:bodyPr/>
          <a:lstStyle/>
          <a:p>
            <a:r>
              <a:rPr lang="en-US" dirty="0" smtClean="0"/>
              <a:t>Drill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3116"/>
            <a:ext cx="8229600" cy="4389120"/>
          </a:xfrm>
        </p:spPr>
        <p:txBody>
          <a:bodyPr>
            <a:noAutofit/>
          </a:bodyPr>
          <a:lstStyle/>
          <a:p>
            <a:r>
              <a:rPr lang="en-US" sz="3200" dirty="0" smtClean="0"/>
              <a:t>Current situation</a:t>
            </a:r>
          </a:p>
          <a:p>
            <a:pPr lvl="1"/>
            <a:r>
              <a:rPr lang="en-US" sz="2800" dirty="0" smtClean="0"/>
              <a:t>New multipurpose drill acquired</a:t>
            </a:r>
          </a:p>
          <a:p>
            <a:pPr lvl="1"/>
            <a:r>
              <a:rPr lang="en-US" sz="2800" dirty="0" smtClean="0"/>
              <a:t>Limited usage</a:t>
            </a:r>
          </a:p>
          <a:p>
            <a:pPr lvl="1"/>
            <a:r>
              <a:rPr lang="en-US" sz="2800" dirty="0" smtClean="0"/>
              <a:t>Previous year’s team recommended utilizing the power of a car battery</a:t>
            </a:r>
          </a:p>
          <a:p>
            <a:pPr lvl="1"/>
            <a:endParaRPr lang="en-US" sz="2800" dirty="0" smtClean="0"/>
          </a:p>
          <a:p>
            <a:r>
              <a:rPr lang="en-US" sz="3200" dirty="0" smtClean="0"/>
              <a:t>Initial ideas</a:t>
            </a:r>
          </a:p>
          <a:p>
            <a:pPr lvl="1"/>
            <a:r>
              <a:rPr lang="en-US" sz="2800" dirty="0" smtClean="0"/>
              <a:t>Wire drill directly to a car battery</a:t>
            </a:r>
          </a:p>
          <a:p>
            <a:pPr lvl="1"/>
            <a:r>
              <a:rPr lang="en-US" sz="2800" dirty="0" smtClean="0"/>
              <a:t>Utilize DC power to charge the battery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86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45197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Drill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Internal circuitry of the battery pack proved to be quite complex</a:t>
            </a:r>
          </a:p>
          <a:p>
            <a:endParaRPr lang="en-US" sz="3000" dirty="0" smtClean="0"/>
          </a:p>
          <a:p>
            <a:r>
              <a:rPr lang="en-US" sz="3000" dirty="0" smtClean="0"/>
              <a:t>We concluded that a direct connection is not a feasible route</a:t>
            </a:r>
            <a:endParaRPr lang="en-US" sz="3000" dirty="0"/>
          </a:p>
        </p:txBody>
      </p:sp>
      <p:pic>
        <p:nvPicPr>
          <p:cNvPr id="9" name="Picture 2" descr="C:\Users\Juan\Documents\AguaClara\Summer 2011\Fabrication Second Draft\IMG_01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8200" y="2355028"/>
            <a:ext cx="4038600" cy="301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29196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148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005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Drill Battery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Charging Battery with DC power</a:t>
            </a:r>
          </a:p>
          <a:p>
            <a:pPr lvl="1"/>
            <a:r>
              <a:rPr lang="en-US" sz="3000" dirty="0" smtClean="0"/>
              <a:t>The drill manufacturer produces a cigarette lighter DC battery charger</a:t>
            </a:r>
          </a:p>
          <a:p>
            <a:pPr lvl="1"/>
            <a:r>
              <a:rPr lang="en-US" sz="3000" dirty="0" smtClean="0"/>
              <a:t>Equipment arrived this week, and we will begin testing charge times and usability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9459196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Drill Battery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 smtClean="0"/>
              <a:t>Benefits	</a:t>
            </a:r>
          </a:p>
          <a:p>
            <a:pPr lvl="1"/>
            <a:r>
              <a:rPr lang="en-US" sz="3000" dirty="0" smtClean="0"/>
              <a:t>Versatile</a:t>
            </a:r>
          </a:p>
          <a:p>
            <a:pPr lvl="1"/>
            <a:r>
              <a:rPr lang="en-US" sz="3000" dirty="0" smtClean="0"/>
              <a:t>Causes no permanent damage or</a:t>
            </a:r>
          </a:p>
          <a:p>
            <a:pPr lvl="1"/>
            <a:r>
              <a:rPr lang="en-US" sz="3000" dirty="0" smtClean="0"/>
              <a:t>Safe</a:t>
            </a:r>
          </a:p>
          <a:p>
            <a:pPr marL="457200" lvl="1" indent="0">
              <a:buNone/>
            </a:pPr>
            <a:endParaRPr lang="en-US" sz="3000" dirty="0"/>
          </a:p>
          <a:p>
            <a:r>
              <a:rPr lang="en-US" sz="3000" dirty="0" smtClean="0"/>
              <a:t>Drawbacks</a:t>
            </a:r>
          </a:p>
          <a:p>
            <a:pPr lvl="1"/>
            <a:r>
              <a:rPr lang="en-US" sz="3000" dirty="0" smtClean="0"/>
              <a:t>May result in down time if there are not enough batteries to cycle through</a:t>
            </a:r>
          </a:p>
          <a:p>
            <a:pPr lvl="1"/>
            <a:r>
              <a:rPr lang="en-US" sz="3000" dirty="0" smtClean="0"/>
              <a:t>Many connectors/adapters</a:t>
            </a:r>
          </a:p>
        </p:txBody>
      </p:sp>
    </p:spTree>
    <p:extLst>
      <p:ext uri="{BB962C8B-B14F-4D97-AF65-F5344CB8AC3E}">
        <p14:creationId xmlns:p14="http://schemas.microsoft.com/office/powerpoint/2010/main" xmlns="" val="2387349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Current issue</a:t>
            </a:r>
          </a:p>
          <a:p>
            <a:pPr lvl="1"/>
            <a:r>
              <a:rPr lang="en-US" sz="3000" dirty="0" smtClean="0"/>
              <a:t>Stuck plugs in the saw are difficult to remove</a:t>
            </a:r>
            <a:endParaRPr lang="en-US" sz="3000" dirty="0"/>
          </a:p>
        </p:txBody>
      </p:sp>
      <p:pic>
        <p:nvPicPr>
          <p:cNvPr id="3075" name="Picture 3" descr="C:\Users\Juan\Desktop\IMG_0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8881" y="2971800"/>
            <a:ext cx="2563519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Juan\Documents\AguaClara\Summer 2011\Fabrication Second Draft\IMG_01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71800"/>
            <a:ext cx="2562658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9598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Use a specialized tool</a:t>
            </a:r>
          </a:p>
          <a:p>
            <a:pPr lvl="1"/>
            <a:r>
              <a:rPr lang="en-US" sz="3000" dirty="0" smtClean="0"/>
              <a:t>One end is a step to use as a lever, the other end is to pry out the plug</a:t>
            </a:r>
          </a:p>
        </p:txBody>
      </p:sp>
      <p:pic>
        <p:nvPicPr>
          <p:cNvPr id="4098" name="Picture 2" descr="C:\Users\Juan\Documents\AguaClara\Summer 2011\Fabrication Second Draft\IMG_01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44111"/>
            <a:ext cx="3886200" cy="290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uan\Documents\AguaClara\Summer 2011\Fabrication Second Draft\IMG_01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94841"/>
            <a:ext cx="4017469" cy="300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3216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Tool was hard to stabilize and adjust</a:t>
            </a:r>
          </a:p>
          <a:p>
            <a:r>
              <a:rPr lang="en-US" sz="3000" dirty="0" smtClean="0"/>
              <a:t>The prying end worked, but material was easily bent and rendered unusable</a:t>
            </a:r>
          </a:p>
          <a:p>
            <a:r>
              <a:rPr lang="en-US" sz="3000" dirty="0" smtClean="0"/>
              <a:t>Not a viable method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38068789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139</TotalTime>
  <Words>349</Words>
  <Application>Microsoft Office PowerPoint</Application>
  <PresentationFormat>On-screen Show (4:3)</PresentationFormat>
  <Paragraphs>72</Paragraphs>
  <Slides>17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Theme1</vt:lpstr>
      <vt:lpstr>Fabrication</vt:lpstr>
      <vt:lpstr>Objectives</vt:lpstr>
      <vt:lpstr>Drill Battery</vt:lpstr>
      <vt:lpstr>Drill Battery</vt:lpstr>
      <vt:lpstr>Drill Battery </vt:lpstr>
      <vt:lpstr>Drill Battery </vt:lpstr>
      <vt:lpstr>Hole Saw</vt:lpstr>
      <vt:lpstr>Hole Saw</vt:lpstr>
      <vt:lpstr>Hole Saw</vt:lpstr>
      <vt:lpstr>Hole Saw</vt:lpstr>
      <vt:lpstr>Hole Saw</vt:lpstr>
      <vt:lpstr>Hole Saw</vt:lpstr>
      <vt:lpstr>Plate Settlers</vt:lpstr>
      <vt:lpstr>Plate Settlers</vt:lpstr>
      <vt:lpstr>Plate Settlers</vt:lpstr>
      <vt:lpstr>Plate Settlers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Fabrication</dc:title>
  <dc:creator>Juan Saavedra</dc:creator>
  <cp:lastModifiedBy>Guo Jie</cp:lastModifiedBy>
  <cp:revision>77</cp:revision>
  <dcterms:created xsi:type="dcterms:W3CDTF">2011-07-15T17:33:16Z</dcterms:created>
  <dcterms:modified xsi:type="dcterms:W3CDTF">2011-07-18T18:23:09Z</dcterms:modified>
</cp:coreProperties>
</file>