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embeddedFontLst>
    <p:embeddedFont>
      <p:font typeface="Galdeano" panose="020B0604020202020204" charset="0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181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53189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SUBHANI</a:t>
            </a:r>
          </a:p>
        </p:txBody>
      </p:sp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Shape 38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90" name="Shape 3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06" name="Shape 4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31" name="Shape 4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4" name="Shape 4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1" name="Shape 49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Shape 5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01" name="Shape 5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7" name="Shape 5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Shape 50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14" name="Shape 5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8" name="Shape 5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59" name="Shape 5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67" name="Shape 5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343" name="Shape 3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MENGQI</a:t>
            </a:r>
          </a:p>
        </p:txBody>
      </p:sp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SUBHANI</a:t>
            </a:r>
          </a:p>
        </p:txBody>
      </p:sp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SUBHANI</a:t>
            </a:r>
          </a:p>
        </p:txBody>
      </p:sp>
      <p:sp>
        <p:nvSpPr>
          <p:cNvPr id="368" name="Shape 3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9" name="Shape 19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Shape 2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pic>
        <p:nvPicPr>
          <p:cNvPr id="26" name="Shape 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" name="Shape 15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w="76200" cap="flat" cmpd="tri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Shape 1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xfrm>
            <a:off x="2240100" y="6051000"/>
            <a:ext cx="6903900" cy="62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400"/>
              <a:t>Mengqi Jiang and Subhani Katugampala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OStaRS Assembly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4000"/>
              <a:t>Moving Forward</a:t>
            </a:r>
          </a:p>
        </p:txBody>
      </p:sp>
      <p:sp>
        <p:nvSpPr>
          <p:cNvPr id="380" name="Shape 380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1534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Fabrication of platform and three spacers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4285"/>
              <a:buFont typeface="Noto Sans Symbols"/>
            </a:pPr>
            <a:r>
              <a:rPr lang="en-US"/>
              <a:t>Design for top spacer to attach to the filter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Stress testing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Design alternative to current holder system    (to support truck line)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>
            <a:spLocks noGrp="1"/>
          </p:cNvSpPr>
          <p:nvPr>
            <p:ph type="subTitle" idx="1"/>
          </p:nvPr>
        </p:nvSpPr>
        <p:spPr>
          <a:xfrm>
            <a:off x="2240100" y="6078625"/>
            <a:ext cx="6903900" cy="62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000"/>
              <a:t>Anna Doyle, Valerie Shao, and Serena Takada</a:t>
            </a:r>
          </a:p>
        </p:txBody>
      </p:sp>
      <p:sp>
        <p:nvSpPr>
          <p:cNvPr id="387" name="Shape 387"/>
          <p:cNvSpPr txBox="1">
            <a:spLocks noGrp="1"/>
          </p:cNvSpPr>
          <p:nvPr>
            <p:ph type="ctrTitle"/>
          </p:nvPr>
        </p:nvSpPr>
        <p:spPr>
          <a:xfrm>
            <a:off x="1371600" y="11207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Constant Head Tank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Constant Head Tank Overview</a:t>
            </a:r>
          </a:p>
        </p:txBody>
      </p:sp>
      <p:sp>
        <p:nvSpPr>
          <p:cNvPr id="393" name="Shape 393"/>
          <p:cNvSpPr txBox="1">
            <a:spLocks noGrp="1"/>
          </p:cNvSpPr>
          <p:nvPr>
            <p:ph type="body" idx="1"/>
          </p:nvPr>
        </p:nvSpPr>
        <p:spPr>
          <a:xfrm>
            <a:off x="493250" y="2435750"/>
            <a:ext cx="3111600" cy="3459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marR="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400"/>
              <a:t>Constant Head Tank is part of Chemical Dose Controller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342900" marR="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400"/>
              <a:t>Regulates flow of chemicals from chemical stock tank to dosing tubes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4" name="Shape 39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950" y="2186691"/>
            <a:ext cx="4636500" cy="3399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Current CHT Design using Plastic Tupperware</a:t>
            </a:r>
          </a:p>
        </p:txBody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519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b="1"/>
              <a:t>4 Problems: </a:t>
            </a:r>
          </a:p>
          <a:p>
            <a:pPr lvl="0" algn="ctr" rtl="0">
              <a:spcBef>
                <a:spcPts val="0"/>
              </a:spcBef>
              <a:buNone/>
            </a:pPr>
            <a:endParaRPr sz="1200" b="1"/>
          </a:p>
          <a:p>
            <a:pPr marL="457200" lvl="0" indent="-228600" rtl="0">
              <a:spcBef>
                <a:spcPts val="0"/>
              </a:spcBef>
              <a:buFont typeface="Calibri"/>
              <a:buAutoNum type="arabicPeriod"/>
            </a:pPr>
            <a:r>
              <a:rPr lang="en-US"/>
              <a:t>Not chlorine resistant 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Font typeface="Calibri"/>
              <a:buAutoNum type="arabicPeriod"/>
            </a:pPr>
            <a:r>
              <a:rPr lang="en-US"/>
              <a:t>Float valve requires modification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Font typeface="Calibri"/>
              <a:buAutoNum type="arabicPeriod"/>
            </a:pPr>
            <a:r>
              <a:rPr lang="en-US"/>
              <a:t>Stratification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>
              <a:spcBef>
                <a:spcPts val="0"/>
              </a:spcBef>
              <a:buFont typeface="Calibri"/>
              <a:buAutoNum type="arabicPeriod"/>
            </a:pPr>
            <a:r>
              <a:rPr lang="en-US"/>
              <a:t>No in-place cleaning</a:t>
            </a:r>
          </a:p>
        </p:txBody>
      </p:sp>
      <p:sp>
        <p:nvSpPr>
          <p:cNvPr id="402" name="Shape 40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03" name="Shape 40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600200"/>
            <a:ext cx="4038600" cy="50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Shape 408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387" y="1572612"/>
            <a:ext cx="5600700" cy="3599424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Shape 40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New CHT Design</a:t>
            </a:r>
          </a:p>
        </p:txBody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289950" y="5321575"/>
            <a:ext cx="8280600" cy="128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Custom Clear PVC Tank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Sloped bottom to collect settled calcium</a:t>
            </a:r>
          </a:p>
        </p:txBody>
      </p:sp>
      <p:pic>
        <p:nvPicPr>
          <p:cNvPr id="411" name="Shape 41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3">
            <a:off x="3319807" y="1048288"/>
            <a:ext cx="1230524" cy="29765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2" name="Shape 412"/>
          <p:cNvCxnSpPr/>
          <p:nvPr/>
        </p:nvCxnSpPr>
        <p:spPr>
          <a:xfrm rot="10800000" flipH="1">
            <a:off x="318750" y="2560150"/>
            <a:ext cx="1570500" cy="93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13" name="Shape 413"/>
          <p:cNvSpPr txBox="1"/>
          <p:nvPr/>
        </p:nvSpPr>
        <p:spPr>
          <a:xfrm>
            <a:off x="402400" y="1872575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Influent from Stock Tank</a:t>
            </a:r>
          </a:p>
        </p:txBody>
      </p:sp>
      <p:cxnSp>
        <p:nvCxnSpPr>
          <p:cNvPr id="414" name="Shape 414"/>
          <p:cNvCxnSpPr/>
          <p:nvPr/>
        </p:nvCxnSpPr>
        <p:spPr>
          <a:xfrm rot="10800000" flipH="1">
            <a:off x="6799475" y="3567475"/>
            <a:ext cx="1570500" cy="93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15" name="Shape 415"/>
          <p:cNvSpPr txBox="1"/>
          <p:nvPr/>
        </p:nvSpPr>
        <p:spPr>
          <a:xfrm>
            <a:off x="7288050" y="3873925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Exit to Dosing Tubes</a:t>
            </a:r>
          </a:p>
        </p:txBody>
      </p:sp>
      <p:cxnSp>
        <p:nvCxnSpPr>
          <p:cNvPr id="416" name="Shape 416"/>
          <p:cNvCxnSpPr/>
          <p:nvPr/>
        </p:nvCxnSpPr>
        <p:spPr>
          <a:xfrm flipH="1">
            <a:off x="3534000" y="3032350"/>
            <a:ext cx="18600" cy="1003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17" name="Shape 417"/>
          <p:cNvSpPr txBox="1"/>
          <p:nvPr/>
        </p:nvSpPr>
        <p:spPr>
          <a:xfrm>
            <a:off x="3658550" y="3246100"/>
            <a:ext cx="9201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Settling Calcium</a:t>
            </a:r>
          </a:p>
        </p:txBody>
      </p:sp>
      <p:sp>
        <p:nvSpPr>
          <p:cNvPr id="418" name="Shape 418"/>
          <p:cNvSpPr/>
          <p:nvPr/>
        </p:nvSpPr>
        <p:spPr>
          <a:xfrm>
            <a:off x="3279325" y="3487600"/>
            <a:ext cx="148716" cy="92987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9" name="Shape 419"/>
          <p:cNvSpPr/>
          <p:nvPr/>
        </p:nvSpPr>
        <p:spPr>
          <a:xfrm rot="10800000" flipH="1">
            <a:off x="3041425" y="405597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0" name="Shape 420"/>
          <p:cNvSpPr/>
          <p:nvPr/>
        </p:nvSpPr>
        <p:spPr>
          <a:xfrm>
            <a:off x="3584125" y="3792400"/>
            <a:ext cx="148716" cy="92987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1" name="Shape 421"/>
          <p:cNvSpPr/>
          <p:nvPr/>
        </p:nvSpPr>
        <p:spPr>
          <a:xfrm>
            <a:off x="3732850" y="4190200"/>
            <a:ext cx="148716" cy="92987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2" name="Shape 422"/>
          <p:cNvSpPr/>
          <p:nvPr/>
        </p:nvSpPr>
        <p:spPr>
          <a:xfrm>
            <a:off x="3888925" y="4097200"/>
            <a:ext cx="148716" cy="92987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3" name="Shape 423"/>
          <p:cNvSpPr/>
          <p:nvPr/>
        </p:nvSpPr>
        <p:spPr>
          <a:xfrm>
            <a:off x="4041325" y="4249600"/>
            <a:ext cx="148716" cy="92987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24" name="Shape 424"/>
          <p:cNvCxnSpPr>
            <a:stCxn id="411" idx="2"/>
          </p:cNvCxnSpPr>
          <p:nvPr/>
        </p:nvCxnSpPr>
        <p:spPr>
          <a:xfrm rot="10800000" flipH="1">
            <a:off x="2446795" y="2346362"/>
            <a:ext cx="4553400" cy="190200"/>
          </a:xfrm>
          <a:prstGeom prst="straightConnector1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25" name="Shape 425"/>
          <p:cNvSpPr txBox="1"/>
          <p:nvPr/>
        </p:nvSpPr>
        <p:spPr>
          <a:xfrm>
            <a:off x="7213575" y="1640400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Constant Free Surface</a:t>
            </a:r>
          </a:p>
        </p:txBody>
      </p:sp>
      <p:cxnSp>
        <p:nvCxnSpPr>
          <p:cNvPr id="426" name="Shape 426"/>
          <p:cNvCxnSpPr>
            <a:stCxn id="425" idx="1"/>
          </p:cNvCxnSpPr>
          <p:nvPr/>
        </p:nvCxnSpPr>
        <p:spPr>
          <a:xfrm flipH="1">
            <a:off x="6498375" y="1928400"/>
            <a:ext cx="715200" cy="33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27" name="Shape 427"/>
          <p:cNvSpPr/>
          <p:nvPr/>
        </p:nvSpPr>
        <p:spPr>
          <a:xfrm>
            <a:off x="1589950" y="4190200"/>
            <a:ext cx="752700" cy="780600"/>
          </a:xfrm>
          <a:prstGeom prst="flowChartSummingJunction">
            <a:avLst/>
          </a:prstGeom>
          <a:solidFill>
            <a:schemeClr val="lt2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8" name="Shape 428"/>
          <p:cNvSpPr txBox="1"/>
          <p:nvPr/>
        </p:nvSpPr>
        <p:spPr>
          <a:xfrm>
            <a:off x="813700" y="4342600"/>
            <a:ext cx="7527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Closed Valve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Shape 433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2662" y="3124487"/>
            <a:ext cx="5600700" cy="3599424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Shape 434"/>
          <p:cNvSpPr txBox="1">
            <a:spLocks noGrp="1"/>
          </p:cNvSpPr>
          <p:nvPr>
            <p:ph type="title"/>
          </p:nvPr>
        </p:nvSpPr>
        <p:spPr>
          <a:xfrm>
            <a:off x="2800800" y="219325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Cleaning In-Place</a:t>
            </a:r>
          </a:p>
        </p:txBody>
      </p:sp>
      <p:pic>
        <p:nvPicPr>
          <p:cNvPr id="435" name="Shape 43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3">
            <a:off x="3276082" y="2600163"/>
            <a:ext cx="1230524" cy="2976549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Shape 436"/>
          <p:cNvSpPr txBox="1"/>
          <p:nvPr/>
        </p:nvSpPr>
        <p:spPr>
          <a:xfrm>
            <a:off x="358675" y="3424450"/>
            <a:ext cx="1282500" cy="86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/>
              <a:t>CLOSE </a:t>
            </a:r>
            <a:r>
              <a:rPr lang="en-US"/>
              <a:t>Influent from Stock Tank</a:t>
            </a:r>
          </a:p>
        </p:txBody>
      </p:sp>
      <p:cxnSp>
        <p:nvCxnSpPr>
          <p:cNvPr id="437" name="Shape 437"/>
          <p:cNvCxnSpPr/>
          <p:nvPr/>
        </p:nvCxnSpPr>
        <p:spPr>
          <a:xfrm rot="10800000" flipH="1">
            <a:off x="6755750" y="5119350"/>
            <a:ext cx="1570500" cy="93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38" name="Shape 438"/>
          <p:cNvCxnSpPr/>
          <p:nvPr/>
        </p:nvCxnSpPr>
        <p:spPr>
          <a:xfrm flipH="1">
            <a:off x="925425" y="6145325"/>
            <a:ext cx="920100" cy="855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39" name="Shape 439"/>
          <p:cNvSpPr txBox="1"/>
          <p:nvPr/>
        </p:nvSpPr>
        <p:spPr>
          <a:xfrm>
            <a:off x="0" y="5797800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Drain settled Calcium</a:t>
            </a:r>
          </a:p>
        </p:txBody>
      </p:sp>
      <p:sp>
        <p:nvSpPr>
          <p:cNvPr id="440" name="Shape 440"/>
          <p:cNvSpPr txBox="1"/>
          <p:nvPr/>
        </p:nvSpPr>
        <p:spPr>
          <a:xfrm>
            <a:off x="7244325" y="5425800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/>
              <a:t>CLOSE </a:t>
            </a:r>
            <a:r>
              <a:rPr lang="en-US"/>
              <a:t>Exit to Dosing Tubes</a:t>
            </a:r>
          </a:p>
        </p:txBody>
      </p:sp>
      <p:sp>
        <p:nvSpPr>
          <p:cNvPr id="441" name="Shape 441"/>
          <p:cNvSpPr/>
          <p:nvPr/>
        </p:nvSpPr>
        <p:spPr>
          <a:xfrm>
            <a:off x="1434700" y="3698137"/>
            <a:ext cx="752700" cy="780600"/>
          </a:xfrm>
          <a:prstGeom prst="flowChartSummingJunction">
            <a:avLst/>
          </a:prstGeom>
          <a:solidFill>
            <a:schemeClr val="lt2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2" name="Shape 442"/>
          <p:cNvSpPr/>
          <p:nvPr/>
        </p:nvSpPr>
        <p:spPr>
          <a:xfrm>
            <a:off x="6454650" y="4855775"/>
            <a:ext cx="752700" cy="780600"/>
          </a:xfrm>
          <a:prstGeom prst="flowChartSummingJunction">
            <a:avLst/>
          </a:prstGeom>
          <a:solidFill>
            <a:schemeClr val="lt2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3" name="Shape 443"/>
          <p:cNvSpPr/>
          <p:nvPr/>
        </p:nvSpPr>
        <p:spPr>
          <a:xfrm rot="-9704299">
            <a:off x="3312654" y="2834679"/>
            <a:ext cx="346258" cy="599337"/>
          </a:xfrm>
          <a:prstGeom prst="flowChartManualOperation">
            <a:avLst/>
          </a:prstGeom>
          <a:solidFill>
            <a:srgbClr val="F9CB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44" name="Shape 444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7448333">
            <a:off x="3972886" y="1403868"/>
            <a:ext cx="769252" cy="1949512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Shape 445"/>
          <p:cNvSpPr/>
          <p:nvPr/>
        </p:nvSpPr>
        <p:spPr>
          <a:xfrm rot="10800000" flipH="1">
            <a:off x="3106475" y="6161896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6" name="Shape 446"/>
          <p:cNvSpPr/>
          <p:nvPr/>
        </p:nvSpPr>
        <p:spPr>
          <a:xfrm rot="10800000" flipH="1">
            <a:off x="3255200" y="6161896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7" name="Shape 447"/>
          <p:cNvSpPr/>
          <p:nvPr/>
        </p:nvSpPr>
        <p:spPr>
          <a:xfrm rot="10800000" flipH="1">
            <a:off x="3411425" y="6161896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8" name="Shape 448"/>
          <p:cNvSpPr/>
          <p:nvPr/>
        </p:nvSpPr>
        <p:spPr>
          <a:xfrm rot="10800000" flipH="1">
            <a:off x="3540400" y="608212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9" name="Shape 449"/>
          <p:cNvSpPr/>
          <p:nvPr/>
        </p:nvSpPr>
        <p:spPr>
          <a:xfrm rot="10800000" flipH="1">
            <a:off x="3716375" y="608212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0" name="Shape 450"/>
          <p:cNvSpPr/>
          <p:nvPr/>
        </p:nvSpPr>
        <p:spPr>
          <a:xfrm rot="10800000" flipH="1">
            <a:off x="2970000" y="62308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1" name="Shape 451"/>
          <p:cNvSpPr/>
          <p:nvPr/>
        </p:nvSpPr>
        <p:spPr>
          <a:xfrm rot="10800000" flipH="1">
            <a:off x="2801525" y="62308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2" name="Shape 452"/>
          <p:cNvSpPr/>
          <p:nvPr/>
        </p:nvSpPr>
        <p:spPr>
          <a:xfrm rot="10800000" flipH="1">
            <a:off x="2528575" y="62308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3" name="Shape 453"/>
          <p:cNvSpPr/>
          <p:nvPr/>
        </p:nvSpPr>
        <p:spPr>
          <a:xfrm rot="10800000" flipH="1">
            <a:off x="2891887" y="60821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4" name="Shape 454"/>
          <p:cNvSpPr/>
          <p:nvPr/>
        </p:nvSpPr>
        <p:spPr>
          <a:xfrm rot="10800000" flipH="1">
            <a:off x="3073537" y="60189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5" name="Shape 455"/>
          <p:cNvSpPr/>
          <p:nvPr/>
        </p:nvSpPr>
        <p:spPr>
          <a:xfrm rot="10800000">
            <a:off x="3334882" y="5979853"/>
            <a:ext cx="92880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6" name="Shape 456"/>
          <p:cNvSpPr/>
          <p:nvPr/>
        </p:nvSpPr>
        <p:spPr>
          <a:xfrm rot="10800000" flipH="1">
            <a:off x="3411425" y="5979846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7" name="Shape 457"/>
          <p:cNvSpPr/>
          <p:nvPr/>
        </p:nvSpPr>
        <p:spPr>
          <a:xfrm rot="10800000" flipH="1">
            <a:off x="4870225" y="58847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" name="Shape 458"/>
          <p:cNvSpPr/>
          <p:nvPr/>
        </p:nvSpPr>
        <p:spPr>
          <a:xfrm rot="10800000" flipH="1">
            <a:off x="3881050" y="601892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9" name="Shape 459"/>
          <p:cNvSpPr/>
          <p:nvPr/>
        </p:nvSpPr>
        <p:spPr>
          <a:xfrm rot="10800000" flipH="1">
            <a:off x="3971875" y="58847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0" name="Shape 460"/>
          <p:cNvSpPr/>
          <p:nvPr/>
        </p:nvSpPr>
        <p:spPr>
          <a:xfrm rot="10800000" flipH="1">
            <a:off x="4140825" y="593342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/>
          <p:nvPr/>
        </p:nvSpPr>
        <p:spPr>
          <a:xfrm rot="10800000" flipH="1">
            <a:off x="4375637" y="58847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2" name="Shape 462"/>
          <p:cNvSpPr/>
          <p:nvPr/>
        </p:nvSpPr>
        <p:spPr>
          <a:xfrm rot="10800000" flipH="1">
            <a:off x="4622925" y="58847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3" name="Shape 463"/>
          <p:cNvSpPr/>
          <p:nvPr/>
        </p:nvSpPr>
        <p:spPr>
          <a:xfrm rot="10800000" flipH="1">
            <a:off x="3646237" y="58847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4" name="Shape 464"/>
          <p:cNvSpPr/>
          <p:nvPr/>
        </p:nvSpPr>
        <p:spPr>
          <a:xfrm rot="10800000" flipH="1">
            <a:off x="2891887" y="38385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5" name="Shape 465"/>
          <p:cNvSpPr/>
          <p:nvPr/>
        </p:nvSpPr>
        <p:spPr>
          <a:xfrm rot="10800000" flipH="1">
            <a:off x="3073537" y="379577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6" name="Shape 466"/>
          <p:cNvSpPr/>
          <p:nvPr/>
        </p:nvSpPr>
        <p:spPr>
          <a:xfrm rot="10800000" flipH="1">
            <a:off x="3306962" y="35838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7" name="Shape 467"/>
          <p:cNvSpPr/>
          <p:nvPr/>
        </p:nvSpPr>
        <p:spPr>
          <a:xfrm rot="10800000">
            <a:off x="3431322" y="3616278"/>
            <a:ext cx="920052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8" name="Shape 468"/>
          <p:cNvSpPr/>
          <p:nvPr/>
        </p:nvSpPr>
        <p:spPr>
          <a:xfrm rot="10800000" flipH="1">
            <a:off x="4375637" y="36162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9" name="Shape 469"/>
          <p:cNvSpPr/>
          <p:nvPr/>
        </p:nvSpPr>
        <p:spPr>
          <a:xfrm rot="10800000" flipH="1">
            <a:off x="2556112" y="3838521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0" name="Shape 470"/>
          <p:cNvSpPr/>
          <p:nvPr/>
        </p:nvSpPr>
        <p:spPr>
          <a:xfrm rot="10800000" flipH="1">
            <a:off x="2465287" y="3750646"/>
            <a:ext cx="148715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1" name="Shape 471"/>
          <p:cNvSpPr/>
          <p:nvPr/>
        </p:nvSpPr>
        <p:spPr>
          <a:xfrm rot="10800000" flipH="1">
            <a:off x="3207162" y="3584671"/>
            <a:ext cx="148716" cy="211895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" name="Shape 476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4362" y="2408962"/>
            <a:ext cx="5600700" cy="3599424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Shape 477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Clean CHT</a:t>
            </a:r>
          </a:p>
        </p:txBody>
      </p:sp>
      <p:pic>
        <p:nvPicPr>
          <p:cNvPr id="478" name="Shape 47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3">
            <a:off x="3477782" y="1884638"/>
            <a:ext cx="1230524" cy="29765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9" name="Shape 479"/>
          <p:cNvCxnSpPr/>
          <p:nvPr/>
        </p:nvCxnSpPr>
        <p:spPr>
          <a:xfrm rot="10800000" flipH="1">
            <a:off x="476725" y="3396500"/>
            <a:ext cx="1570500" cy="93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80" name="Shape 480"/>
          <p:cNvSpPr txBox="1"/>
          <p:nvPr/>
        </p:nvSpPr>
        <p:spPr>
          <a:xfrm>
            <a:off x="560375" y="2708925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Influent from Stock Tank</a:t>
            </a:r>
          </a:p>
        </p:txBody>
      </p:sp>
      <p:cxnSp>
        <p:nvCxnSpPr>
          <p:cNvPr id="481" name="Shape 481"/>
          <p:cNvCxnSpPr/>
          <p:nvPr/>
        </p:nvCxnSpPr>
        <p:spPr>
          <a:xfrm rot="10800000" flipH="1">
            <a:off x="6957450" y="4403825"/>
            <a:ext cx="1570500" cy="930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82" name="Shape 482"/>
          <p:cNvSpPr txBox="1"/>
          <p:nvPr/>
        </p:nvSpPr>
        <p:spPr>
          <a:xfrm>
            <a:off x="7446025" y="4710275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Exit to Dosing Tubes</a:t>
            </a:r>
          </a:p>
        </p:txBody>
      </p:sp>
      <p:cxnSp>
        <p:nvCxnSpPr>
          <p:cNvPr id="483" name="Shape 483"/>
          <p:cNvCxnSpPr>
            <a:stCxn id="478" idx="2"/>
          </p:cNvCxnSpPr>
          <p:nvPr/>
        </p:nvCxnSpPr>
        <p:spPr>
          <a:xfrm rot="10800000" flipH="1">
            <a:off x="2604770" y="3182712"/>
            <a:ext cx="4553400" cy="190200"/>
          </a:xfrm>
          <a:prstGeom prst="straightConnector1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84" name="Shape 484"/>
          <p:cNvSpPr txBox="1"/>
          <p:nvPr/>
        </p:nvSpPr>
        <p:spPr>
          <a:xfrm>
            <a:off x="7371550" y="2476750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Constant Free Surface</a:t>
            </a:r>
          </a:p>
        </p:txBody>
      </p:sp>
      <p:cxnSp>
        <p:nvCxnSpPr>
          <p:cNvPr id="485" name="Shape 485"/>
          <p:cNvCxnSpPr>
            <a:stCxn id="484" idx="1"/>
          </p:cNvCxnSpPr>
          <p:nvPr/>
        </p:nvCxnSpPr>
        <p:spPr>
          <a:xfrm flipH="1">
            <a:off x="6656350" y="2764750"/>
            <a:ext cx="715200" cy="33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86" name="Shape 486"/>
          <p:cNvSpPr/>
          <p:nvPr/>
        </p:nvSpPr>
        <p:spPr>
          <a:xfrm>
            <a:off x="1685600" y="4979962"/>
            <a:ext cx="752700" cy="780600"/>
          </a:xfrm>
          <a:prstGeom prst="flowChartSummingJunction">
            <a:avLst/>
          </a:prstGeom>
          <a:solidFill>
            <a:schemeClr val="lt2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7" name="Shape 487"/>
          <p:cNvSpPr txBox="1"/>
          <p:nvPr/>
        </p:nvSpPr>
        <p:spPr>
          <a:xfrm>
            <a:off x="229575" y="5388925"/>
            <a:ext cx="1282500" cy="57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CLOSE Valve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PVC Welding for Tank Construction</a:t>
            </a:r>
          </a:p>
        </p:txBody>
      </p:sp>
      <p:pic>
        <p:nvPicPr>
          <p:cNvPr id="494" name="Shape 49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199" y="1692199"/>
            <a:ext cx="2700800" cy="2025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Shape 4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692199"/>
            <a:ext cx="3260100" cy="434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Shape 4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83105" y="1692200"/>
            <a:ext cx="3260100" cy="4346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Shape 497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3200" y="3717800"/>
            <a:ext cx="2700796" cy="232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Future Work</a:t>
            </a:r>
          </a:p>
        </p:txBody>
      </p:sp>
      <p:sp>
        <p:nvSpPr>
          <p:cNvPr id="504" name="Shape 5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4582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Fabrication of first iteration of new CHT design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/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Testing of constructed CHT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/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Present design to Monroe/engineers in Honduras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/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US" sz="3000"/>
              <a:t>Fabrication and testing of second iteration of design, if necessary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>
            <a:spLocks noGrp="1"/>
          </p:cNvSpPr>
          <p:nvPr>
            <p:ph type="subTitle" idx="1"/>
          </p:nvPr>
        </p:nvSpPr>
        <p:spPr>
          <a:xfrm>
            <a:off x="2240100" y="6051000"/>
            <a:ext cx="6903900" cy="62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400"/>
              <a:t>Miguel Castellanos</a:t>
            </a:r>
          </a:p>
        </p:txBody>
      </p:sp>
      <p:sp>
        <p:nvSpPr>
          <p:cNvPr id="511" name="Shape 511"/>
          <p:cNvSpPr txBox="1">
            <a:spLocks noGrp="1"/>
          </p:cNvSpPr>
          <p:nvPr>
            <p:ph type="ctrTitle"/>
          </p:nvPr>
        </p:nvSpPr>
        <p:spPr>
          <a:xfrm>
            <a:off x="1371600" y="11207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Flochopper Probe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2541275" y="215325"/>
            <a:ext cx="67755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Overview of OStaRS Assembly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153400" cy="392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 u="sng" dirty="0"/>
              <a:t>O</a:t>
            </a:r>
            <a:r>
              <a:rPr lang="en-US" dirty="0"/>
              <a:t>pen </a:t>
            </a:r>
            <a:r>
              <a:rPr lang="en-US" u="sng" dirty="0"/>
              <a:t>Sta</a:t>
            </a:r>
            <a:r>
              <a:rPr lang="en-US" dirty="0"/>
              <a:t>cked </a:t>
            </a:r>
            <a:r>
              <a:rPr lang="en-US" u="sng" dirty="0"/>
              <a:t>R</a:t>
            </a:r>
            <a:r>
              <a:rPr lang="en-US" dirty="0"/>
              <a:t>apid </a:t>
            </a:r>
            <a:r>
              <a:rPr lang="en-US" u="sng" dirty="0"/>
              <a:t>S</a:t>
            </a:r>
            <a:r>
              <a:rPr lang="en-US" dirty="0"/>
              <a:t>and Filters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Constructed in plants &gt; 8 L/s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Three filters to be constructed in Las Vegas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 dirty="0"/>
              <a:t>Challenges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Simplify assembly process</a:t>
            </a:r>
          </a:p>
          <a:p>
            <a:pPr marR="0" lvl="2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Spacer</a:t>
            </a:r>
          </a:p>
          <a:p>
            <a:pPr marR="0" lvl="2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Platform</a:t>
            </a:r>
          </a:p>
          <a:p>
            <a:pPr marR="0" lvl="2" algn="l" rtl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Holder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81" name="Shape 81"/>
          <p:cNvGrpSpPr/>
          <p:nvPr/>
        </p:nvGrpSpPr>
        <p:grpSpPr>
          <a:xfrm>
            <a:off x="5201450" y="3239662"/>
            <a:ext cx="3713800" cy="2985125"/>
            <a:chOff x="4552950" y="3280975"/>
            <a:chExt cx="3713800" cy="2985125"/>
          </a:xfrm>
        </p:grpSpPr>
        <p:sp>
          <p:nvSpPr>
            <p:cNvPr id="82" name="Shape 82"/>
            <p:cNvSpPr/>
            <p:nvPr/>
          </p:nvSpPr>
          <p:spPr>
            <a:xfrm>
              <a:off x="4552950" y="3281100"/>
              <a:ext cx="443400" cy="29850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7823350" y="3281100"/>
              <a:ext cx="443400" cy="29850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84" name="Shape 84"/>
            <p:cNvGrpSpPr/>
            <p:nvPr/>
          </p:nvGrpSpPr>
          <p:grpSpPr>
            <a:xfrm>
              <a:off x="4993742" y="3453675"/>
              <a:ext cx="2828884" cy="209700"/>
              <a:chOff x="802417" y="3453675"/>
              <a:chExt cx="2828884" cy="209700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802417" y="3453675"/>
                <a:ext cx="2828884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86" name="Shape 86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7" name="Shape 87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8" name="Shape 88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9" name="Shape 89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0" name="Shape 90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1" name="Shape 91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2" name="Shape 92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3" name="Shape 93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4" name="Shape 94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5" name="Shape 95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6" name="Shape 96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7" name="Shape 97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8" name="Shape 98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99" name="Shape 99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0" name="Shape 100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1" name="Shape 101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2" name="Shape 102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3" name="Shape 103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4" name="Shape 104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5" name="Shape 105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6" name="Shape 106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07" name="Shape 107"/>
            <p:cNvGrpSpPr/>
            <p:nvPr/>
          </p:nvGrpSpPr>
          <p:grpSpPr>
            <a:xfrm>
              <a:off x="4993742" y="3758475"/>
              <a:ext cx="2829000" cy="209700"/>
              <a:chOff x="802417" y="3453675"/>
              <a:chExt cx="2829000" cy="209700"/>
            </a:xfrm>
          </p:grpSpPr>
          <p:sp>
            <p:nvSpPr>
              <p:cNvPr id="108" name="Shape 108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109" name="Shape 109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0" name="Shape 110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1" name="Shape 111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2" name="Shape 112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3" name="Shape 113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4" name="Shape 114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5" name="Shape 115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6" name="Shape 116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7" name="Shape 117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8" name="Shape 118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19" name="Shape 119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0" name="Shape 120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1" name="Shape 121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2" name="Shape 122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3" name="Shape 123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4" name="Shape 124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5" name="Shape 125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6" name="Shape 126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7" name="Shape 127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8" name="Shape 128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29" name="Shape 129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30" name="Shape 130"/>
            <p:cNvGrpSpPr/>
            <p:nvPr/>
          </p:nvGrpSpPr>
          <p:grpSpPr>
            <a:xfrm>
              <a:off x="4993742" y="4063275"/>
              <a:ext cx="2829000" cy="209700"/>
              <a:chOff x="802417" y="3453675"/>
              <a:chExt cx="2829000" cy="209700"/>
            </a:xfrm>
          </p:grpSpPr>
          <p:sp>
            <p:nvSpPr>
              <p:cNvPr id="131" name="Shape 131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132" name="Shape 132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3" name="Shape 133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4" name="Shape 134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5" name="Shape 135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6" name="Shape 136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7" name="Shape 137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8" name="Shape 138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9" name="Shape 139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0" name="Shape 140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1" name="Shape 141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2" name="Shape 142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3" name="Shape 143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4" name="Shape 144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5" name="Shape 145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6" name="Shape 146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7" name="Shape 147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8" name="Shape 148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49" name="Shape 149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0" name="Shape 150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1" name="Shape 151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2" name="Shape 152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53" name="Shape 153"/>
            <p:cNvGrpSpPr/>
            <p:nvPr/>
          </p:nvGrpSpPr>
          <p:grpSpPr>
            <a:xfrm>
              <a:off x="4993742" y="4368075"/>
              <a:ext cx="2829000" cy="209700"/>
              <a:chOff x="802417" y="3453675"/>
              <a:chExt cx="2829000" cy="209700"/>
            </a:xfrm>
          </p:grpSpPr>
          <p:sp>
            <p:nvSpPr>
              <p:cNvPr id="154" name="Shape 154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155" name="Shape 155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6" name="Shape 156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7" name="Shape 157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8" name="Shape 158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59" name="Shape 159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0" name="Shape 160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1" name="Shape 161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2" name="Shape 162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3" name="Shape 163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4" name="Shape 164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5" name="Shape 165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6" name="Shape 166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7" name="Shape 167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8" name="Shape 168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69" name="Shape 169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0" name="Shape 170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1" name="Shape 171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2" name="Shape 172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3" name="Shape 173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4" name="Shape 174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5" name="Shape 175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76" name="Shape 176"/>
            <p:cNvGrpSpPr/>
            <p:nvPr/>
          </p:nvGrpSpPr>
          <p:grpSpPr>
            <a:xfrm>
              <a:off x="4993742" y="4672875"/>
              <a:ext cx="2829000" cy="209700"/>
              <a:chOff x="802417" y="3453675"/>
              <a:chExt cx="2829000" cy="209700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178" name="Shape 178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79" name="Shape 179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0" name="Shape 180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1" name="Shape 181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2" name="Shape 182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3" name="Shape 183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4" name="Shape 184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5" name="Shape 185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6" name="Shape 186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7" name="Shape 187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8" name="Shape 188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89" name="Shape 189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0" name="Shape 190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1" name="Shape 191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2" name="Shape 192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3" name="Shape 193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4" name="Shape 194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5" name="Shape 195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6" name="Shape 196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7" name="Shape 197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8" name="Shape 198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99" name="Shape 199"/>
            <p:cNvGrpSpPr/>
            <p:nvPr/>
          </p:nvGrpSpPr>
          <p:grpSpPr>
            <a:xfrm>
              <a:off x="4993742" y="4977675"/>
              <a:ext cx="2829000" cy="209700"/>
              <a:chOff x="802417" y="3453675"/>
              <a:chExt cx="2829000" cy="209700"/>
            </a:xfrm>
          </p:grpSpPr>
          <p:sp>
            <p:nvSpPr>
              <p:cNvPr id="200" name="Shape 200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201" name="Shape 201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2" name="Shape 202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3" name="Shape 203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" name="Shape 204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5" name="Shape 205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6" name="Shape 206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7" name="Shape 207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8" name="Shape 208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9" name="Shape 209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0" name="Shape 210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1" name="Shape 211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2" name="Shape 212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3" name="Shape 213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4" name="Shape 214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5" name="Shape 215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6" name="Shape 216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7" name="Shape 217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8" name="Shape 218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9" name="Shape 219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0" name="Shape 220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1" name="Shape 221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222" name="Shape 222"/>
            <p:cNvGrpSpPr/>
            <p:nvPr/>
          </p:nvGrpSpPr>
          <p:grpSpPr>
            <a:xfrm>
              <a:off x="4993742" y="5282475"/>
              <a:ext cx="2829000" cy="209700"/>
              <a:chOff x="802417" y="3453675"/>
              <a:chExt cx="2829000" cy="209700"/>
            </a:xfrm>
          </p:grpSpPr>
          <p:sp>
            <p:nvSpPr>
              <p:cNvPr id="223" name="Shape 223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224" name="Shape 224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5" name="Shape 225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6" name="Shape 226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7" name="Shape 227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8" name="Shape 228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29" name="Shape 229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0" name="Shape 230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1" name="Shape 231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2" name="Shape 232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3" name="Shape 233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4" name="Shape 234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5" name="Shape 235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6" name="Shape 236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7" name="Shape 237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8" name="Shape 238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39" name="Shape 239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0" name="Shape 240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1" name="Shape 241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2" name="Shape 242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3" name="Shape 243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4" name="Shape 244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245" name="Shape 245"/>
            <p:cNvGrpSpPr/>
            <p:nvPr/>
          </p:nvGrpSpPr>
          <p:grpSpPr>
            <a:xfrm>
              <a:off x="4993742" y="5587275"/>
              <a:ext cx="2829000" cy="209700"/>
              <a:chOff x="802417" y="3453675"/>
              <a:chExt cx="2829000" cy="209700"/>
            </a:xfrm>
          </p:grpSpPr>
          <p:sp>
            <p:nvSpPr>
              <p:cNvPr id="246" name="Shape 246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247" name="Shape 247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8" name="Shape 248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49" name="Shape 249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0" name="Shape 250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1" name="Shape 251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2" name="Shape 252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3" name="Shape 253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4" name="Shape 254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5" name="Shape 255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6" name="Shape 256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7" name="Shape 257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8" name="Shape 258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59" name="Shape 259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0" name="Shape 260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1" name="Shape 261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2" name="Shape 262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3" name="Shape 263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4" name="Shape 264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5" name="Shape 265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6" name="Shape 266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67" name="Shape 267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268" name="Shape 268"/>
            <p:cNvGrpSpPr/>
            <p:nvPr/>
          </p:nvGrpSpPr>
          <p:grpSpPr>
            <a:xfrm>
              <a:off x="4993742" y="5892075"/>
              <a:ext cx="2829000" cy="209700"/>
              <a:chOff x="802417" y="3453675"/>
              <a:chExt cx="2829000" cy="209700"/>
            </a:xfrm>
          </p:grpSpPr>
          <p:sp>
            <p:nvSpPr>
              <p:cNvPr id="269" name="Shape 269"/>
              <p:cNvSpPr/>
              <p:nvPr/>
            </p:nvSpPr>
            <p:spPr>
              <a:xfrm>
                <a:off x="802417" y="3453675"/>
                <a:ext cx="2829000" cy="209700"/>
              </a:xfrm>
              <a:prstGeom prst="rect">
                <a:avLst/>
              </a:prstGeom>
              <a:solidFill>
                <a:schemeClr val="l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cxnSp>
            <p:nvCxnSpPr>
              <p:cNvPr id="270" name="Shape 270"/>
              <p:cNvCxnSpPr/>
              <p:nvPr/>
            </p:nvCxnSpPr>
            <p:spPr>
              <a:xfrm>
                <a:off x="337229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1" name="Shape 271"/>
              <p:cNvCxnSpPr/>
              <p:nvPr/>
            </p:nvCxnSpPr>
            <p:spPr>
              <a:xfrm>
                <a:off x="34445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2" name="Shape 272"/>
              <p:cNvCxnSpPr/>
              <p:nvPr/>
            </p:nvCxnSpPr>
            <p:spPr>
              <a:xfrm>
                <a:off x="330008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3" name="Shape 273"/>
              <p:cNvCxnSpPr/>
              <p:nvPr/>
            </p:nvCxnSpPr>
            <p:spPr>
              <a:xfrm>
                <a:off x="3227865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4" name="Shape 274"/>
              <p:cNvCxnSpPr/>
              <p:nvPr/>
            </p:nvCxnSpPr>
            <p:spPr>
              <a:xfrm>
                <a:off x="315565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5" name="Shape 275"/>
              <p:cNvCxnSpPr/>
              <p:nvPr/>
            </p:nvCxnSpPr>
            <p:spPr>
              <a:xfrm>
                <a:off x="308343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6" name="Shape 276"/>
              <p:cNvCxnSpPr/>
              <p:nvPr/>
            </p:nvCxnSpPr>
            <p:spPr>
              <a:xfrm>
                <a:off x="301122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7" name="Shape 277"/>
              <p:cNvCxnSpPr/>
              <p:nvPr/>
            </p:nvCxnSpPr>
            <p:spPr>
              <a:xfrm>
                <a:off x="293900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8" name="Shape 278"/>
              <p:cNvCxnSpPr/>
              <p:nvPr/>
            </p:nvCxnSpPr>
            <p:spPr>
              <a:xfrm>
                <a:off x="286679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79" name="Shape 279"/>
              <p:cNvCxnSpPr/>
              <p:nvPr/>
            </p:nvCxnSpPr>
            <p:spPr>
              <a:xfrm>
                <a:off x="1639141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0" name="Shape 280"/>
              <p:cNvCxnSpPr/>
              <p:nvPr/>
            </p:nvCxnSpPr>
            <p:spPr>
              <a:xfrm>
                <a:off x="1566926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1" name="Shape 281"/>
              <p:cNvCxnSpPr/>
              <p:nvPr/>
            </p:nvCxnSpPr>
            <p:spPr>
              <a:xfrm>
                <a:off x="149471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2" name="Shape 282"/>
              <p:cNvCxnSpPr/>
              <p:nvPr/>
            </p:nvCxnSpPr>
            <p:spPr>
              <a:xfrm>
                <a:off x="142249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3" name="Shape 283"/>
              <p:cNvCxnSpPr/>
              <p:nvPr/>
            </p:nvCxnSpPr>
            <p:spPr>
              <a:xfrm>
                <a:off x="1350282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4" name="Shape 284"/>
              <p:cNvCxnSpPr/>
              <p:nvPr/>
            </p:nvCxnSpPr>
            <p:spPr>
              <a:xfrm>
                <a:off x="1278067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5" name="Shape 285"/>
              <p:cNvCxnSpPr/>
              <p:nvPr/>
            </p:nvCxnSpPr>
            <p:spPr>
              <a:xfrm>
                <a:off x="120585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6" name="Shape 286"/>
              <p:cNvCxnSpPr/>
              <p:nvPr/>
            </p:nvCxnSpPr>
            <p:spPr>
              <a:xfrm>
                <a:off x="1133638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7" name="Shape 287"/>
              <p:cNvCxnSpPr/>
              <p:nvPr/>
            </p:nvCxnSpPr>
            <p:spPr>
              <a:xfrm>
                <a:off x="10614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8" name="Shape 288"/>
              <p:cNvCxnSpPr/>
              <p:nvPr/>
            </p:nvCxnSpPr>
            <p:spPr>
              <a:xfrm>
                <a:off x="3520710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89" name="Shape 289"/>
              <p:cNvCxnSpPr/>
              <p:nvPr/>
            </p:nvCxnSpPr>
            <p:spPr>
              <a:xfrm>
                <a:off x="9852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90" name="Shape 290"/>
              <p:cNvCxnSpPr/>
              <p:nvPr/>
            </p:nvCxnSpPr>
            <p:spPr>
              <a:xfrm>
                <a:off x="909023" y="3453675"/>
                <a:ext cx="0" cy="209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sp>
          <p:nvSpPr>
            <p:cNvPr id="291" name="Shape 291"/>
            <p:cNvSpPr/>
            <p:nvPr/>
          </p:nvSpPr>
          <p:spPr>
            <a:xfrm>
              <a:off x="5830100" y="3280975"/>
              <a:ext cx="1159500" cy="29850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292" name="Shape 292"/>
          <p:cNvCxnSpPr>
            <a:endCxn id="291" idx="2"/>
          </p:cNvCxnSpPr>
          <p:nvPr/>
        </p:nvCxnSpPr>
        <p:spPr>
          <a:xfrm>
            <a:off x="7058350" y="3042262"/>
            <a:ext cx="0" cy="31824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293" name="Shape 293"/>
          <p:cNvGrpSpPr/>
          <p:nvPr/>
        </p:nvGrpSpPr>
        <p:grpSpPr>
          <a:xfrm>
            <a:off x="5711351" y="3513012"/>
            <a:ext cx="1347000" cy="2438400"/>
            <a:chOff x="6399426" y="3558525"/>
            <a:chExt cx="1347000" cy="2438400"/>
          </a:xfrm>
        </p:grpSpPr>
        <p:cxnSp>
          <p:nvCxnSpPr>
            <p:cNvPr id="294" name="Shape 294"/>
            <p:cNvCxnSpPr/>
            <p:nvPr/>
          </p:nvCxnSpPr>
          <p:spPr>
            <a:xfrm rot="10800000">
              <a:off x="6399426" y="35585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95" name="Shape 295"/>
            <p:cNvCxnSpPr/>
            <p:nvPr/>
          </p:nvCxnSpPr>
          <p:spPr>
            <a:xfrm rot="10800000">
              <a:off x="6399426" y="38633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96" name="Shape 296"/>
            <p:cNvCxnSpPr/>
            <p:nvPr/>
          </p:nvCxnSpPr>
          <p:spPr>
            <a:xfrm rot="10800000">
              <a:off x="6399426" y="41681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97" name="Shape 297"/>
            <p:cNvCxnSpPr/>
            <p:nvPr/>
          </p:nvCxnSpPr>
          <p:spPr>
            <a:xfrm rot="10800000">
              <a:off x="6399426" y="44729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98" name="Shape 298"/>
            <p:cNvCxnSpPr/>
            <p:nvPr/>
          </p:nvCxnSpPr>
          <p:spPr>
            <a:xfrm rot="10800000">
              <a:off x="6399426" y="47777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99" name="Shape 299"/>
            <p:cNvCxnSpPr/>
            <p:nvPr/>
          </p:nvCxnSpPr>
          <p:spPr>
            <a:xfrm rot="10800000">
              <a:off x="6399426" y="50825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0" name="Shape 300"/>
            <p:cNvCxnSpPr/>
            <p:nvPr/>
          </p:nvCxnSpPr>
          <p:spPr>
            <a:xfrm rot="10800000">
              <a:off x="6399426" y="53873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1" name="Shape 301"/>
            <p:cNvCxnSpPr/>
            <p:nvPr/>
          </p:nvCxnSpPr>
          <p:spPr>
            <a:xfrm rot="10800000">
              <a:off x="6399426" y="56921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2" name="Shape 302"/>
            <p:cNvCxnSpPr/>
            <p:nvPr/>
          </p:nvCxnSpPr>
          <p:spPr>
            <a:xfrm rot="10800000">
              <a:off x="6399426" y="59969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grpSp>
        <p:nvGrpSpPr>
          <p:cNvPr id="303" name="Shape 303"/>
          <p:cNvGrpSpPr/>
          <p:nvPr/>
        </p:nvGrpSpPr>
        <p:grpSpPr>
          <a:xfrm>
            <a:off x="7058351" y="3513025"/>
            <a:ext cx="1347000" cy="2438400"/>
            <a:chOff x="6399426" y="3558525"/>
            <a:chExt cx="1347000" cy="2438400"/>
          </a:xfrm>
        </p:grpSpPr>
        <p:cxnSp>
          <p:nvCxnSpPr>
            <p:cNvPr id="304" name="Shape 304"/>
            <p:cNvCxnSpPr/>
            <p:nvPr/>
          </p:nvCxnSpPr>
          <p:spPr>
            <a:xfrm>
              <a:off x="6399426" y="35585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5" name="Shape 305"/>
            <p:cNvCxnSpPr/>
            <p:nvPr/>
          </p:nvCxnSpPr>
          <p:spPr>
            <a:xfrm>
              <a:off x="6399426" y="38633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6" name="Shape 306"/>
            <p:cNvCxnSpPr/>
            <p:nvPr/>
          </p:nvCxnSpPr>
          <p:spPr>
            <a:xfrm>
              <a:off x="6399426" y="41681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7" name="Shape 307"/>
            <p:cNvCxnSpPr/>
            <p:nvPr/>
          </p:nvCxnSpPr>
          <p:spPr>
            <a:xfrm>
              <a:off x="6399426" y="44729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8" name="Shape 308"/>
            <p:cNvCxnSpPr/>
            <p:nvPr/>
          </p:nvCxnSpPr>
          <p:spPr>
            <a:xfrm>
              <a:off x="6399426" y="47777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09" name="Shape 309"/>
            <p:cNvCxnSpPr/>
            <p:nvPr/>
          </p:nvCxnSpPr>
          <p:spPr>
            <a:xfrm>
              <a:off x="6399426" y="50825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0" name="Shape 310"/>
            <p:cNvCxnSpPr/>
            <p:nvPr/>
          </p:nvCxnSpPr>
          <p:spPr>
            <a:xfrm>
              <a:off x="6399426" y="53873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1" name="Shape 311"/>
            <p:cNvCxnSpPr/>
            <p:nvPr/>
          </p:nvCxnSpPr>
          <p:spPr>
            <a:xfrm>
              <a:off x="6399426" y="56921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2" name="Shape 312"/>
            <p:cNvCxnSpPr/>
            <p:nvPr/>
          </p:nvCxnSpPr>
          <p:spPr>
            <a:xfrm>
              <a:off x="6399426" y="5996925"/>
              <a:ext cx="13470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5201500" y="6150600"/>
            <a:ext cx="3713700" cy="70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1: Flow of water through an inlet manifold in an OStaRS filter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Challenge</a:t>
            </a:r>
          </a:p>
        </p:txBody>
      </p:sp>
      <p:sp>
        <p:nvSpPr>
          <p:cNvPr id="517" name="Shape 51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03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Build a device to measure depth of sludge in floc hopper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8" name="Shape 518"/>
          <p:cNvGrpSpPr/>
          <p:nvPr/>
        </p:nvGrpSpPr>
        <p:grpSpPr>
          <a:xfrm>
            <a:off x="776975" y="2783275"/>
            <a:ext cx="7324725" cy="3810000"/>
            <a:chOff x="776975" y="2783275"/>
            <a:chExt cx="7324725" cy="3810000"/>
          </a:xfrm>
        </p:grpSpPr>
        <p:pic>
          <p:nvPicPr>
            <p:cNvPr id="519" name="Shape 5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6975" y="2783275"/>
              <a:ext cx="7324725" cy="381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0" name="Shape 520"/>
            <p:cNvSpPr/>
            <p:nvPr/>
          </p:nvSpPr>
          <p:spPr>
            <a:xfrm>
              <a:off x="1660000" y="4544125"/>
              <a:ext cx="1704300" cy="17043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521" name="Shape 52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638" y="2664262"/>
            <a:ext cx="5397399" cy="40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Shape 522"/>
          <p:cNvSpPr txBox="1">
            <a:spLocks noGrp="1"/>
          </p:cNvSpPr>
          <p:nvPr>
            <p:ph type="body" idx="1"/>
          </p:nvPr>
        </p:nvSpPr>
        <p:spPr>
          <a:xfrm>
            <a:off x="484750" y="1524000"/>
            <a:ext cx="82203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Prevent floc hopper from becoming clogged with sludge, lowering plant performance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Shape 523"/>
          <p:cNvSpPr txBox="1">
            <a:spLocks noGrp="1"/>
          </p:cNvSpPr>
          <p:nvPr>
            <p:ph type="body" idx="1"/>
          </p:nvPr>
        </p:nvSpPr>
        <p:spPr>
          <a:xfrm>
            <a:off x="408537" y="1524000"/>
            <a:ext cx="82203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</a:pPr>
            <a:r>
              <a:rPr lang="en-US"/>
              <a:t>Reduce the amount of water that is wasted due to purging floc hopper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4" name="Shape 524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350" y="2664275"/>
            <a:ext cx="5238703" cy="392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Fall 15 Methods</a:t>
            </a:r>
          </a:p>
        </p:txBody>
      </p:sp>
      <p:sp>
        <p:nvSpPr>
          <p:cNvPr id="530" name="Shape 53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4073100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1” PVC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1” Hex brass glass sight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LED to indicate sludge blanket depth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Hose clamp to hold floc ‘condenser’ &amp; LED light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1" name="Shape 5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675" y="1668550"/>
            <a:ext cx="3620677" cy="4827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Shape 5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9625" y="2686125"/>
            <a:ext cx="7324725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Shape 533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00" y="969635"/>
            <a:ext cx="1672725" cy="236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Shape 5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78575" y="359725"/>
            <a:ext cx="2286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Shape 535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2439">
            <a:off x="721254" y="1179374"/>
            <a:ext cx="1672721" cy="2361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6" name="Shape 536"/>
          <p:cNvGrpSpPr/>
          <p:nvPr/>
        </p:nvGrpSpPr>
        <p:grpSpPr>
          <a:xfrm rot="3830167">
            <a:off x="569927" y="1262437"/>
            <a:ext cx="1670866" cy="2376468"/>
            <a:chOff x="1824576" y="1598849"/>
            <a:chExt cx="3583425" cy="5059803"/>
          </a:xfrm>
        </p:grpSpPr>
        <p:grpSp>
          <p:nvGrpSpPr>
            <p:cNvPr id="537" name="Shape 537"/>
            <p:cNvGrpSpPr/>
            <p:nvPr/>
          </p:nvGrpSpPr>
          <p:grpSpPr>
            <a:xfrm>
              <a:off x="1824576" y="1598849"/>
              <a:ext cx="3583425" cy="5059803"/>
              <a:chOff x="1824576" y="1598849"/>
              <a:chExt cx="3583425" cy="5059803"/>
            </a:xfrm>
          </p:grpSpPr>
          <p:pic>
            <p:nvPicPr>
              <p:cNvPr id="538" name="Shape 538"/>
              <p:cNvPicPr preferRelativeResize="0"/>
              <p:nvPr/>
            </p:nvPicPr>
            <p:blipFill rotWithShape="1">
              <a:blip r:embed="rId7" cstate="email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24576" y="1598849"/>
                <a:ext cx="3583425" cy="505980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39" name="Shape 539"/>
              <p:cNvSpPr/>
              <p:nvPr/>
            </p:nvSpPr>
            <p:spPr>
              <a:xfrm>
                <a:off x="3188425" y="2922650"/>
                <a:ext cx="1010100" cy="3456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sp>
          <p:nvSpPr>
            <p:cNvPr id="540" name="Shape 540"/>
            <p:cNvSpPr/>
            <p:nvPr/>
          </p:nvSpPr>
          <p:spPr>
            <a:xfrm>
              <a:off x="3447625" y="3002400"/>
              <a:ext cx="491700" cy="491700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541" name="Shape 5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78575" y="1895250"/>
            <a:ext cx="2286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Shape 542"/>
          <p:cNvSpPr/>
          <p:nvPr/>
        </p:nvSpPr>
        <p:spPr>
          <a:xfrm>
            <a:off x="2207175" y="4943251"/>
            <a:ext cx="883332" cy="491183"/>
          </a:xfrm>
          <a:prstGeom prst="cloud">
            <a:avLst/>
          </a:prstGeom>
          <a:solidFill>
            <a:srgbClr val="F6B26B"/>
          </a:solidFill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43" name="Shape 5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78575" y="2200050"/>
            <a:ext cx="2286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Shape 544"/>
          <p:cNvSpPr/>
          <p:nvPr/>
        </p:nvSpPr>
        <p:spPr>
          <a:xfrm rot="352242">
            <a:off x="2001043" y="4984851"/>
            <a:ext cx="838373" cy="482483"/>
          </a:xfrm>
          <a:prstGeom prst="cloud">
            <a:avLst/>
          </a:prstGeom>
          <a:solidFill>
            <a:srgbClr val="F6B26B"/>
          </a:solidFill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5" name="Shape 545"/>
          <p:cNvSpPr txBox="1"/>
          <p:nvPr/>
        </p:nvSpPr>
        <p:spPr>
          <a:xfrm>
            <a:off x="5218725" y="1982875"/>
            <a:ext cx="2210700" cy="42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/>
              <a:t>Not to scale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Honduras 2016 Results</a:t>
            </a:r>
          </a:p>
        </p:txBody>
      </p:sp>
      <p:sp>
        <p:nvSpPr>
          <p:cNvPr id="551" name="Shape 5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Probe occasionally failed to enter 2” PVC pipe port in the sed tank channel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Delicate end components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Difficulty turning LED on/off 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Floc hopper design varies with each plant</a:t>
            </a:r>
          </a:p>
        </p:txBody>
      </p:sp>
      <p:pic>
        <p:nvPicPr>
          <p:cNvPr id="552" name="Shape 55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625" y="1600187"/>
            <a:ext cx="3056848" cy="4075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Shape 553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787" y="1623037"/>
            <a:ext cx="3022527" cy="4030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Shape 5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7624" y="1623049"/>
            <a:ext cx="3056849" cy="407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Shape 555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649" y="1623049"/>
            <a:ext cx="3022551" cy="4030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Shape 556"/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625" y="1623050"/>
            <a:ext cx="3022551" cy="40300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Spring 16 Goals</a:t>
            </a:r>
          </a:p>
        </p:txBody>
      </p:sp>
      <p:sp>
        <p:nvSpPr>
          <p:cNvPr id="562" name="Shape 5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Entire apparatus made of 1” PVC pipe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Less external parts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From LED to red dot laser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Switch/button to turn laser dot on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Periscope to avoid eye damage 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Functional prototype for Honduras 2017</a:t>
            </a:r>
          </a:p>
        </p:txBody>
      </p:sp>
      <p:pic>
        <p:nvPicPr>
          <p:cNvPr id="563" name="Shape 56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450" y="3652162"/>
            <a:ext cx="2130647" cy="2840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Shape 5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7975" y="1600199"/>
            <a:ext cx="2523125" cy="5268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 txBox="1"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Questions or Suggestions?</a:t>
            </a:r>
          </a:p>
        </p:txBody>
      </p:sp>
      <p:pic>
        <p:nvPicPr>
          <p:cNvPr id="570" name="Shape 5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050" y="1806550"/>
            <a:ext cx="8607350" cy="439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Problem Areas: Spacer</a:t>
            </a:r>
          </a:p>
        </p:txBody>
      </p:sp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487625" y="1697587"/>
            <a:ext cx="8153400" cy="109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Stability of Modules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</a:pPr>
            <a:r>
              <a:rPr lang="en-US"/>
              <a:t>Potential Solution: Spacers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0" name="Shape 32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75" y="2708650"/>
            <a:ext cx="7453650" cy="3532624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704975" y="6348600"/>
            <a:ext cx="7492800" cy="50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2: Top view of a filter module including spacers in corners. </a:t>
            </a:r>
          </a:p>
        </p:txBody>
      </p:sp>
      <p:sp>
        <p:nvSpPr>
          <p:cNvPr id="322" name="Shape 322"/>
          <p:cNvSpPr/>
          <p:nvPr/>
        </p:nvSpPr>
        <p:spPr>
          <a:xfrm>
            <a:off x="1182875" y="2910675"/>
            <a:ext cx="1315800" cy="903900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1106675" y="5196675"/>
            <a:ext cx="1315800" cy="903900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6135875" y="2910675"/>
            <a:ext cx="1315800" cy="903900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6364475" y="5196675"/>
            <a:ext cx="1315800" cy="903900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Problem Areas: Spacer</a:t>
            </a:r>
          </a:p>
        </p:txBody>
      </p:sp>
      <p:pic>
        <p:nvPicPr>
          <p:cNvPr id="331" name="Shape 3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25" y="1887275"/>
            <a:ext cx="8652149" cy="419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245825" y="6196200"/>
            <a:ext cx="8652300" cy="50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3: New spacer between filter modules consisting of a 2” pipe stub with cables to secure it in place.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Problem Areas: Platform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540175" y="1466150"/>
            <a:ext cx="8436900" cy="105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Haphazard Assembly</a:t>
            </a:r>
          </a:p>
          <a:p>
            <a:pPr marL="742950" lvl="1" indent="-28575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○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Solution: Movable Platform</a:t>
            </a:r>
          </a:p>
        </p:txBody>
      </p:sp>
      <p:pic>
        <p:nvPicPr>
          <p:cNvPr id="339" name="Shape 33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75" y="2436050"/>
            <a:ext cx="7682023" cy="3755874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704975" y="6348600"/>
            <a:ext cx="7492800" cy="50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4: Top view of a filter module assembly without platform.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Problem Areas: Platform</a:t>
            </a:r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950" y="1839849"/>
            <a:ext cx="8414099" cy="433975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704975" y="6252925"/>
            <a:ext cx="7492800" cy="50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5: Top view of a filter module assembly with a stagnant platform. 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Problem Areas: Holder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443925" y="1371600"/>
            <a:ext cx="7733700" cy="109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Security of Trunk Line</a:t>
            </a:r>
          </a:p>
          <a:p>
            <a:pPr marL="742950" lvl="1" indent="-28575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○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Solution: Holders</a:t>
            </a:r>
          </a:p>
        </p:txBody>
      </p:sp>
      <p:pic>
        <p:nvPicPr>
          <p:cNvPr id="354" name="Shape 35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37" y="2405624"/>
            <a:ext cx="8272125" cy="40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Shape 355"/>
          <p:cNvSpPr/>
          <p:nvPr/>
        </p:nvSpPr>
        <p:spPr>
          <a:xfrm>
            <a:off x="3640800" y="5729725"/>
            <a:ext cx="1862400" cy="727500"/>
          </a:xfrm>
          <a:prstGeom prst="ellipse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56" name="Shape 356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622" y="4594672"/>
            <a:ext cx="2595450" cy="1650249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4825" y="6457225"/>
            <a:ext cx="7492800" cy="50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6: Top view of a filter module with cable holder and truck line support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4000"/>
              <a:t>Modified Spacer: Design</a:t>
            </a:r>
          </a:p>
        </p:txBody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304800" y="1627625"/>
            <a:ext cx="3659100" cy="504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</a:pPr>
            <a:r>
              <a:rPr lang="en-US"/>
              <a:t>Goal</a:t>
            </a:r>
          </a:p>
          <a:p>
            <a:pPr lvl="1" rtl="0">
              <a:spcBef>
                <a:spcPts val="0"/>
              </a:spcBef>
            </a:pPr>
            <a:r>
              <a:rPr lang="en-US"/>
              <a:t>Minimize tools and components during assembly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0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Components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4285"/>
              <a:buFont typeface="Noto Sans Symbols"/>
            </a:pPr>
            <a:r>
              <a:rPr lang="en-US"/>
              <a:t>PVC Spacer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4285"/>
              <a:buFont typeface="Noto Sans Symbols"/>
            </a:pPr>
            <a:r>
              <a:rPr lang="en-US"/>
              <a:t>Straight latches instead of L-brackets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</a:pPr>
            <a:r>
              <a:rPr lang="en-US"/>
              <a:t>PVC Rod</a:t>
            </a:r>
          </a:p>
        </p:txBody>
      </p:sp>
      <p:pic>
        <p:nvPicPr>
          <p:cNvPr id="364" name="Shape 36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6775" y="1578850"/>
            <a:ext cx="4388624" cy="3749674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4997299" y="5535775"/>
            <a:ext cx="3749100" cy="70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7: AutoCAD schematic of modified spacer design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4000"/>
              <a:t>Initial Platform: Design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381000" y="1665200"/>
            <a:ext cx="4399200" cy="506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Goals</a:t>
            </a:r>
          </a:p>
          <a:p>
            <a:pPr lvl="1" rtl="0">
              <a:spcBef>
                <a:spcPts val="0"/>
              </a:spcBef>
              <a:buSzPct val="114285"/>
            </a:pPr>
            <a:r>
              <a:rPr lang="en-US"/>
              <a:t>Easier assembly</a:t>
            </a:r>
          </a:p>
          <a:p>
            <a:pPr lvl="1" rtl="0">
              <a:spcBef>
                <a:spcPts val="0"/>
              </a:spcBef>
            </a:pPr>
            <a:r>
              <a:rPr lang="en-US"/>
              <a:t>Prevent bending </a:t>
            </a:r>
            <a:r>
              <a:rPr lang="en-US" sz="2800"/>
              <a:t>pipes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0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Components</a:t>
            </a:r>
          </a:p>
          <a:p>
            <a:pPr marL="742950" marR="0" lvl="1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4285"/>
              <a:buFont typeface="Noto Sans Symbols"/>
            </a:pPr>
            <a:r>
              <a:rPr lang="en-US"/>
              <a:t>Two wooden boards</a:t>
            </a:r>
          </a:p>
          <a:p>
            <a:pPr marL="742950" marR="0" lvl="1" indent="-107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Two metal hinges</a:t>
            </a:r>
          </a:p>
          <a:p>
            <a:pPr marL="742950" marR="0" lvl="1" indent="-107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Two angle brackets</a:t>
            </a:r>
          </a:p>
          <a:p>
            <a:pPr marL="742950" marR="0" lvl="1" indent="-107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Metal Screws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</a:pPr>
            <a:r>
              <a:rPr lang="en-US"/>
              <a:t>Filter Modifications</a:t>
            </a:r>
          </a:p>
          <a:p>
            <a: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Slots into filter wall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-203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2" name="Shape 37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2450" y="3946650"/>
            <a:ext cx="4317099" cy="244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Shape 373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2450" y="1588999"/>
            <a:ext cx="4252949" cy="2448401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4780200" y="6395050"/>
            <a:ext cx="4253100" cy="345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Figure 8: AutoCAD schematic of platform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580</Words>
  <Application>Microsoft Office PowerPoint</Application>
  <PresentationFormat>On-screen Show (4:3)</PresentationFormat>
  <Paragraphs>142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Noto Sans Symbols</vt:lpstr>
      <vt:lpstr>Galdeano</vt:lpstr>
      <vt:lpstr>Calibri</vt:lpstr>
      <vt:lpstr>AguaClara English</vt:lpstr>
      <vt:lpstr>OStaRS Assembly</vt:lpstr>
      <vt:lpstr>Overview of OStaRS Assembly</vt:lpstr>
      <vt:lpstr>Problem Areas: Spacer</vt:lpstr>
      <vt:lpstr>Problem Areas: Spacer</vt:lpstr>
      <vt:lpstr>Problem Areas: Platform</vt:lpstr>
      <vt:lpstr>Problem Areas: Platform</vt:lpstr>
      <vt:lpstr>Problem Areas: Holder</vt:lpstr>
      <vt:lpstr>Modified Spacer: Design</vt:lpstr>
      <vt:lpstr>Initial Platform: Design</vt:lpstr>
      <vt:lpstr>Moving Forward</vt:lpstr>
      <vt:lpstr>Constant Head Tank</vt:lpstr>
      <vt:lpstr>Constant Head Tank Overview</vt:lpstr>
      <vt:lpstr>Current CHT Design using Plastic Tupperware</vt:lpstr>
      <vt:lpstr>New CHT Design</vt:lpstr>
      <vt:lpstr>Cleaning In-Place</vt:lpstr>
      <vt:lpstr>Clean CHT</vt:lpstr>
      <vt:lpstr>PVC Welding for Tank Construction</vt:lpstr>
      <vt:lpstr>Future Work</vt:lpstr>
      <vt:lpstr>Flochopper Probe</vt:lpstr>
      <vt:lpstr>Challenge</vt:lpstr>
      <vt:lpstr>Fall 15 Methods</vt:lpstr>
      <vt:lpstr>Honduras 2016 Results</vt:lpstr>
      <vt:lpstr>Spring 16 Goals</vt:lpstr>
      <vt:lpstr>Questions or Suggestions?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OStaRS Assembly</dc:title>
  <dc:creator>Anna Doyle</dc:creator>
  <cp:lastModifiedBy>Anna</cp:lastModifiedBy>
  <cp:revision>2</cp:revision>
  <dcterms:modified xsi:type="dcterms:W3CDTF">2016-03-17T21:57:45Z</dcterms:modified>
</cp:coreProperties>
</file>